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13716000" cx="24384000"/>
  <p:notesSz cx="6858000" cy="9144000"/>
  <p:embeddedFontLst>
    <p:embeddedFont>
      <p:font typeface="Roboto Thin"/>
      <p:regular r:id="rId91"/>
      <p:bold r:id="rId92"/>
      <p:italic r:id="rId93"/>
      <p:boldItalic r:id="rId94"/>
    </p:embeddedFont>
    <p:embeddedFont>
      <p:font typeface="Roboto"/>
      <p:regular r:id="rId95"/>
      <p:bold r:id="rId96"/>
      <p:italic r:id="rId97"/>
      <p:boldItalic r:id="rId98"/>
    </p:embeddedFont>
    <p:embeddedFont>
      <p:font typeface="Roboto Medium"/>
      <p:regular r:id="rId99"/>
      <p:bold r:id="rId100"/>
      <p:italic r:id="rId101"/>
      <p:boldItalic r:id="rId102"/>
    </p:embeddedFont>
    <p:embeddedFont>
      <p:font typeface="Helvetica Neue"/>
      <p:regular r:id="rId103"/>
      <p:bold r:id="rId104"/>
      <p:italic r:id="rId105"/>
      <p:boldItalic r:id="rId106"/>
    </p:embeddedFont>
    <p:embeddedFont>
      <p:font typeface="Roboto Light"/>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4148">
          <p15:clr>
            <a:srgbClr val="9AA0A6"/>
          </p15:clr>
        </p15:guide>
        <p15:guide id="2" orient="horz" pos="4320">
          <p15:clr>
            <a:srgbClr val="A4A3A4"/>
          </p15:clr>
        </p15:guide>
      </p15:sldGuideLst>
    </p:ext>
    <p:ext uri="http://customooxmlschemas.google.com/">
      <go:slidesCustomData xmlns:go="http://customooxmlschemas.google.com/" r:id="rId111" roundtripDataSignature="AMtx7mieAJFLYQNuA5/oVMzgGH/qN3spD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Flavio Di Palo"/>
  <p:cmAuthor clrIdx="1" id="1" initials="" lastIdx="1" name="Matteo Matteucc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4148"/>
        <p:guide pos="43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Light-regular.fntdata"/><Relationship Id="rId106" Type="http://schemas.openxmlformats.org/officeDocument/2006/relationships/font" Target="fonts/HelveticaNeue-boldItalic.fntdata"/><Relationship Id="rId105" Type="http://schemas.openxmlformats.org/officeDocument/2006/relationships/font" Target="fonts/HelveticaNeue-italic.fntdata"/><Relationship Id="rId104" Type="http://schemas.openxmlformats.org/officeDocument/2006/relationships/font" Target="fonts/HelveticaNeue-bold.fntdata"/><Relationship Id="rId109" Type="http://schemas.openxmlformats.org/officeDocument/2006/relationships/font" Target="fonts/RobotoLight-italic.fntdata"/><Relationship Id="rId108" Type="http://schemas.openxmlformats.org/officeDocument/2006/relationships/font" Target="fonts/RobotoLight-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regular.fntdata"/><Relationship Id="rId102" Type="http://schemas.openxmlformats.org/officeDocument/2006/relationships/font" Target="fonts/RobotoMedium-boldItalic.fntdata"/><Relationship Id="rId101" Type="http://schemas.openxmlformats.org/officeDocument/2006/relationships/font" Target="fonts/RobotoMedium-italic.fntdata"/><Relationship Id="rId100" Type="http://schemas.openxmlformats.org/officeDocument/2006/relationships/font" Target="fonts/RobotoMedium-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regular.fntdata"/><Relationship Id="rId94" Type="http://schemas.openxmlformats.org/officeDocument/2006/relationships/font" Target="fonts/RobotoThin-boldItalic.fntdata"/><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5.xml"/><Relationship Id="rId99" Type="http://schemas.openxmlformats.org/officeDocument/2006/relationships/font" Target="fonts/RobotoMedium-regular.fntdata"/><Relationship Id="rId10" Type="http://schemas.openxmlformats.org/officeDocument/2006/relationships/slide" Target="slides/slide4.xml"/><Relationship Id="rId98"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Thin-regular.fntdata"/><Relationship Id="rId90" Type="http://schemas.openxmlformats.org/officeDocument/2006/relationships/slide" Target="slides/slide84.xml"/><Relationship Id="rId93" Type="http://schemas.openxmlformats.org/officeDocument/2006/relationships/font" Target="fonts/RobotoThin-italic.fntdata"/><Relationship Id="rId92" Type="http://schemas.openxmlformats.org/officeDocument/2006/relationships/font" Target="fonts/RobotoThin-bold.fntdata"/><Relationship Id="rId15" Type="http://schemas.openxmlformats.org/officeDocument/2006/relationships/slide" Target="slides/slide9.xml"/><Relationship Id="rId110" Type="http://schemas.openxmlformats.org/officeDocument/2006/relationships/font" Target="fonts/RobotoLight-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customschemas.google.com/relationships/presentationmetadata" Target="meta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6-05T04:22:32.863">
    <p:pos x="6000" y="0"/>
    <p:text>MODIFICAREEE
La descrizione</p:text>
    <p:extLst>
      <p:ext uri="{C676402C-5697-4E1C-873F-D02D1690AC5C}">
        <p15:threadingInfo timeZoneBias="0"/>
      </p:ext>
      <p:ext uri="http://customooxmlschemas.google.com/">
        <go:slidesCustomData xmlns:go="http://customooxmlschemas.google.com/" commentPostId="AAAAGl9CsyY"/>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6-01T05:57:51.987">
    <p:pos x="6000" y="0"/>
    <p:text>Eliminiamo?</p:text>
    <p:extLst>
      <p:ext uri="{C676402C-5697-4E1C-873F-D02D1690AC5C}">
        <p15:threadingInfo timeZoneBias="0"/>
      </p:ext>
      <p:ext uri="http://customooxmlschemas.google.com/">
        <go:slidesCustomData xmlns:go="http://customooxmlschemas.google.com/" commentPostId="AAAAGk-Y9ZQ"/>
      </p:ext>
    </p:extLst>
  </p:cm>
  <p:cm authorId="1" idx="1" dt="2020-06-03T20:42:09.851">
    <p:pos x="6000" y="100"/>
    <p:text>metti il riferimento a glove in basso come al solito</p:text>
    <p:extLst>
      <p:ext uri="{C676402C-5697-4E1C-873F-D02D1690AC5C}">
        <p15:threadingInfo timeZoneBias="0"/>
      </p:ext>
      <p:ext uri="http://customooxmlschemas.google.com/">
        <go:slidesCustomData xmlns:go="http://customooxmlschemas.google.com/" commentPostId="AAAAJojjd7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7ddb437b6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solidFill>
                  <a:schemeClr val="dk1"/>
                </a:solidFill>
                <a:latin typeface="Roboto"/>
                <a:ea typeface="Roboto"/>
                <a:cs typeface="Roboto"/>
                <a:sym typeface="Roboto"/>
              </a:rPr>
              <a:t>Buongiorno a tutti, sono Flavio Di Palo e  oggi vorrei presentarvi il mio lavoro di tesi “Towards Automatic Cognitive Impairment Detection in a Cross-lingual Context”, sviluppato in collaborazione con la University of Illinois at Chicago. </a:t>
            </a:r>
            <a:endParaRPr>
              <a:latin typeface="Roboto"/>
              <a:ea typeface="Roboto"/>
              <a:cs typeface="Roboto"/>
              <a:sym typeface="Roboto"/>
            </a:endParaRPr>
          </a:p>
        </p:txBody>
      </p:sp>
      <p:sp>
        <p:nvSpPr>
          <p:cNvPr id="87" name="Google Shape;87;g87ddb437b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87983a4c04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latin typeface="Roboto"/>
              <a:ea typeface="Roboto"/>
              <a:cs typeface="Roboto"/>
              <a:sym typeface="Roboto"/>
            </a:endParaRPr>
          </a:p>
        </p:txBody>
      </p:sp>
      <p:sp>
        <p:nvSpPr>
          <p:cNvPr id="228" name="Google Shape;228;g87983a4c04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Font typeface="Arial"/>
              <a:buNone/>
            </a:pPr>
            <a:r>
              <a:rPr lang="en-US">
                <a:solidFill>
                  <a:schemeClr val="dk1"/>
                </a:solidFill>
                <a:highlight>
                  <a:schemeClr val="lt1"/>
                </a:highlight>
                <a:latin typeface="Roboto"/>
                <a:ea typeface="Roboto"/>
                <a:cs typeface="Roboto"/>
                <a:sym typeface="Roboto"/>
              </a:rPr>
              <a:t>Per il nostro studio consideriamo due dataset, entrambi i dataset contengono esempi linguistici di pazienti anziani a cui viene chiesto di descrivere la seguente immagine, l’immagine e’ tratta da un test diagnostico utilizzato a livello internazionale per l’afasia. </a:t>
            </a:r>
            <a:br>
              <a:rPr lang="en-US">
                <a:solidFill>
                  <a:schemeClr val="dk1"/>
                </a:solidFill>
                <a:highlight>
                  <a:schemeClr val="lt1"/>
                </a:highlight>
                <a:latin typeface="Roboto"/>
                <a:ea typeface="Roboto"/>
                <a:cs typeface="Roboto"/>
                <a:sym typeface="Roboto"/>
              </a:rPr>
            </a:br>
            <a:r>
              <a:rPr lang="en-US">
                <a:solidFill>
                  <a:schemeClr val="dk1"/>
                </a:solidFill>
                <a:highlight>
                  <a:schemeClr val="lt1"/>
                </a:highlight>
                <a:latin typeface="Roboto"/>
                <a:ea typeface="Roboto"/>
                <a:cs typeface="Roboto"/>
                <a:sym typeface="Roboto"/>
              </a:rPr>
              <a:t>In particolare i dataset utilizzati contengono la trascrizione della descrizione fatta dal paziente.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Ci sono differenti azioni, che si svolgono all’interno di una cucina da parte di una mamma e di due bambini.</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 </a:t>
            </a:r>
            <a:br>
              <a:rPr lang="en-US">
                <a:latin typeface="Roboto"/>
                <a:ea typeface="Roboto"/>
                <a:cs typeface="Roboto"/>
                <a:sym typeface="Roboto"/>
              </a:rPr>
            </a:br>
            <a:r>
              <a:rPr lang="en-US">
                <a:latin typeface="Roboto"/>
                <a:ea typeface="Roboto"/>
                <a:cs typeface="Roboto"/>
                <a:sym typeface="Roboto"/>
              </a:rPr>
              <a:t>E’ stato riscontrato da precedenti ricerche in ambito medico che i pazienti malati di Demenza sono capaci di identificare meno </a:t>
            </a:r>
            <a:r>
              <a:rPr lang="en-US">
                <a:solidFill>
                  <a:schemeClr val="dk1"/>
                </a:solidFill>
                <a:latin typeface="Roboto"/>
                <a:ea typeface="Roboto"/>
                <a:cs typeface="Roboto"/>
                <a:sym typeface="Roboto"/>
              </a:rPr>
              <a:t>Unita’ informative</a:t>
            </a:r>
            <a:r>
              <a:rPr lang="en-US">
                <a:latin typeface="Roboto"/>
                <a:ea typeface="Roboto"/>
                <a:cs typeface="Roboto"/>
                <a:sym typeface="Roboto"/>
              </a:rPr>
              <a:t> rispetto ai pazienti sani.</a:t>
            </a:r>
            <a:endParaRPr>
              <a:latin typeface="Roboto"/>
              <a:ea typeface="Roboto"/>
              <a:cs typeface="Roboto"/>
              <a:sym typeface="Roboto"/>
            </a:endParaRPr>
          </a:p>
        </p:txBody>
      </p:sp>
      <p:sp>
        <p:nvSpPr>
          <p:cNvPr id="234" name="Google Shape;2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64e041876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Andiamo in dettaglio sui due dataset, da un lato abbiamo il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Pitt corpus, contiene transcript conversazionali di pazienti inglesi.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I pazienti sono divisi in due gruppi in base alla propria diagnosi medica, Pazienti sani e pazienti che presentano Demenza legata al morbo di Alzheimer.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La trascrizione </a:t>
            </a:r>
            <a:r>
              <a:rPr lang="en-US">
                <a:solidFill>
                  <a:schemeClr val="dk1"/>
                </a:solidFill>
                <a:latin typeface="Roboto"/>
                <a:ea typeface="Roboto"/>
                <a:cs typeface="Roboto"/>
                <a:sym typeface="Roboto"/>
              </a:rPr>
              <a:t>è</a:t>
            </a:r>
            <a:r>
              <a:rPr lang="en-US">
                <a:solidFill>
                  <a:schemeClr val="dk1"/>
                </a:solidFill>
                <a:highlight>
                  <a:schemeClr val="lt1"/>
                </a:highlight>
                <a:latin typeface="Roboto"/>
                <a:ea typeface="Roboto"/>
                <a:cs typeface="Roboto"/>
                <a:sym typeface="Roboto"/>
              </a:rPr>
              <a:t> effettuata con un particolare protocollo chiamato CHAT che riporta anche specifici segni relativi ad alterazioni del linguaggio.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Per ogni visita abbiamo anche il risultato ottenuto dal paziente al Il Mini-Mental State Examination anche detto MMSE. </a:t>
            </a:r>
            <a:br>
              <a:rPr lang="en-US">
                <a:solidFill>
                  <a:schemeClr val="dk1"/>
                </a:solidFill>
                <a:highlight>
                  <a:schemeClr val="lt1"/>
                </a:highlight>
                <a:latin typeface="Roboto"/>
                <a:ea typeface="Roboto"/>
                <a:cs typeface="Roboto"/>
                <a:sym typeface="Roboto"/>
              </a:rPr>
            </a:br>
            <a:r>
              <a:rPr lang="en-US">
                <a:solidFill>
                  <a:schemeClr val="dk1"/>
                </a:solidFill>
                <a:highlight>
                  <a:schemeClr val="lt1"/>
                </a:highlight>
                <a:latin typeface="Roboto"/>
                <a:ea typeface="Roboto"/>
                <a:cs typeface="Roboto"/>
                <a:sym typeface="Roboto"/>
              </a:rPr>
              <a:t>l’mmse da al declino cognitivo del paziente un punteggio da 0 a 30. Non e’ un test diagnostico, ma punteggi bassi di MMSE score sono spesso collegati con la presenza di demenza.</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highlight>
                <a:schemeClr val="lt1"/>
              </a:highlight>
              <a:latin typeface="Roboto"/>
              <a:ea typeface="Roboto"/>
              <a:cs typeface="Roboto"/>
              <a:sym typeface="Roboto"/>
            </a:endParaRPr>
          </a:p>
        </p:txBody>
      </p:sp>
      <p:sp>
        <p:nvSpPr>
          <p:cNvPr id="246" name="Google Shape;246;g864e041876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82a870e5f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Il dataset italiano, che deriva da registrazioni audio raccolte da uno studio della professoressa Ambrosini, qui al politecnico.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I sample audio sono stati annotati manualmente DA NOI seguendo il protocollo CHAT, in modo da ottenere transcript comparabili ai pazienti inglesi. </a:t>
            </a:r>
            <a:endParaRPr>
              <a:solidFill>
                <a:schemeClr val="dk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In questo caso non abbiamo una divisione in due gruppi di pazienti ma solo il punteggio per ogni paziente all’MMSE test.</a:t>
            </a:r>
            <a:endParaRPr>
              <a:solidFill>
                <a:schemeClr val="dk1"/>
              </a:solidFill>
              <a:highlight>
                <a:schemeClr val="lt1"/>
              </a:highlight>
              <a:latin typeface="Roboto"/>
              <a:ea typeface="Roboto"/>
              <a:cs typeface="Roboto"/>
              <a:sym typeface="Roboto"/>
            </a:endParaRPr>
          </a:p>
        </p:txBody>
      </p:sp>
      <p:sp>
        <p:nvSpPr>
          <p:cNvPr id="279" name="Google Shape;279;g882a870e5f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Vediamo un esempio di trascrizione, nel protocollo di annotazione utilizzato sono presenti le parole pronunciate dal paziente insieme a particolari segni detti “disfluency tokens” per rappresentare alterazioni del linguaggio come in questo caso la ripetizione di una parola o una pausa.  </a:t>
            </a:r>
            <a:endParaRPr>
              <a:solidFill>
                <a:schemeClr val="dk1"/>
              </a:solidFill>
              <a:latin typeface="Roboto"/>
              <a:ea typeface="Roboto"/>
              <a:cs typeface="Roboto"/>
              <a:sym typeface="Roboto"/>
            </a:endParaRPr>
          </a:p>
          <a:p>
            <a:pPr indent="0" lvl="0" marL="0" rtl="0" algn="l">
              <a:lnSpc>
                <a:spcPct val="90000"/>
              </a:lnSpc>
              <a:spcBef>
                <a:spcPts val="0"/>
              </a:spcBef>
              <a:spcAft>
                <a:spcPts val="0"/>
              </a:spcAft>
              <a:buClr>
                <a:srgbClr val="2850A3"/>
              </a:buClr>
              <a:buSzPts val="2800"/>
              <a:buFont typeface="Arial"/>
              <a:buNone/>
            </a:pPr>
            <a:r>
              <a:t/>
            </a:r>
            <a:endParaRPr>
              <a:latin typeface="Roboto"/>
              <a:ea typeface="Roboto"/>
              <a:cs typeface="Roboto"/>
              <a:sym typeface="Roboto"/>
            </a:endParaRPr>
          </a:p>
        </p:txBody>
      </p:sp>
      <p:sp>
        <p:nvSpPr>
          <p:cNvPr id="312" name="Google Shape;3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64e041775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t/>
            </a:r>
            <a:endParaRPr>
              <a:solidFill>
                <a:schemeClr val="dk1"/>
              </a:solidFill>
              <a:latin typeface="Roboto"/>
              <a:ea typeface="Roboto"/>
              <a:cs typeface="Roboto"/>
              <a:sym typeface="Roboto"/>
            </a:endParaRPr>
          </a:p>
          <a:p>
            <a:pPr indent="0" lvl="0" marL="0" rtl="0" algn="l">
              <a:lnSpc>
                <a:spcPct val="90000"/>
              </a:lnSpc>
              <a:spcBef>
                <a:spcPts val="0"/>
              </a:spcBef>
              <a:spcAft>
                <a:spcPts val="0"/>
              </a:spcAft>
              <a:buClr>
                <a:srgbClr val="2850A3"/>
              </a:buClr>
              <a:buSzPts val="2800"/>
              <a:buFont typeface="Arial"/>
              <a:buNone/>
            </a:pPr>
            <a:r>
              <a:rPr lang="en-US">
                <a:solidFill>
                  <a:schemeClr val="dk1"/>
                </a:solidFill>
                <a:latin typeface="Roboto"/>
                <a:ea typeface="Roboto"/>
                <a:cs typeface="Roboto"/>
                <a:sym typeface="Roboto"/>
              </a:rPr>
              <a:t>per ogni parola pronunciata dal paziente, </a:t>
            </a:r>
            <a:r>
              <a:rPr lang="en-US">
                <a:latin typeface="Roboto"/>
                <a:ea typeface="Roboto"/>
                <a:cs typeface="Roboto"/>
                <a:sym typeface="Roboto"/>
              </a:rPr>
              <a:t>sono presenti poi le parti del discorso </a:t>
            </a:r>
            <a:endParaRPr>
              <a:latin typeface="Roboto"/>
              <a:ea typeface="Roboto"/>
              <a:cs typeface="Roboto"/>
              <a:sym typeface="Roboto"/>
            </a:endParaRPr>
          </a:p>
        </p:txBody>
      </p:sp>
      <p:sp>
        <p:nvSpPr>
          <p:cNvPr id="334" name="Google Shape;334;g864e041775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64e041775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850A3"/>
              </a:buClr>
              <a:buSzPts val="2800"/>
              <a:buFont typeface="Arial"/>
              <a:buNone/>
            </a:pPr>
            <a:r>
              <a:rPr lang="en-US">
                <a:solidFill>
                  <a:schemeClr val="dk1"/>
                </a:solidFill>
                <a:latin typeface="Roboto"/>
                <a:ea typeface="Roboto"/>
                <a:cs typeface="Roboto"/>
                <a:sym typeface="Roboto"/>
              </a:rPr>
              <a:t>e le funzioni grammaticali. </a:t>
            </a:r>
            <a:endParaRPr>
              <a:latin typeface="Roboto"/>
              <a:ea typeface="Roboto"/>
              <a:cs typeface="Roboto"/>
              <a:sym typeface="Roboto"/>
            </a:endParaRPr>
          </a:p>
        </p:txBody>
      </p:sp>
      <p:sp>
        <p:nvSpPr>
          <p:cNvPr id="348" name="Google Shape;348;g864e041775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2850A3"/>
              </a:buClr>
              <a:buSzPts val="2800"/>
              <a:buFont typeface="Arial"/>
              <a:buNone/>
            </a:pPr>
            <a:r>
              <a:rPr lang="en-US">
                <a:latin typeface="Roboto"/>
                <a:ea typeface="Roboto"/>
                <a:cs typeface="Roboto"/>
                <a:sym typeface="Roboto"/>
              </a:rPr>
              <a:t>Vediamo che il dataset in inglese, il Pitt corpus sulla sinistra, contiene 497 transcript divisi fra le due classi di pazienti. Da XX parole in media. </a:t>
            </a:r>
            <a:br>
              <a:rPr lang="en-US">
                <a:latin typeface="Roboto"/>
                <a:ea typeface="Roboto"/>
                <a:cs typeface="Roboto"/>
                <a:sym typeface="Roboto"/>
              </a:rPr>
            </a:br>
            <a:r>
              <a:rPr lang="en-US">
                <a:latin typeface="Roboto"/>
                <a:ea typeface="Roboto"/>
                <a:cs typeface="Roboto"/>
                <a:sym typeface="Roboto"/>
              </a:rPr>
              <a:t>Nell’immagine vediamo la distribuzione dell’ MMSE score dei pazienti per le due classi. </a:t>
            </a:r>
            <a:br>
              <a:rPr lang="en-US">
                <a:latin typeface="Roboto"/>
                <a:ea typeface="Roboto"/>
                <a:cs typeface="Roboto"/>
                <a:sym typeface="Roboto"/>
              </a:rPr>
            </a:br>
            <a:r>
              <a:rPr lang="en-US">
                <a:latin typeface="Roboto"/>
                <a:ea typeface="Roboto"/>
                <a:cs typeface="Roboto"/>
                <a:sym typeface="Roboto"/>
              </a:rPr>
              <a:t>Il dataset in Italiano, contiene 150 esempi e non presenta classi di diagnosi, per avere uno scenario binario simile a quello riscontrato nei pazienti inglesi abbiamo diviso i pazienti in due gruppi G1 e G2 in base al loro MMSE score. </a:t>
            </a:r>
            <a:endParaRPr>
              <a:latin typeface="Roboto"/>
              <a:ea typeface="Roboto"/>
              <a:cs typeface="Roboto"/>
              <a:sym typeface="Roboto"/>
            </a:endParaRPr>
          </a:p>
          <a:p>
            <a:pPr indent="0" lvl="0" marL="0" rtl="0" algn="l">
              <a:lnSpc>
                <a:spcPct val="100000"/>
              </a:lnSpc>
              <a:spcBef>
                <a:spcPts val="0"/>
              </a:spcBef>
              <a:spcAft>
                <a:spcPts val="0"/>
              </a:spcAft>
              <a:buClr>
                <a:srgbClr val="2850A3"/>
              </a:buClr>
              <a:buSzPts val="2800"/>
              <a:buFont typeface="Arial"/>
              <a:buNone/>
            </a:pPr>
            <a:r>
              <a:rPr lang="en-US">
                <a:latin typeface="Roboto"/>
                <a:ea typeface="Roboto"/>
                <a:cs typeface="Roboto"/>
                <a:sym typeface="Roboto"/>
              </a:rPr>
              <a:t>Quindi nel gruppo 1 abbiamo pazienti con MMSE basso, che presentano possibile declino cognitivo e nel gruppo due abbiamo pazienti sani stando all’MMSE score. </a:t>
            </a:r>
            <a:endParaRPr>
              <a:latin typeface="Roboto"/>
              <a:ea typeface="Roboto"/>
              <a:cs typeface="Roboto"/>
              <a:sym typeface="Roboto"/>
            </a:endParaRPr>
          </a:p>
          <a:p>
            <a:pPr indent="0" lvl="0" marL="0" rtl="0" algn="l">
              <a:lnSpc>
                <a:spcPct val="100000"/>
              </a:lnSpc>
              <a:spcBef>
                <a:spcPts val="0"/>
              </a:spcBef>
              <a:spcAft>
                <a:spcPts val="0"/>
              </a:spcAft>
              <a:buClr>
                <a:srgbClr val="2850A3"/>
              </a:buClr>
              <a:buSzPts val="2800"/>
              <a:buFont typeface="Arial"/>
              <a:buNone/>
            </a:pPr>
            <a:r>
              <a:rPr lang="en-US">
                <a:solidFill>
                  <a:schemeClr val="dk1"/>
                </a:solidFill>
                <a:latin typeface="Roboto"/>
                <a:ea typeface="Roboto"/>
                <a:cs typeface="Roboto"/>
                <a:sym typeface="Roboto"/>
              </a:rPr>
              <a:t>Notiamo che la distribuzione dell’MMSE per le due classi può essere considerata comparabile fra i due dataset.</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rgbClr val="2850A3"/>
              </a:buClr>
              <a:buSzPts val="28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rgbClr val="2850A3"/>
              </a:buClr>
              <a:buSzPts val="2800"/>
              <a:buFont typeface="Arial"/>
              <a:buNone/>
            </a:pPr>
            <a:r>
              <a:rPr lang="en-US">
                <a:solidFill>
                  <a:schemeClr val="dk1"/>
                </a:solidFill>
                <a:latin typeface="Roboto"/>
                <a:ea typeface="Roboto"/>
                <a:cs typeface="Roboto"/>
                <a:sym typeface="Roboto"/>
              </a:rPr>
              <a:t>++++</a:t>
            </a:r>
            <a:br>
              <a:rPr lang="en-US">
                <a:solidFill>
                  <a:schemeClr val="dk1"/>
                </a:solidFill>
                <a:latin typeface="Roboto"/>
                <a:ea typeface="Roboto"/>
                <a:cs typeface="Roboto"/>
                <a:sym typeface="Roboto"/>
              </a:rPr>
            </a:br>
            <a:r>
              <a:rPr lang="en-US">
                <a:solidFill>
                  <a:schemeClr val="dk1"/>
                </a:solidFill>
                <a:latin typeface="Roboto"/>
                <a:ea typeface="Roboto"/>
                <a:cs typeface="Roboto"/>
                <a:sym typeface="Roboto"/>
              </a:rPr>
              <a:t>Nel gruppo 1 abbiamo i pazienti con MMSE minore di 26 che, secondo la letteratura medica, presentano possibile declino cognitivo, nel G2 i pazienti con MMSE score di 26 o maggiore, che non presentano secondo l’MMSE segni di declino cognitivo.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rgbClr val="2850A3"/>
              </a:buClr>
              <a:buSzPts val="2800"/>
              <a:buFont typeface="Arial"/>
              <a:buNone/>
            </a:pPr>
            <a:r>
              <a:rPr lang="en-US">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rgbClr val="2850A3"/>
              </a:buClr>
              <a:buSzPts val="2800"/>
              <a:buFont typeface="Arial"/>
              <a:buNone/>
            </a:pPr>
            <a:r>
              <a:rPr lang="en-US">
                <a:solidFill>
                  <a:schemeClr val="dk1"/>
                </a:solidFill>
                <a:latin typeface="Roboto"/>
                <a:ea typeface="Roboto"/>
                <a:cs typeface="Roboto"/>
                <a:sym typeface="Roboto"/>
              </a:rPr>
              <a:t>Nel gruppo 1 abbiamo pazienti che presentano possibile declino cognitivo, stando alla letteratura medica mentre nel gruppo 2 abbiamo pazienti che non presentano declino cognitivo.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rgbClr val="2850A3"/>
              </a:buClr>
              <a:buSzPts val="28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rgbClr val="2850A3"/>
              </a:buClr>
              <a:buSzPts val="2800"/>
              <a:buFont typeface="Arial"/>
              <a:buNone/>
            </a:pPr>
            <a:r>
              <a:t/>
            </a:r>
            <a:endParaRPr>
              <a:latin typeface="Roboto"/>
              <a:ea typeface="Roboto"/>
              <a:cs typeface="Roboto"/>
              <a:sym typeface="Roboto"/>
            </a:endParaRPr>
          </a:p>
        </p:txBody>
      </p:sp>
      <p:sp>
        <p:nvSpPr>
          <p:cNvPr id="362" name="Google Shape;3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882a870e5f_0_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Nel nostro lavoro consideriamo 3 diversi scenari linguistici:</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Il primo </a:t>
            </a:r>
            <a:r>
              <a:rPr lang="en-US">
                <a:solidFill>
                  <a:schemeClr val="dk1"/>
                </a:solidFill>
                <a:latin typeface="Roboto"/>
                <a:ea typeface="Roboto"/>
                <a:cs typeface="Roboto"/>
                <a:sym typeface="Roboto"/>
              </a:rPr>
              <a:t>è</a:t>
            </a:r>
            <a:r>
              <a:rPr lang="en-US">
                <a:latin typeface="Roboto"/>
                <a:ea typeface="Roboto"/>
                <a:cs typeface="Roboto"/>
                <a:sym typeface="Roboto"/>
              </a:rPr>
              <a:t> lo scenario di classificazione per pazienti anglofoni nelle due classi AD ed HC; questo scenario </a:t>
            </a:r>
            <a:r>
              <a:rPr lang="en-US">
                <a:solidFill>
                  <a:schemeClr val="dk1"/>
                </a:solidFill>
                <a:latin typeface="Roboto"/>
                <a:ea typeface="Roboto"/>
                <a:cs typeface="Roboto"/>
                <a:sym typeface="Roboto"/>
              </a:rPr>
              <a:t>è</a:t>
            </a:r>
            <a:r>
              <a:rPr lang="en-US">
                <a:latin typeface="Roboto"/>
                <a:ea typeface="Roboto"/>
                <a:cs typeface="Roboto"/>
                <a:sym typeface="Roboto"/>
              </a:rPr>
              <a:t> quello maggiormente analizzato anche nella precedente letteratura. </a:t>
            </a:r>
            <a:endParaRPr>
              <a:latin typeface="Roboto"/>
              <a:ea typeface="Roboto"/>
              <a:cs typeface="Roboto"/>
              <a:sym typeface="Roboto"/>
            </a:endParaRPr>
          </a:p>
        </p:txBody>
      </p:sp>
      <p:sp>
        <p:nvSpPr>
          <p:cNvPr id="378" name="Google Shape;378;g882a870e5f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82a870e5f_0_2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Il secondo caso è lo scenario di classificazione per pazienti italiani nei due gruppi.</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410" name="Google Shape;410;g882a870e5f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879a0c87fe_4_2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latin typeface="Roboto"/>
              <a:ea typeface="Roboto"/>
              <a:cs typeface="Roboto"/>
              <a:sym typeface="Roboto"/>
            </a:endParaRPr>
          </a:p>
        </p:txBody>
      </p:sp>
      <p:sp>
        <p:nvSpPr>
          <p:cNvPr id="104" name="Google Shape;104;g879a0c87fe_4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82a870e5f_0_3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Nel terzo scenario, denominato Cross-lingual transfer, ci focalizziamo sempre sulla classificazione dei pazienti Italiani nei due gruppi G1 e G2.</a:t>
            </a:r>
            <a:br>
              <a:rPr lang="en-US">
                <a:solidFill>
                  <a:schemeClr val="dk1"/>
                </a:solidFill>
                <a:latin typeface="Roboto"/>
                <a:ea typeface="Roboto"/>
                <a:cs typeface="Roboto"/>
                <a:sym typeface="Roboto"/>
              </a:rPr>
            </a:br>
            <a:r>
              <a:rPr lang="en-US">
                <a:solidFill>
                  <a:schemeClr val="dk1"/>
                </a:solidFill>
                <a:latin typeface="Roboto"/>
                <a:ea typeface="Roboto"/>
                <a:cs typeface="Roboto"/>
                <a:sym typeface="Roboto"/>
              </a:rPr>
              <a:t>In questo caso utilizziamo per l’addestramento del modello sia il corpus Italiano sia il Pitt corpus. </a:t>
            </a:r>
            <a:br>
              <a:rPr lang="en-US">
                <a:solidFill>
                  <a:schemeClr val="dk1"/>
                </a:solidFill>
                <a:latin typeface="Roboto"/>
                <a:ea typeface="Roboto"/>
                <a:cs typeface="Roboto"/>
                <a:sym typeface="Roboto"/>
              </a:rPr>
            </a:br>
            <a:r>
              <a:rPr lang="en-US">
                <a:solidFill>
                  <a:schemeClr val="dk1"/>
                </a:solidFill>
                <a:latin typeface="Roboto"/>
                <a:ea typeface="Roboto"/>
                <a:cs typeface="Roboto"/>
                <a:sym typeface="Roboto"/>
              </a:rPr>
              <a:t>Questo approccio mira ad estrarre feature linguistiche per l’identificazione del declino cognitivo che siano comuni sia ai pazienti inglesi che a quelli Italiani.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t/>
            </a:r>
            <a:endParaRPr>
              <a:solidFill>
                <a:schemeClr val="dk1"/>
              </a:solidFill>
              <a:latin typeface="Roboto"/>
              <a:ea typeface="Roboto"/>
              <a:cs typeface="Roboto"/>
              <a:sym typeface="Roboto"/>
            </a:endParaRPr>
          </a:p>
        </p:txBody>
      </p:sp>
      <p:sp>
        <p:nvSpPr>
          <p:cNvPr id="442" name="Google Shape;442;g882a870e5f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864e041876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Vedremo brevemente il primo approccio basato su modelli di Deep Learning classico.</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SzPts val="1400"/>
              <a:buNone/>
            </a:pPr>
            <a:r>
              <a:t/>
            </a:r>
            <a:endParaRPr>
              <a:solidFill>
                <a:schemeClr val="dk1"/>
              </a:solidFill>
              <a:latin typeface="Roboto"/>
              <a:ea typeface="Roboto"/>
              <a:cs typeface="Roboto"/>
              <a:sym typeface="Roboto"/>
            </a:endParaRPr>
          </a:p>
        </p:txBody>
      </p:sp>
      <p:sp>
        <p:nvSpPr>
          <p:cNvPr id="474" name="Google Shape;474;g864e041876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864fbfa5cb_2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Per quanto riguarda il Pitt corpus, abbiamo visto che la trascrizione presenta differenti livelli linguistici. In particolare ogni intervista può essere vista come tre diverse sequenze: </a:t>
            </a:r>
            <a:endParaRPr>
              <a:highlight>
                <a:srgbClr val="FFFFFF"/>
              </a:highlight>
              <a:latin typeface="Roboto"/>
              <a:ea typeface="Roboto"/>
              <a:cs typeface="Roboto"/>
              <a:sym typeface="Roboto"/>
            </a:endParaRPr>
          </a:p>
          <a:p>
            <a:pPr indent="-317500" lvl="0" marL="457200" rtl="0" algn="l">
              <a:lnSpc>
                <a:spcPct val="117999"/>
              </a:lnSpc>
              <a:spcBef>
                <a:spcPts val="0"/>
              </a:spcBef>
              <a:spcAft>
                <a:spcPts val="0"/>
              </a:spcAft>
              <a:buSzPts val="1400"/>
              <a:buFont typeface="Roboto"/>
              <a:buChar char="●"/>
            </a:pPr>
            <a:r>
              <a:rPr lang="en-US">
                <a:highlight>
                  <a:srgbClr val="FFFFFF"/>
                </a:highlight>
                <a:latin typeface="Roboto"/>
                <a:ea typeface="Roboto"/>
                <a:cs typeface="Roboto"/>
                <a:sym typeface="Roboto"/>
              </a:rPr>
              <a:t>parole e disfluency tokens</a:t>
            </a:r>
            <a:endParaRPr/>
          </a:p>
          <a:p>
            <a:pPr indent="-317500" lvl="0" marL="457200" rtl="0" algn="l">
              <a:lnSpc>
                <a:spcPct val="117999"/>
              </a:lnSpc>
              <a:spcBef>
                <a:spcPts val="0"/>
              </a:spcBef>
              <a:spcAft>
                <a:spcPts val="0"/>
              </a:spcAft>
              <a:buSzPts val="1400"/>
              <a:buFont typeface="Roboto"/>
              <a:buChar char="●"/>
            </a:pPr>
            <a:r>
              <a:rPr lang="en-US">
                <a:highlight>
                  <a:srgbClr val="FFFFFF"/>
                </a:highlight>
                <a:latin typeface="Roboto"/>
                <a:ea typeface="Roboto"/>
                <a:cs typeface="Roboto"/>
                <a:sym typeface="Roboto"/>
              </a:rPr>
              <a:t>part-of-speech</a:t>
            </a:r>
            <a:endParaRPr/>
          </a:p>
          <a:p>
            <a:pPr indent="-317500" lvl="0" marL="457200" rtl="0" algn="l">
              <a:lnSpc>
                <a:spcPct val="117999"/>
              </a:lnSpc>
              <a:spcBef>
                <a:spcPts val="0"/>
              </a:spcBef>
              <a:spcAft>
                <a:spcPts val="0"/>
              </a:spcAft>
              <a:buSzPts val="1400"/>
              <a:buFont typeface="Roboto"/>
              <a:buChar char="●"/>
            </a:pPr>
            <a:r>
              <a:rPr lang="en-US">
                <a:highlight>
                  <a:srgbClr val="FFFFFF"/>
                </a:highlight>
                <a:latin typeface="Roboto"/>
                <a:ea typeface="Roboto"/>
                <a:cs typeface="Roboto"/>
                <a:sym typeface="Roboto"/>
              </a:rPr>
              <a:t>relazioni grammaticali. </a:t>
            </a:r>
            <a:endParaRPr>
              <a:highlight>
                <a:srgbClr val="FFFFFF"/>
              </a:highlight>
              <a:latin typeface="Roboto"/>
              <a:ea typeface="Roboto"/>
              <a:cs typeface="Roboto"/>
              <a:sym typeface="Roboto"/>
            </a:endParaRPr>
          </a:p>
          <a:p>
            <a:pPr indent="0" lvl="0" marL="0" rtl="0" algn="l">
              <a:lnSpc>
                <a:spcPct val="117999"/>
              </a:lnSpc>
              <a:spcBef>
                <a:spcPts val="0"/>
              </a:spcBef>
              <a:spcAft>
                <a:spcPts val="0"/>
              </a:spcAft>
              <a:buSzPts val="1400"/>
              <a:buNone/>
            </a:pPr>
            <a:r>
              <a:t/>
            </a:r>
            <a:endParaRPr>
              <a:highlight>
                <a:srgbClr val="FFFFFF"/>
              </a:highlight>
              <a:latin typeface="Roboto"/>
              <a:ea typeface="Roboto"/>
              <a:cs typeface="Roboto"/>
              <a:sym typeface="Roboto"/>
            </a:endParaRPr>
          </a:p>
          <a:p>
            <a:pPr indent="0" lvl="0" marL="0" rtl="0" algn="l">
              <a:lnSpc>
                <a:spcPct val="117999"/>
              </a:lnSpc>
              <a:spcBef>
                <a:spcPts val="0"/>
              </a:spcBef>
              <a:spcAft>
                <a:spcPts val="0"/>
              </a:spcAft>
              <a:buSzPts val="1400"/>
              <a:buNone/>
            </a:pPr>
            <a:r>
              <a:rPr lang="en-US">
                <a:highlight>
                  <a:srgbClr val="FFFFFF"/>
                </a:highlight>
                <a:latin typeface="Roboto"/>
                <a:ea typeface="Roboto"/>
                <a:cs typeface="Roboto"/>
                <a:sym typeface="Roboto"/>
              </a:rPr>
              <a:t>Proponiamo un approccio di deep learning end-to-end che partendo da queste tre sequenze estrae automaticamente feature linguistiche per ogni intervista ed utilizza una neural network fully connected con due neuroni di output </a:t>
            </a:r>
            <a:r>
              <a:rPr lang="en-US">
                <a:solidFill>
                  <a:schemeClr val="dk1"/>
                </a:solidFill>
                <a:latin typeface="Roboto"/>
                <a:ea typeface="Roboto"/>
                <a:cs typeface="Roboto"/>
                <a:sym typeface="Roboto"/>
              </a:rPr>
              <a:t>è</a:t>
            </a:r>
            <a:r>
              <a:rPr lang="en-US">
                <a:highlight>
                  <a:srgbClr val="FFFFFF"/>
                </a:highlight>
                <a:latin typeface="Roboto"/>
                <a:ea typeface="Roboto"/>
                <a:cs typeface="Roboto"/>
                <a:sym typeface="Roboto"/>
              </a:rPr>
              <a:t> usata per effettuare la classificazione nelle due classi di pazienti. </a:t>
            </a:r>
            <a:endParaRPr>
              <a:latin typeface="Roboto"/>
              <a:ea typeface="Roboto"/>
              <a:cs typeface="Roboto"/>
              <a:sym typeface="Roboto"/>
            </a:endParaRPr>
          </a:p>
        </p:txBody>
      </p:sp>
      <p:sp>
        <p:nvSpPr>
          <p:cNvPr id="483" name="Google Shape;483;g864fbfa5cb_2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Il primo aspetto linguistico ovvero la lista di parole e disfluency tokens viene trasformata in una matrice di word embedding. </a:t>
            </a:r>
            <a:endParaRPr>
              <a:solidFill>
                <a:schemeClr val="dk1"/>
              </a:solidFill>
              <a:highlight>
                <a:schemeClr val="lt1"/>
              </a:highlight>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In particolare utilizziamo i word embedding Glove pre-trainati. </a:t>
            </a:r>
            <a:endParaRPr>
              <a:solidFill>
                <a:schemeClr val="dk1"/>
              </a:solidFill>
              <a:highlight>
                <a:schemeClr val="lt1"/>
              </a:highlight>
              <a:latin typeface="Roboto"/>
              <a:ea typeface="Roboto"/>
              <a:cs typeface="Roboto"/>
              <a:sym typeface="Roboto"/>
            </a:endParaRPr>
          </a:p>
        </p:txBody>
      </p:sp>
      <p:sp>
        <p:nvSpPr>
          <p:cNvPr id="495" name="Google Shape;49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87d32503f0_6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Per quanto riguarda invece gli aspetti sintattici.</a:t>
            </a:r>
            <a:endParaRPr>
              <a:latin typeface="Roboto"/>
              <a:ea typeface="Roboto"/>
              <a:cs typeface="Roboto"/>
              <a:sym typeface="Roboto"/>
            </a:endParaRPr>
          </a:p>
        </p:txBody>
      </p:sp>
      <p:sp>
        <p:nvSpPr>
          <p:cNvPr id="506" name="Google Shape;506;g87d32503f0_6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87d32503f0_6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ovvero la sequenza di part-of-speech e la sequenza di relazioni grammaticali,  utilizziamo one-hot encoding per trasformare ogni token in un vettore. Ogni sequenza può essere vista come una matrice formata da una successione di vettori one-hot encoded.</a:t>
            </a:r>
            <a:endParaRPr>
              <a:latin typeface="Roboto"/>
              <a:ea typeface="Roboto"/>
              <a:cs typeface="Roboto"/>
              <a:sym typeface="Roboto"/>
            </a:endParaRPr>
          </a:p>
        </p:txBody>
      </p:sp>
      <p:sp>
        <p:nvSpPr>
          <p:cNvPr id="517" name="Google Shape;517;g87d32503f0_6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86518b6e3e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E’ importante dire che l’introduzione di questi aspetti sintattici all’interno dell’architettura rappresenta un </a:t>
            </a:r>
            <a:r>
              <a:rPr b="0" i="0" lang="en-US" sz="2200" u="none" cap="none" strike="noStrike">
                <a:solidFill>
                  <a:srgbClr val="000000"/>
                </a:solidFill>
                <a:latin typeface="Helvetica Neue"/>
                <a:ea typeface="Helvetica Neue"/>
                <a:cs typeface="Helvetica Neue"/>
                <a:sym typeface="Helvetica Neue"/>
              </a:rPr>
              <a:t>unicità</a:t>
            </a:r>
            <a:r>
              <a:rPr lang="en-US">
                <a:latin typeface="Roboto"/>
                <a:ea typeface="Roboto"/>
                <a:cs typeface="Roboto"/>
                <a:sym typeface="Roboto"/>
              </a:rPr>
              <a:t>’ del nostro lavoro rispetto ai lavori precedenti. </a:t>
            </a:r>
            <a:endParaRPr>
              <a:latin typeface="Roboto"/>
              <a:ea typeface="Roboto"/>
              <a:cs typeface="Roboto"/>
              <a:sym typeface="Roboto"/>
            </a:endParaRPr>
          </a:p>
        </p:txBody>
      </p:sp>
      <p:sp>
        <p:nvSpPr>
          <p:cNvPr id="535" name="Google Shape;535;g86518b6e3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87d32503f0_6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Ogni input linguistico viene sottoposto alle stesse computazioni da parti di due moduli uno utilizza Convolutional Neural Network e Bi-directional Gated recurrent units.</a:t>
            </a:r>
            <a:endParaRPr>
              <a:latin typeface="Roboto"/>
              <a:ea typeface="Roboto"/>
              <a:cs typeface="Roboto"/>
              <a:sym typeface="Roboto"/>
            </a:endParaRPr>
          </a:p>
        </p:txBody>
      </p:sp>
      <p:sp>
        <p:nvSpPr>
          <p:cNvPr id="546" name="Google Shape;546;g87d32503f0_6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87d32503f0_6_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Il modulo convoluzionale, che utilizza filtri di varie dimensioni sulla matrice di input linguistico, permette al modello di identificare features corrispondenti ad n-grammi di varie dimensioni.  </a:t>
            </a:r>
            <a:endParaRPr>
              <a:highlight>
                <a:srgbClr val="FFFFFF"/>
              </a:highlight>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a:t>
            </a:r>
            <a:endParaRPr>
              <a:highlight>
                <a:srgbClr val="FFFFFF"/>
              </a:highlight>
              <a:latin typeface="Roboto"/>
              <a:ea typeface="Roboto"/>
              <a:cs typeface="Roboto"/>
              <a:sym typeface="Roboto"/>
            </a:endParaRPr>
          </a:p>
          <a:p>
            <a:pPr indent="-317500" lvl="0" marL="457200" rtl="0" algn="l">
              <a:lnSpc>
                <a:spcPct val="117999"/>
              </a:lnSpc>
              <a:spcBef>
                <a:spcPts val="0"/>
              </a:spcBef>
              <a:spcAft>
                <a:spcPts val="0"/>
              </a:spcAft>
              <a:buSzPts val="1400"/>
              <a:buFont typeface="Roboto"/>
              <a:buChar char="●"/>
            </a:pPr>
            <a:r>
              <a:rPr lang="en-US">
                <a:highlight>
                  <a:srgbClr val="FFFFFF"/>
                </a:highlight>
                <a:latin typeface="Roboto"/>
                <a:ea typeface="Roboto"/>
                <a:cs typeface="Roboto"/>
                <a:sym typeface="Roboto"/>
              </a:rPr>
              <a:t>5 Convolutional Layers with filters dimension from 1 to 5, questo processo permette alla neural network di estrarre features corrispondenti a differenti n-grams. </a:t>
            </a:r>
            <a:endParaRPr>
              <a:highlight>
                <a:srgbClr val="FFFFFF"/>
              </a:highlight>
              <a:latin typeface="Roboto"/>
              <a:ea typeface="Roboto"/>
              <a:cs typeface="Roboto"/>
              <a:sym typeface="Roboto"/>
            </a:endParaRPr>
          </a:p>
          <a:p>
            <a:pPr indent="-317500" lvl="0" marL="457200" rtl="0" algn="l">
              <a:lnSpc>
                <a:spcPct val="117999"/>
              </a:lnSpc>
              <a:spcBef>
                <a:spcPts val="0"/>
              </a:spcBef>
              <a:spcAft>
                <a:spcPts val="0"/>
              </a:spcAft>
              <a:buSzPts val="1400"/>
              <a:buFont typeface="Roboto"/>
              <a:buChar char="●"/>
            </a:pPr>
            <a:r>
              <a:rPr lang="en-US">
                <a:highlight>
                  <a:srgbClr val="FFFFFF"/>
                </a:highlight>
                <a:latin typeface="Roboto"/>
                <a:ea typeface="Roboto"/>
                <a:cs typeface="Roboto"/>
                <a:sym typeface="Roboto"/>
              </a:rPr>
              <a:t>128 Filters in each layer.</a:t>
            </a:r>
            <a:endParaRPr>
              <a:latin typeface="Roboto"/>
              <a:ea typeface="Roboto"/>
              <a:cs typeface="Roboto"/>
              <a:sym typeface="Roboto"/>
            </a:endParaRPr>
          </a:p>
        </p:txBody>
      </p:sp>
      <p:sp>
        <p:nvSpPr>
          <p:cNvPr id="557" name="Google Shape;557;g87d32503f0_6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87d32503f0_6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Il modulo gru tiene conto delle dipendenze semantiche a lungo raggio all’interno della sequenza di parole. </a:t>
            </a:r>
            <a:endParaRPr>
              <a:highlight>
                <a:srgbClr val="FFFFFF"/>
              </a:highlight>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Nel nostro contesto questo modulo utilizza anche un meccanismo di attenzione. </a:t>
            </a:r>
            <a:br>
              <a:rPr lang="en-US">
                <a:highlight>
                  <a:srgbClr val="FFFFFF"/>
                </a:highlight>
                <a:latin typeface="Roboto"/>
                <a:ea typeface="Roboto"/>
                <a:cs typeface="Roboto"/>
                <a:sym typeface="Roboto"/>
              </a:rPr>
            </a:br>
            <a:r>
              <a:rPr lang="en-US">
                <a:highlight>
                  <a:srgbClr val="FFFFFF"/>
                </a:highlight>
                <a:latin typeface="Roboto"/>
                <a:ea typeface="Roboto"/>
                <a:cs typeface="Roboto"/>
                <a:sym typeface="Roboto"/>
              </a:rPr>
              <a:t>Quello che fa il meccanismo di attenzione </a:t>
            </a:r>
            <a:r>
              <a:rPr lang="en-US">
                <a:solidFill>
                  <a:schemeClr val="dk1"/>
                </a:solidFill>
                <a:latin typeface="Roboto"/>
                <a:ea typeface="Roboto"/>
                <a:cs typeface="Roboto"/>
                <a:sym typeface="Roboto"/>
              </a:rPr>
              <a:t>è</a:t>
            </a:r>
            <a:r>
              <a:rPr lang="en-US">
                <a:highlight>
                  <a:srgbClr val="FFFFFF"/>
                </a:highlight>
                <a:latin typeface="Roboto"/>
                <a:ea typeface="Roboto"/>
                <a:cs typeface="Roboto"/>
                <a:sym typeface="Roboto"/>
              </a:rPr>
              <a:t> imparare a pesare di più, a prestare più attenzione potremmo dire, ad alcune parole o token presenti nell’intervista che si dimostrano essere significative per l’identificazione della demenza. </a:t>
            </a:r>
            <a:endParaRPr>
              <a:highlight>
                <a:srgbClr val="FFFFFF"/>
              </a:highlight>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571" name="Google Shape;571;g87d32503f0_6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61c86465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Per iniziare vorrei introdurre brevemente i concetti di demenza e di declino cognitivo</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La Demenza è una malattia caratterizzata da una serie di deficit cognitivi come la perdita di memoria, le alterazioni del linguaggio e l'impossibilità di attuare azioni complesse. La maggiore causa di Demenza è il morbo di Alzheimer. </a:t>
            </a:r>
            <a:endParaRPr sz="2400">
              <a:solidFill>
                <a:schemeClr val="dk1"/>
              </a:solidFill>
              <a:latin typeface="Roboto"/>
              <a:ea typeface="Roboto"/>
              <a:cs typeface="Roboto"/>
              <a:sym typeface="Roboto"/>
            </a:endParaRPr>
          </a:p>
          <a:p>
            <a:pPr indent="0" lvl="0" marL="0" rtl="0" algn="l">
              <a:lnSpc>
                <a:spcPct val="117999"/>
              </a:lnSpc>
              <a:spcBef>
                <a:spcPts val="0"/>
              </a:spcBef>
              <a:spcAft>
                <a:spcPts val="0"/>
              </a:spcAft>
              <a:buSzPts val="1100"/>
              <a:buFont typeface="Arial"/>
              <a:buNone/>
            </a:pPr>
            <a:r>
              <a:t/>
            </a:r>
            <a:endParaRPr>
              <a:solidFill>
                <a:schemeClr val="dk1"/>
              </a:solidFill>
            </a:endParaRPr>
          </a:p>
        </p:txBody>
      </p:sp>
      <p:sp>
        <p:nvSpPr>
          <p:cNvPr id="111" name="Google Shape;111;g861c86465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Valutiamo i risultati del modello per quanto riguarda la classificazione della demenza per pazienti inglesi,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In questo caso viene utilizzato esclusivamente il Pitt corpus. Il modello viene valutato considerando 5 fold cross-validation.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Riportiamo la media e la deviazione standard ottenuti dal modello sui 5 fold di test.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In particolare per ogni modello deep valutiamo le performance ottenute su ogni classe di input quando viene utilizzato solo il modulo CNN, solo il modulo GRU e la combinazione dei due. </a:t>
            </a:r>
            <a:endParaRPr>
              <a:solidFill>
                <a:schemeClr val="dk1"/>
              </a:solidFill>
              <a:latin typeface="Roboto"/>
              <a:ea typeface="Roboto"/>
              <a:cs typeface="Roboto"/>
              <a:sym typeface="Roboto"/>
            </a:endParaRPr>
          </a:p>
        </p:txBody>
      </p:sp>
      <p:sp>
        <p:nvSpPr>
          <p:cNvPr id="585" name="Google Shape;58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Il modello basato su CNN e GRU insieme, quando solo l’input di word embedding e’ considerato ottiene 81% di accuracy.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Ed ottiene performance migliori rispetto a quelle ottenute dai singoli moduli CNN o GRU. Questo perche’ i due moduli estraggono feature complementari fra loro ed il modello che le utilizza entrambe puo’ considerare sia l’informazione strutturale estratta dalla GRU sia le features n-gram di estratte dalla cnn.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t/>
            </a:r>
            <a:endParaRPr>
              <a:solidFill>
                <a:schemeClr val="dk1"/>
              </a:solidFill>
              <a:latin typeface="Roboto"/>
              <a:ea typeface="Roboto"/>
              <a:cs typeface="Roboto"/>
              <a:sym typeface="Roboto"/>
            </a:endParaRPr>
          </a:p>
        </p:txBody>
      </p:sp>
      <p:sp>
        <p:nvSpPr>
          <p:cNvPr id="596" name="Google Shape;5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Nello scenario in cui solo l’input word e’ utilizzato, il modello costituisce una replica dello studio effettuato da chen, che stando ai risultati riportati nel paper costituisce l’attuale state-of-the-art corrente; tuttavia i risultati da noi ottenuti </a:t>
            </a:r>
            <a:r>
              <a:rPr b="1" lang="en-US">
                <a:solidFill>
                  <a:schemeClr val="dk1"/>
                </a:solidFill>
                <a:latin typeface="Roboto"/>
                <a:ea typeface="Roboto"/>
                <a:cs typeface="Roboto"/>
                <a:sym typeface="Roboto"/>
              </a:rPr>
              <a:t>replicandolo</a:t>
            </a:r>
            <a:r>
              <a:rPr lang="en-US">
                <a:solidFill>
                  <a:schemeClr val="dk1"/>
                </a:solidFill>
                <a:latin typeface="Roboto"/>
                <a:ea typeface="Roboto"/>
                <a:cs typeface="Roboto"/>
                <a:sym typeface="Roboto"/>
              </a:rPr>
              <a:t> sono fondamentalmente diversi rispetto a quelli riportati sul paper. </a:t>
            </a:r>
            <a:endParaRPr/>
          </a:p>
        </p:txBody>
      </p:sp>
      <p:sp>
        <p:nvSpPr>
          <p:cNvPr id="611" name="Google Shape;6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17999"/>
              </a:lnSpc>
              <a:spcBef>
                <a:spcPts val="0"/>
              </a:spcBef>
              <a:spcAft>
                <a:spcPts val="0"/>
              </a:spcAft>
              <a:buSzPts val="1400"/>
              <a:buNone/>
            </a:pPr>
            <a:r>
              <a:rPr b="0" i="0" lang="en-US" sz="2200" u="none" cap="none" strike="noStrike">
                <a:solidFill>
                  <a:srgbClr val="000000"/>
                </a:solidFill>
                <a:latin typeface="Helvetica Neue"/>
                <a:ea typeface="Helvetica Neue"/>
                <a:cs typeface="Helvetica Neue"/>
                <a:sym typeface="Helvetica Neue"/>
              </a:rPr>
              <a:t>Stando ai nostri esperimenti, considereremo come state-of-the-art il lavoro di Pan basato su modello ad attenzione gerarchica che ottiene una F1 pari a 84.43%. </a:t>
            </a:r>
            <a:endParaRPr b="0" i="0" u="none" strike="noStrike">
              <a:solidFill>
                <a:srgbClr val="000000"/>
              </a:solidFill>
            </a:endParaRPr>
          </a:p>
        </p:txBody>
      </p:sp>
      <p:sp>
        <p:nvSpPr>
          <p:cNvPr id="631" name="Google Shape;6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87dbdd82ab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Valutiamo poi lo scenario in cui tutti sia gli aspetti semantici che gli aspetti sintattici introdotti in questo lavoro sono considerati.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Anche in questo caso l’architettura che utilizza sia CNN che GRU risulta avere risultati migliori rispetto alle singole architetture.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L’introduzione degli input di natura sintattica sul modello deep porta ad un miglioramento del 2% della F1 rispetto al modello basato solo su word embedding e dell’1% in accuracy.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Le performance ottenute dal modello proposto (F1-score 82.65%) portano il nostro approccio più vicino all’attuale stato dell’arte (84.43%)</a:t>
            </a:r>
            <a:endParaRPr>
              <a:solidFill>
                <a:schemeClr val="dk1"/>
              </a:solidFill>
              <a:latin typeface="Roboto"/>
              <a:ea typeface="Roboto"/>
              <a:cs typeface="Roboto"/>
              <a:sym typeface="Roboto"/>
            </a:endParaRPr>
          </a:p>
        </p:txBody>
      </p:sp>
      <p:sp>
        <p:nvSpPr>
          <p:cNvPr id="651" name="Google Shape;651;g87dbdd82ab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Per poter comprendere quali pattern linguistici vengono identificati dal modello deep analizziamo l’attention mechanism per il modulo GRU. </a:t>
            </a:r>
            <a:br>
              <a:rPr lang="en-US">
                <a:latin typeface="Roboto"/>
                <a:ea typeface="Roboto"/>
                <a:cs typeface="Roboto"/>
                <a:sym typeface="Roboto"/>
              </a:rPr>
            </a:br>
            <a:r>
              <a:rPr lang="en-US">
                <a:latin typeface="Roboto"/>
                <a:ea typeface="Roboto"/>
                <a:cs typeface="Roboto"/>
                <a:sym typeface="Roboto"/>
              </a:rPr>
              <a:t>Sulla sinistra abbiamo un intervista effettuata da un paziente sano mentre sulla destra abbiamo un intervista effettuata da un paziente malato di Alzheimer.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 valori alti di attention sono rappresentati da colori chiari.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Notiamo che l’attention mechanism impara a dare più peso a descrizioni di specifiche sezioni delle immagine come ad esempio “the little girl is reaching up for a cookie”.</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solidFill>
                  <a:schemeClr val="dk1"/>
                </a:solidFill>
                <a:latin typeface="Roboto"/>
                <a:ea typeface="Roboto"/>
                <a:cs typeface="Roboto"/>
                <a:sym typeface="Roboto"/>
              </a:rPr>
              <a:t>e  pone meno attenzione alle sequenze che non contengono unita informative come nel caso del paziente AD “I’m thinking now maybe the water is”.</a:t>
            </a:r>
            <a:br>
              <a:rPr lang="en-US">
                <a:latin typeface="Roboto"/>
                <a:ea typeface="Roboto"/>
                <a:cs typeface="Roboto"/>
                <a:sym typeface="Roboto"/>
              </a:rPr>
            </a:br>
            <a:r>
              <a:rPr lang="en-US">
                <a:latin typeface="Roboto"/>
                <a:ea typeface="Roboto"/>
                <a:cs typeface="Roboto"/>
                <a:sym typeface="Roboto"/>
              </a:rPr>
              <a:t>Notiamo che i pazienti sani presentano un intervista più ricca di unita’ informative, mentre i pazienti malati di alzheimer colgono meno elementi, il modello riesce ad identificare questo pattern, di cui si ha evidenza nella letteratura medica,  partendo esclusivamente dai dati.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Notiamo che anche i disfluency token che erano stati inizializzati a random all’inizio del training sono particolarmente considerati come significativi dal meccanismo di attenzione.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666" name="Google Shape;66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864e041876_0_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Passiamo all’approccio basato su architettura Transformer, una architettura di Deep learning interamente basata su meccanismi di attenzione.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SzPts val="1400"/>
              <a:buNone/>
            </a:pPr>
            <a:r>
              <a:t/>
            </a:r>
            <a:endParaRPr>
              <a:latin typeface="Roboto"/>
              <a:ea typeface="Roboto"/>
              <a:cs typeface="Roboto"/>
              <a:sym typeface="Roboto"/>
            </a:endParaRPr>
          </a:p>
        </p:txBody>
      </p:sp>
      <p:sp>
        <p:nvSpPr>
          <p:cNvPr id="679" name="Google Shape;679;g864e041876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DistilBert, un language-model efficiente dal punto di vista dei parametri.</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in particolare utilizziamo il modello così come presentato nella libreria HugginFace senza modifiche architetturali, nei nostri esperimenti l’ intervista del paziente viene tokenizzata e data in input al modello distilbert.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L’embedding ottenuto dal modello per il token [CLS] (</a:t>
            </a:r>
            <a:r>
              <a:rPr lang="en-US">
                <a:solidFill>
                  <a:schemeClr val="dk1"/>
                </a:solidFill>
                <a:latin typeface="Roboto"/>
                <a:ea typeface="Roboto"/>
                <a:cs typeface="Roboto"/>
                <a:sym typeface="Roboto"/>
              </a:rPr>
              <a:t>Il Pooled Output</a:t>
            </a:r>
            <a:r>
              <a:rPr lang="en-US">
                <a:latin typeface="Roboto"/>
                <a:ea typeface="Roboto"/>
                <a:cs typeface="Roboto"/>
                <a:sym typeface="Roboto"/>
              </a:rPr>
              <a:t>) viene poi passato ad una neural network densa con due neuroni di output per la classificazione finale.</a:t>
            </a:r>
            <a:endParaRPr>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l’intero modello viene ri-addestrato per alcune epoche sul task specifico.</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a:t>
            </a:r>
            <a:endParaRPr>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ottenuto via Knowledge Distillation da BERT-base</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pre-trainato su la versione di Wikipedia Inglese ed il Toronto Book corpus.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688" name="Google Shape;6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87d32503f0_6_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Consideriamo le perfomance sullo scenario Unilingual English.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DistilBERT ha performance migliori rispetto al modello CNN | GRU che fa uso sia delle feature sintattiche che di quelle semantiche.</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DistilBERT, ottiene F1-score comparabile con l’attuale stato dell arte, la cosa particolare di questo risultato e’ che DistilBert non e’ stato re-ingegnerizzato per il problema specifico a differenza dell’attuale stato dell’arte.</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Così come riscontrato anche in altri ambiti relativi al Natural Language Processing il modello basato su Transformer riesce a migliorare le performance rispetto ad altri modelli di deep learning senza dover essere ri-ingegnerizzato per lo specifico problema.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697" name="Google Shape;697;g87d32503f0_6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87dbdd82ab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Fino ad ora abbiamo considerato esclusivamente lo scenario di classificazione per pazienti inglesi,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Passiamo ora a valutare il modello per lo scenario cross-lingua proposto.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Consideriamo mDistilBERT, una versione di DistilBERT che riessce ad elaborare sia sample linguistici in Italiano che in Inglese avendo un vocabolario di WordPiece token condiviso fra le due lingue.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713" name="Google Shape;713;g87dbdd82ab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61c86465a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Dal momento che l’insorgere della demenza è legato al processo di invecchiamento, questa patologia sta colpendo fasce sempre maggiori di popolazione dato l’aumento dell'età media globale. </a:t>
            </a:r>
            <a:endParaRPr sz="2400">
              <a:solidFill>
                <a:schemeClr val="dk1"/>
              </a:solidFill>
              <a:latin typeface="Roboto"/>
              <a:ea typeface="Roboto"/>
              <a:cs typeface="Roboto"/>
              <a:sym typeface="Roboto"/>
            </a:endParaRPr>
          </a:p>
          <a:p>
            <a:pPr indent="0" lvl="0" marL="0" rtl="0" algn="l">
              <a:lnSpc>
                <a:spcPct val="117999"/>
              </a:lnSpc>
              <a:spcBef>
                <a:spcPts val="0"/>
              </a:spcBef>
              <a:spcAft>
                <a:spcPts val="0"/>
              </a:spcAft>
              <a:buSzPts val="1100"/>
              <a:buFont typeface="Arial"/>
              <a:buNone/>
            </a:pPr>
            <a:r>
              <a:t/>
            </a:r>
            <a:endParaRPr>
              <a:solidFill>
                <a:schemeClr val="dk1"/>
              </a:solidFill>
              <a:latin typeface="Roboto"/>
              <a:ea typeface="Roboto"/>
              <a:cs typeface="Roboto"/>
              <a:sym typeface="Roboto"/>
            </a:endParaRPr>
          </a:p>
        </p:txBody>
      </p:sp>
      <p:sp>
        <p:nvSpPr>
          <p:cNvPr id="121" name="Google Shape;121;g861c86465a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87dbdd82ab_4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Abbiamo utilizzato differenti approcci, ma in questa sede per brevità discuteremo solo l’approccio i piu’ efficaci. </a:t>
            </a:r>
            <a:endParaRPr>
              <a:latin typeface="Roboto"/>
              <a:ea typeface="Roboto"/>
              <a:cs typeface="Roboto"/>
              <a:sym typeface="Roboto"/>
            </a:endParaRPr>
          </a:p>
        </p:txBody>
      </p:sp>
      <p:sp>
        <p:nvSpPr>
          <p:cNvPr id="724" name="Google Shape;724;g87dbdd82ab_4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Nella figura i blu non addestrati in verde ri-addestrati sul task specifico.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Per quanto riguarda il Multilingual Training, </a:t>
            </a:r>
            <a:br>
              <a:rPr lang="en-US">
                <a:latin typeface="Roboto"/>
                <a:ea typeface="Roboto"/>
                <a:cs typeface="Roboto"/>
                <a:sym typeface="Roboto"/>
              </a:rPr>
            </a:br>
            <a:r>
              <a:rPr lang="en-US">
                <a:latin typeface="Roboto"/>
                <a:ea typeface="Roboto"/>
                <a:cs typeface="Roboto"/>
                <a:sym typeface="Roboto"/>
              </a:rPr>
              <a:t>Effettuiamo il cross-lingual transfer utilizzando per il training del modello sia il Pitt corpus che il corpus italiano da noi introdotto.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solidFill>
                  <a:schemeClr val="dk1"/>
                </a:solidFill>
                <a:latin typeface="Roboto"/>
                <a:ea typeface="Roboto"/>
                <a:cs typeface="Roboto"/>
                <a:sym typeface="Roboto"/>
              </a:rPr>
              <a:t>l’obiettivo di questo approccio è quello di spingere il modello ad imparare caratteristiche linguistiche che possano essere utili ad identificare declino cognitivo e che siano comuni sia all’inglese che all’italiano.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Il problema di questo approccio, </a:t>
            </a:r>
            <a:r>
              <a:rPr lang="en-US">
                <a:solidFill>
                  <a:schemeClr val="dk1"/>
                </a:solidFill>
                <a:latin typeface="Roboto"/>
                <a:ea typeface="Roboto"/>
                <a:cs typeface="Roboto"/>
                <a:sym typeface="Roboto"/>
              </a:rPr>
              <a:t>è</a:t>
            </a:r>
            <a:r>
              <a:rPr lang="en-US">
                <a:latin typeface="Roboto"/>
                <a:ea typeface="Roboto"/>
                <a:cs typeface="Roboto"/>
                <a:sym typeface="Roboto"/>
              </a:rPr>
              <a:t> che il modello potrebbe imparare pattern specifici ai due linguaggi senza avere la garanzia che la conoscenza imparata sul dataset inglese venga di fatti generalizzata ed utilizzata per la predizione dell’Italiano. </a:t>
            </a:r>
            <a:endParaRPr>
              <a:latin typeface="Roboto"/>
              <a:ea typeface="Roboto"/>
              <a:cs typeface="Roboto"/>
              <a:sym typeface="Roboto"/>
            </a:endParaRPr>
          </a:p>
        </p:txBody>
      </p:sp>
      <p:sp>
        <p:nvSpPr>
          <p:cNvPr id="746" name="Google Shape;74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87dbdd82ab_3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Allo scopo di ridurre questo effetto e di spingere il modello ad imparare una rappresentazione che sia davvero cross-lingua, adottiamo una tecnica di Deep Domain Adaptation.</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Utilizziamo comunque in questo caso un training multilingua, ma trattiamo l’inglese e l’italiano come due domini separati ed aggiungiamo all’architettura un domain classifier che sia incaricato di distinguere fra i sample inglesi e quelli italiani. </a:t>
            </a:r>
            <a:br>
              <a:rPr lang="en-US">
                <a:latin typeface="Roboto"/>
                <a:ea typeface="Roboto"/>
                <a:cs typeface="Roboto"/>
                <a:sym typeface="Roboto"/>
              </a:rPr>
            </a:br>
            <a:endParaRPr>
              <a:latin typeface="Roboto"/>
              <a:ea typeface="Roboto"/>
              <a:cs typeface="Roboto"/>
              <a:sym typeface="Roboto"/>
            </a:endParaRPr>
          </a:p>
        </p:txBody>
      </p:sp>
      <p:sp>
        <p:nvSpPr>
          <p:cNvPr id="757" name="Google Shape;757;g87dbdd82ab_3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87dbdd82ab_3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Questa metodologia utilizza un gradient reversal layer per invertire il segno del gradiente del domain classifier il processo di backpropagation per la rete.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Due task in contrapposizione, language embedding non contiene informazioni specifiche rispetto al linguaggio.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discesa/ascesa </a:t>
            </a:r>
            <a:br>
              <a:rPr lang="en-US">
                <a:latin typeface="Roboto"/>
                <a:ea typeface="Roboto"/>
                <a:cs typeface="Roboto"/>
                <a:sym typeface="Roboto"/>
              </a:rPr>
            </a:br>
            <a:r>
              <a:rPr lang="en-US">
                <a:latin typeface="Roboto"/>
                <a:ea typeface="Roboto"/>
                <a:cs typeface="Roboto"/>
                <a:sym typeface="Roboto"/>
              </a:rPr>
              <a:t>Il modello così’ ottenuto e’ spinto ad imparare feature linguistiche che da un lato sono utili a distinguere fra le classi di declino cognitivo e dall’altro massimizzino l’entropia per il domain classifier ovvero features che non siano legate ad uno specifico linguaggio ma comuni ai due linguaggi. </a:t>
            </a:r>
            <a:endParaRPr>
              <a:latin typeface="Roboto"/>
              <a:ea typeface="Roboto"/>
              <a:cs typeface="Roboto"/>
              <a:sym typeface="Roboto"/>
            </a:endParaRPr>
          </a:p>
        </p:txBody>
      </p:sp>
      <p:sp>
        <p:nvSpPr>
          <p:cNvPr id="769" name="Google Shape;769;g87dbdd82ab_3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17999"/>
              </a:lnSpc>
              <a:spcBef>
                <a:spcPts val="0"/>
              </a:spcBef>
              <a:spcAft>
                <a:spcPts val="0"/>
              </a:spcAft>
              <a:buSzPts val="1400"/>
              <a:buNone/>
            </a:pPr>
            <a:r>
              <a:rPr b="0" i="0" lang="en-US" sz="2200" u="none" cap="none" strike="noStrike">
                <a:solidFill>
                  <a:srgbClr val="000000"/>
                </a:solidFill>
                <a:latin typeface="Helvetica Neue"/>
                <a:ea typeface="Helvetica Neue"/>
                <a:cs typeface="Helvetica Neue"/>
                <a:sym typeface="Helvetica Neue"/>
              </a:rPr>
              <a:t>mDistilBert con deep domain adaptation si dimostra essere più efficace rispetto al modello senza deep domain adaptation </a:t>
            </a:r>
            <a:endParaRPr/>
          </a:p>
          <a:p>
            <a:pPr indent="-228600" lvl="0" marL="457200" rtl="0" algn="l">
              <a:lnSpc>
                <a:spcPct val="117999"/>
              </a:lnSpc>
              <a:spcBef>
                <a:spcPts val="0"/>
              </a:spcBef>
              <a:spcAft>
                <a:spcPts val="0"/>
              </a:spcAft>
              <a:buSzPts val="1400"/>
              <a:buNone/>
            </a:pPr>
            <a:r>
              <a:rPr b="0" i="0" lang="en-US" sz="2200" u="none" cap="none" strike="noStrike">
                <a:solidFill>
                  <a:srgbClr val="000000"/>
                </a:solidFill>
                <a:latin typeface="Helvetica Neue"/>
                <a:ea typeface="Helvetica Neue"/>
                <a:cs typeface="Helvetica Neue"/>
                <a:sym typeface="Helvetica Neue"/>
              </a:rPr>
              <a:t>+++++++</a:t>
            </a:r>
            <a:endParaRPr b="0" i="0" u="none" strike="noStrike">
              <a:solidFill>
                <a:srgbClr val="000000"/>
              </a:solidFill>
            </a:endParaRPr>
          </a:p>
          <a:p>
            <a:pPr indent="-228600" lvl="0" marL="457200" rtl="0" algn="l">
              <a:lnSpc>
                <a:spcPct val="117999"/>
              </a:lnSpc>
              <a:spcBef>
                <a:spcPts val="0"/>
              </a:spcBef>
              <a:spcAft>
                <a:spcPts val="0"/>
              </a:spcAft>
              <a:buSzPts val="1400"/>
              <a:buNone/>
            </a:pPr>
            <a:r>
              <a:rPr b="0" i="0" lang="en-US" sz="2200" u="none" cap="none" strike="noStrike">
                <a:solidFill>
                  <a:srgbClr val="000000"/>
                </a:solidFill>
                <a:latin typeface="Helvetica Neue"/>
                <a:ea typeface="Helvetica Neue"/>
                <a:cs typeface="Helvetica Neue"/>
                <a:sym typeface="Helvetica Neue"/>
              </a:rPr>
              <a:t>Tutti i modelli sono stati testati con 5-fold cross-validation sul corpus Italiano, per ogni run 4 fold sono usati per il training del modello insieme all’intero Pitt corpus e il rimanente fold e’ usato per testing. </a:t>
            </a:r>
            <a:endParaRPr b="0" i="0" u="none" strike="noStrike">
              <a:solidFill>
                <a:srgbClr val="000000"/>
              </a:solidFill>
            </a:endParaRPr>
          </a:p>
          <a:p>
            <a:pPr indent="-228600" lvl="0" marL="457200" marR="0" rtl="0" algn="l">
              <a:lnSpc>
                <a:spcPct val="117999"/>
              </a:lnSpc>
              <a:spcBef>
                <a:spcPts val="0"/>
              </a:spcBef>
              <a:spcAft>
                <a:spcPts val="0"/>
              </a:spcAft>
              <a:buSzPts val="1400"/>
              <a:buNone/>
            </a:pPr>
            <a:r>
              <a:t/>
            </a:r>
            <a:endParaRPr>
              <a:latin typeface="Roboto"/>
              <a:ea typeface="Roboto"/>
              <a:cs typeface="Roboto"/>
              <a:sym typeface="Roboto"/>
            </a:endParaRPr>
          </a:p>
        </p:txBody>
      </p:sp>
      <p:sp>
        <p:nvSpPr>
          <p:cNvPr id="782" name="Google Shape;7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rtl="0" algn="l">
              <a:lnSpc>
                <a:spcPct val="117999"/>
              </a:lnSpc>
              <a:spcBef>
                <a:spcPts val="0"/>
              </a:spcBef>
              <a:spcAft>
                <a:spcPts val="0"/>
              </a:spcAft>
              <a:buSzPts val="1400"/>
              <a:buNone/>
            </a:pPr>
            <a:r>
              <a:rPr b="0" i="0" lang="en-US" sz="2200" u="none" cap="none" strike="noStrike">
                <a:solidFill>
                  <a:srgbClr val="000000"/>
                </a:solidFill>
                <a:latin typeface="Helvetica Neue"/>
                <a:ea typeface="Helvetica Neue"/>
                <a:cs typeface="Helvetica Neue"/>
                <a:sym typeface="Helvetica Neue"/>
              </a:rPr>
              <a:t>La tecnica di Domain adaptation su distilbert nello scenario cross-lingua dimostra essere più efficace dal punto di vista dell’F1 score rispetto al modello mDistilBERT trainato esclusivamente sui pazienti Italiani. </a:t>
            </a:r>
            <a:endParaRPr b="0" i="0" u="none" strike="noStrike">
              <a:solidFill>
                <a:srgbClr val="000000"/>
              </a:solidFill>
            </a:endParaRPr>
          </a:p>
        </p:txBody>
      </p:sp>
      <p:sp>
        <p:nvSpPr>
          <p:cNvPr id="795" name="Google Shape;7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87983a4c04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latin typeface="Roboto"/>
                <a:ea typeface="Roboto"/>
                <a:cs typeface="Roboto"/>
                <a:sym typeface="Roboto"/>
              </a:rPr>
              <a:t>Passiamo quindi alle conclusioni</a:t>
            </a:r>
            <a:endParaRPr>
              <a:latin typeface="Roboto"/>
              <a:ea typeface="Roboto"/>
              <a:cs typeface="Roboto"/>
              <a:sym typeface="Roboto"/>
            </a:endParaRPr>
          </a:p>
        </p:txBody>
      </p:sp>
      <p:sp>
        <p:nvSpPr>
          <p:cNvPr id="809" name="Google Shape;809;g87983a4c04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86149a095b_0_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In questo lavoro abbiamo prodotto un nuovo dataset di esempi linguistici di soggetti anziani Italiani, che presentano diverse forme di declino cognitivo.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Questo dataset </a:t>
            </a:r>
            <a:r>
              <a:rPr lang="en-US">
                <a:solidFill>
                  <a:schemeClr val="dk1"/>
                </a:solidFill>
                <a:latin typeface="Roboto"/>
                <a:ea typeface="Roboto"/>
                <a:cs typeface="Roboto"/>
                <a:sym typeface="Roboto"/>
              </a:rPr>
              <a:t>è</a:t>
            </a:r>
            <a:r>
              <a:rPr lang="en-US">
                <a:latin typeface="Roboto"/>
                <a:ea typeface="Roboto"/>
                <a:cs typeface="Roboto"/>
                <a:sym typeface="Roboto"/>
              </a:rPr>
              <a:t> comparabile con altri dataset già presenti in letteratura per altre lingue.</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Puntiamo a renderlo disponibile  a tutti per future ricerche.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815" name="Google Shape;815;g86149a095b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86149a095b_0_2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Nel contesto della classificazione dell’Alzheimer sul Pitt corpus. </a:t>
            </a:r>
            <a:br>
              <a:rPr lang="en-US">
                <a:latin typeface="Roboto"/>
                <a:ea typeface="Roboto"/>
                <a:cs typeface="Roboto"/>
                <a:sym typeface="Roboto"/>
              </a:rPr>
            </a:br>
            <a:r>
              <a:rPr lang="en-US">
                <a:latin typeface="Roboto"/>
                <a:ea typeface="Roboto"/>
                <a:cs typeface="Roboto"/>
                <a:sym typeface="Roboto"/>
              </a:rPr>
              <a:t>Abbiamo dimostrato che l’introduzione delle feature sintattiche migliora le performance per il modello basato su CNN e GRU. </a:t>
            </a:r>
            <a:br>
              <a:rPr lang="en-US">
                <a:latin typeface="Roboto"/>
                <a:ea typeface="Roboto"/>
                <a:cs typeface="Roboto"/>
                <a:sym typeface="Roboto"/>
              </a:rPr>
            </a:br>
            <a:r>
              <a:rPr lang="en-US">
                <a:latin typeface="Roboto"/>
                <a:ea typeface="Roboto"/>
                <a:cs typeface="Roboto"/>
                <a:sym typeface="Roboto"/>
              </a:rPr>
              <a:t>DistilBERT riesce senza alcuna specifica modifica relativa al probelma a raggiungere performance comparabili all’attuale stato dell’arte.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830" name="Google Shape;830;g86149a095b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86149a095b_0_2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Per quanto riguarda lo scenario di classificazione cross-lingua proposto, le tecniche di Deep Domain Adaptation utilizzate in combinazione con DistilBert producono un miglioramento dell’F1 per quanto riguarda la classificazione di pazienti Italiani. </a:t>
            </a:r>
            <a:endParaRPr>
              <a:latin typeface="Roboto"/>
              <a:ea typeface="Roboto"/>
              <a:cs typeface="Roboto"/>
              <a:sym typeface="Roboto"/>
            </a:endParaRPr>
          </a:p>
        </p:txBody>
      </p:sp>
      <p:sp>
        <p:nvSpPr>
          <p:cNvPr id="850" name="Google Shape;850;g86149a095b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61c86465a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Inoltre i test di screening attualmente utilizzati per la demenza possono essere molto molto lunghi e complicati da amministrare su scala. </a:t>
            </a:r>
            <a:endParaRPr sz="2400">
              <a:solidFill>
                <a:schemeClr val="dk1"/>
              </a:solidFill>
              <a:latin typeface="Roboto"/>
              <a:ea typeface="Roboto"/>
              <a:cs typeface="Roboto"/>
              <a:sym typeface="Roboto"/>
            </a:endParaRPr>
          </a:p>
          <a:p>
            <a:pPr indent="0" lvl="0" marL="0" rtl="0" algn="l">
              <a:lnSpc>
                <a:spcPct val="117999"/>
              </a:lnSpc>
              <a:spcBef>
                <a:spcPts val="0"/>
              </a:spcBef>
              <a:spcAft>
                <a:spcPts val="0"/>
              </a:spcAft>
              <a:buSzPts val="1100"/>
              <a:buFont typeface="Arial"/>
              <a:buNone/>
            </a:pPr>
            <a:r>
              <a:t/>
            </a:r>
            <a:endParaRPr>
              <a:solidFill>
                <a:schemeClr val="dk1"/>
              </a:solidFill>
              <a:latin typeface="Roboto"/>
              <a:ea typeface="Roboto"/>
              <a:cs typeface="Roboto"/>
              <a:sym typeface="Roboto"/>
            </a:endParaRPr>
          </a:p>
        </p:txBody>
      </p:sp>
      <p:sp>
        <p:nvSpPr>
          <p:cNvPr id="136" name="Google Shape;136;g861c86465a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In future ricerche sarebbe interessante esplorare </a:t>
            </a:r>
            <a:endParaRPr/>
          </a:p>
          <a:p>
            <a:pPr indent="-317500" lvl="0" marL="457200" rtl="0" algn="l">
              <a:lnSpc>
                <a:spcPct val="117999"/>
              </a:lnSpc>
              <a:spcBef>
                <a:spcPts val="0"/>
              </a:spcBef>
              <a:spcAft>
                <a:spcPts val="0"/>
              </a:spcAft>
              <a:buSzPts val="1400"/>
              <a:buFont typeface="Roboto"/>
              <a:buChar char="-"/>
            </a:pPr>
            <a:r>
              <a:rPr lang="en-US">
                <a:latin typeface="Roboto"/>
                <a:ea typeface="Roboto"/>
                <a:cs typeface="Roboto"/>
                <a:sym typeface="Roboto"/>
              </a:rPr>
              <a:t>modelli che lavorano anche sui Sample Audio che sono presenti in entrambi i dataset. </a:t>
            </a:r>
            <a:endParaRPr/>
          </a:p>
          <a:p>
            <a:pPr indent="-317500" lvl="0" marL="457200" rtl="0" algn="l">
              <a:lnSpc>
                <a:spcPct val="117999"/>
              </a:lnSpc>
              <a:spcBef>
                <a:spcPts val="0"/>
              </a:spcBef>
              <a:spcAft>
                <a:spcPts val="0"/>
              </a:spcAft>
              <a:buSzPts val="1400"/>
              <a:buFont typeface="Roboto"/>
              <a:buChar char="-"/>
            </a:pPr>
            <a:r>
              <a:rPr lang="en-US">
                <a:latin typeface="Roboto"/>
                <a:ea typeface="Roboto"/>
                <a:cs typeface="Roboto"/>
                <a:sym typeface="Roboto"/>
              </a:rPr>
              <a:t>un approccio Teacher-Student per ottenere modelli sulla lingua target che siano piu efficenti dal punto di vista dei parametri rispetto a quelli utilizzati sulla lingua sorgente. </a:t>
            </a:r>
            <a:endParaRPr/>
          </a:p>
        </p:txBody>
      </p:sp>
      <p:sp>
        <p:nvSpPr>
          <p:cNvPr id="873" name="Google Shape;8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879a0c87fe_4_2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latin typeface="Roboto"/>
                <a:ea typeface="Roboto"/>
                <a:cs typeface="Roboto"/>
                <a:sym typeface="Roboto"/>
              </a:rPr>
              <a:t>Grazie mille per la vostra attenzione, sono a vostra disposizione per le domande. </a:t>
            </a:r>
            <a:endParaRPr>
              <a:latin typeface="Roboto"/>
              <a:ea typeface="Roboto"/>
              <a:cs typeface="Roboto"/>
              <a:sym typeface="Roboto"/>
            </a:endParaRPr>
          </a:p>
        </p:txBody>
      </p:sp>
      <p:sp>
        <p:nvSpPr>
          <p:cNvPr id="902" name="Google Shape;902;g879a0c87fe_4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latin typeface="Roboto"/>
              <a:ea typeface="Roboto"/>
              <a:cs typeface="Roboto"/>
              <a:sym typeface="Roboto"/>
            </a:endParaRPr>
          </a:p>
        </p:txBody>
      </p:sp>
      <p:sp>
        <p:nvSpPr>
          <p:cNvPr id="913" name="Google Shape;91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87d32503f0_6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solidFill>
                  <a:schemeClr val="dk1"/>
                </a:solidFill>
                <a:highlight>
                  <a:schemeClr val="lt1"/>
                </a:highlight>
                <a:latin typeface="Roboto"/>
                <a:ea typeface="Roboto"/>
                <a:cs typeface="Roboto"/>
                <a:sym typeface="Roboto"/>
              </a:rPr>
              <a:t>Questa matrice rappresenta principalmente gli aspetti semantici contenuti nell’intervista. Utilizziamo word embedding Glove pre-trainati di dimensione 100, i “disfluency tokens”, che non sono presenti fra gli embedding pre-trainati disponibili, sono inizializzati a random come vettori 100d e trainati durante il processo end-to-end.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924" name="Google Shape;924;g87d32503f0_6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g87dbdd82ab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Vediamo che la baseline proposta, basata sull’identificazione di information units tramite topic modeling raggiunge 76% di Accuracy.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t/>
            </a:r>
            <a:endParaRPr>
              <a:solidFill>
                <a:schemeClr val="dk1"/>
              </a:solidFill>
              <a:latin typeface="Roboto"/>
              <a:ea typeface="Roboto"/>
              <a:cs typeface="Roboto"/>
              <a:sym typeface="Roboto"/>
            </a:endParaRPr>
          </a:p>
        </p:txBody>
      </p:sp>
      <p:sp>
        <p:nvSpPr>
          <p:cNvPr id="944" name="Google Shape;944;g87dbdd82ab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87dbdd82ab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Consideriamo poi i modelli aventi come input input le matrici MOR e GRA che offrono una rappresentazione sintattica della interview, notiamo che il modello deep dalle performance più elevate e’ il modello basato su GRU. </a:t>
            </a:r>
            <a:br>
              <a:rPr lang="en-US">
                <a:solidFill>
                  <a:schemeClr val="dk1"/>
                </a:solidFill>
                <a:latin typeface="Roboto"/>
                <a:ea typeface="Roboto"/>
                <a:cs typeface="Roboto"/>
                <a:sym typeface="Roboto"/>
              </a:rPr>
            </a:br>
            <a:r>
              <a:rPr lang="en-US">
                <a:solidFill>
                  <a:schemeClr val="dk1"/>
                </a:solidFill>
                <a:latin typeface="Roboto"/>
                <a:ea typeface="Roboto"/>
                <a:cs typeface="Roboto"/>
                <a:sym typeface="Roboto"/>
              </a:rPr>
              <a:t>In generale questo modello basato esclusivamente su sequenze di part of speech e relazioni grammaticali riesce a superare la nostra baseline che invece e’ basata sul contenuto delle descrizione dell’immagine fatta dai pazienti. </a:t>
            </a:r>
            <a:br>
              <a:rPr lang="en-US">
                <a:solidFill>
                  <a:schemeClr val="dk1"/>
                </a:solidFill>
                <a:latin typeface="Roboto"/>
                <a:ea typeface="Roboto"/>
                <a:cs typeface="Roboto"/>
                <a:sym typeface="Roboto"/>
              </a:rPr>
            </a:br>
            <a:r>
              <a:rPr lang="en-US">
                <a:solidFill>
                  <a:schemeClr val="dk1"/>
                </a:solidFill>
                <a:latin typeface="Roboto"/>
                <a:ea typeface="Roboto"/>
                <a:cs typeface="Roboto"/>
                <a:sym typeface="Roboto"/>
              </a:rPr>
              <a:t>Questo dimostra che gli aspetti sintattici introdotti in questo lavoro hanno un impatto sulla classificazione dell’azheimer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t/>
            </a:r>
            <a:endParaRPr>
              <a:solidFill>
                <a:schemeClr val="dk1"/>
              </a:solidFill>
              <a:latin typeface="Roboto"/>
              <a:ea typeface="Roboto"/>
              <a:cs typeface="Roboto"/>
              <a:sym typeface="Roboto"/>
            </a:endParaRPr>
          </a:p>
        </p:txBody>
      </p:sp>
      <p:sp>
        <p:nvSpPr>
          <p:cNvPr id="960" name="Google Shape;960;g87dbdd82ab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Google Shape;972;g87d32503f0_6_3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Notiamo inoltre che il pre-training del modello su Wikipedia Inglese e sul Toronto Book corpus non sembra essere efficace per la classificazione dei pazienti malati di Alzheimer’s sul Pitt corpus.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Infatti il modello che utilizza pre-training ed il modello che non lo utilizza performano sostanzialmente nella stessa maniera. </a:t>
            </a:r>
            <a:br>
              <a:rPr lang="en-US">
                <a:latin typeface="Roboto"/>
                <a:ea typeface="Roboto"/>
                <a:cs typeface="Roboto"/>
                <a:sym typeface="Roboto"/>
              </a:rPr>
            </a:br>
            <a:r>
              <a:rPr lang="en-US">
                <a:latin typeface="Roboto"/>
                <a:ea typeface="Roboto"/>
                <a:cs typeface="Roboto"/>
                <a:sym typeface="Roboto"/>
              </a:rPr>
              <a:t>Possiamo dedurre che il pre-training effettuato solo su sample linguistici creati da persone che non presentano probabilmente declino cognitivo non e’ significativo nell’identificazione dei pattern linguistici legati alla demenza in uno scenario cosi specifico come la descrizione di una figura. </a:t>
            </a:r>
            <a:endParaRPr>
              <a:latin typeface="Roboto"/>
              <a:ea typeface="Roboto"/>
              <a:cs typeface="Roboto"/>
              <a:sym typeface="Roboto"/>
            </a:endParaRPr>
          </a:p>
        </p:txBody>
      </p:sp>
      <p:sp>
        <p:nvSpPr>
          <p:cNvPr id="973" name="Google Shape;973;g87d32503f0_6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Google Shape;986;g87d32503f0_6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La rappresentazione densa ottenuta su ogni input linguistico viene concatenata e passata alla neural network per la classificazione finale. </a:t>
            </a:r>
            <a:endParaRPr>
              <a:latin typeface="Roboto"/>
              <a:ea typeface="Roboto"/>
              <a:cs typeface="Roboto"/>
              <a:sym typeface="Roboto"/>
            </a:endParaRPr>
          </a:p>
        </p:txBody>
      </p:sp>
      <p:sp>
        <p:nvSpPr>
          <p:cNvPr id="987" name="Google Shape;987;g87d32503f0_6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864e041876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latin typeface="Roboto"/>
              <a:ea typeface="Roboto"/>
              <a:cs typeface="Roboto"/>
              <a:sym typeface="Roboto"/>
            </a:endParaRPr>
          </a:p>
        </p:txBody>
      </p:sp>
      <p:sp>
        <p:nvSpPr>
          <p:cNvPr id="999" name="Google Shape;999;g864e04187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864e041876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Basata su tecniche di topic modeling, i differenti topics in questo caso identificano le information units che il paziente riconosce all’interno dell’immagine.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Efficace sia per Unilingual English con un accuracy del 76.25%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Sia per lo scenario cross-lingua con un miglioramento del 4% in accuracy rispetto allo scenario Unilingual Italian. </a:t>
            </a:r>
            <a:endParaRPr>
              <a:latin typeface="Roboto"/>
              <a:ea typeface="Roboto"/>
              <a:cs typeface="Roboto"/>
              <a:sym typeface="Roboto"/>
            </a:endParaRPr>
          </a:p>
        </p:txBody>
      </p:sp>
      <p:sp>
        <p:nvSpPr>
          <p:cNvPr id="1009" name="Google Shape;1009;g864e04187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861c86465a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Font typeface="Arial"/>
              <a:buNone/>
            </a:pPr>
            <a:r>
              <a:rPr lang="en-US">
                <a:solidFill>
                  <a:schemeClr val="dk1"/>
                </a:solidFill>
                <a:latin typeface="Roboto"/>
                <a:ea typeface="Roboto"/>
                <a:cs typeface="Roboto"/>
                <a:sym typeface="Roboto"/>
              </a:rPr>
              <a:t>Il deterioramento cognitivo si caratterizza in un’oggettiva carenza di una o più funzioni cognitive, è definito lieve quando questa carenza non compromette le attività della vita quotidiana del paziente.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SzPts val="1100"/>
              <a:buFont typeface="Arial"/>
              <a:buNone/>
            </a:pPr>
            <a:r>
              <a:t/>
            </a:r>
            <a:endParaRPr>
              <a:solidFill>
                <a:schemeClr val="dk1"/>
              </a:solidFill>
              <a:latin typeface="Roboto"/>
              <a:ea typeface="Roboto"/>
              <a:cs typeface="Roboto"/>
              <a:sym typeface="Roboto"/>
            </a:endParaRPr>
          </a:p>
        </p:txBody>
      </p:sp>
      <p:sp>
        <p:nvSpPr>
          <p:cNvPr id="155" name="Google Shape;155;g861c86465a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Nel nostro lavoro consideriamo 3 diversi scenari linguistici, </a:t>
            </a:r>
            <a:br>
              <a:rPr lang="en-US">
                <a:latin typeface="Roboto"/>
                <a:ea typeface="Roboto"/>
                <a:cs typeface="Roboto"/>
                <a:sym typeface="Roboto"/>
              </a:rPr>
            </a:br>
            <a:r>
              <a:rPr lang="en-US">
                <a:latin typeface="Roboto"/>
                <a:ea typeface="Roboto"/>
                <a:cs typeface="Roboto"/>
                <a:sym typeface="Roboto"/>
              </a:rPr>
              <a:t>Il primo e’ lo scenario di classificazione per pazienti anglofoni nelle due classi AD ed HC, viene utilizzato solo il Pitt corpus, questo scenario e’ quello maggiormente analizzato anche nella precedente letteratura. </a:t>
            </a:r>
            <a:endParaRPr>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latin typeface="Roboto"/>
                <a:ea typeface="Roboto"/>
                <a:cs typeface="Roboto"/>
                <a:sym typeface="Roboto"/>
              </a:rPr>
              <a:t>Il secondo caso e’ lo scenario di classificazione per pazienti italiani nei due gruppi.</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t/>
            </a:r>
            <a:endParaRPr>
              <a:solidFill>
                <a:schemeClr val="dk1"/>
              </a:solidFill>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Il corpus Italiano da noi introdotto presenta meno esempi rispetto al Pitt corpus (150 vs. 497).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Siccome i modelli di machine learning sono sensibili rispetto al numero di dati utilizzati per il training, nel terzo scenario, intendiamo esplorare delle tecniche di transfer learning cross-lingua che possano sfruttare entrambi i dataset per migliorare la classificazione dei pazienti Italiani.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Training sul Pitt ed Italian e testing solo su Italian.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In questo scenario testiamo se le metodologie end-to-end proposte riescono ad identificare delle feature linguistiche significative per la classificazione del declino cognitivo, che possano essere trasferite dall’Inglese all’Italiano.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1020" name="Google Shape;10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87ab607d91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Altri contributi alcuni dei quali non abbiamo potuto approfondire in questa sede per motivi di brevità </a:t>
            </a:r>
            <a:endParaRPr>
              <a:latin typeface="Roboto"/>
              <a:ea typeface="Roboto"/>
              <a:cs typeface="Roboto"/>
              <a:sym typeface="Roboto"/>
            </a:endParaRPr>
          </a:p>
        </p:txBody>
      </p:sp>
      <p:sp>
        <p:nvSpPr>
          <p:cNvPr id="1031" name="Google Shape;1031;g87ab607d9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879c9135c7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 language model pre-trainati e basati sull’architettura Transformer hanno dimostrato di raggiungere risultati comparabili allo state-of-the-art per molteplici task di NLP.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L’architettura Transformer e’ basata esclusivamente su meccanismi di attenzione, decidiamo di sperimentare con questi modelli data l’efficacia del meccanismo di attenzione dimostrata nelle sezioni precedenti.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In particolare DistilBert, un language-model efficiente dal punto di vista dei parametri ottenuto via Knowledge Distillation da BERT-base, pre-trainato su la versione di Wikipedia Inglese ed il Toronto Book corpus.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Nei nostri esperimenti valutiamo gli effetti del model con pre-training e senza pre-training. </a:t>
            </a:r>
            <a:br>
              <a:rPr lang="en-US">
                <a:latin typeface="Roboto"/>
                <a:ea typeface="Roboto"/>
                <a:cs typeface="Roboto"/>
                <a:sym typeface="Roboto"/>
              </a:rPr>
            </a:br>
            <a:r>
              <a:rPr lang="en-US">
                <a:latin typeface="Roboto"/>
                <a:ea typeface="Roboto"/>
                <a:cs typeface="Roboto"/>
                <a:sym typeface="Roboto"/>
              </a:rPr>
              <a:t>Il tokenizer e’ in tutti i casi pre-trainato.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L’input viene tokenizzato ed il cosiddetto “Pooled Output” ovvero l’embedding corrispondente al [CLS] token viene passato ad una Neural Network Densa per la classificazione finale. </a:t>
            </a:r>
            <a:endParaRPr>
              <a:latin typeface="Roboto"/>
              <a:ea typeface="Roboto"/>
              <a:cs typeface="Roboto"/>
              <a:sym typeface="Roboto"/>
            </a:endParaRPr>
          </a:p>
        </p:txBody>
      </p:sp>
      <p:sp>
        <p:nvSpPr>
          <p:cNvPr id="1041" name="Google Shape;1041;g879c9135c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Our objective is to evaluate the impact of these three inputs in the binary classification scenario, </a:t>
            </a:r>
            <a:endParaRPr/>
          </a:p>
        </p:txBody>
      </p:sp>
      <p:sp>
        <p:nvSpPr>
          <p:cNvPr id="1053" name="Google Shape;105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1063" name="Google Shape;106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1078" name="Google Shape;107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p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t/>
            </a:r>
            <a:endParaRPr>
              <a:latin typeface="Roboto"/>
              <a:ea typeface="Roboto"/>
              <a:cs typeface="Roboto"/>
              <a:sym typeface="Roboto"/>
            </a:endParaRPr>
          </a:p>
        </p:txBody>
      </p:sp>
      <p:sp>
        <p:nvSpPr>
          <p:cNvPr id="1090" name="Google Shape;109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t/>
            </a:r>
            <a:endParaRPr>
              <a:highlight>
                <a:srgbClr val="FFFFFF"/>
              </a:highlight>
              <a:latin typeface="Roboto"/>
              <a:ea typeface="Roboto"/>
              <a:cs typeface="Roboto"/>
              <a:sym typeface="Roboto"/>
            </a:endParaRPr>
          </a:p>
        </p:txBody>
      </p:sp>
      <p:sp>
        <p:nvSpPr>
          <p:cNvPr id="1102" name="Google Shape;110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Our objective is to evaluate the impact of these three inputs in the binary classification scenario, </a:t>
            </a:r>
            <a:endParaRPr/>
          </a:p>
        </p:txBody>
      </p:sp>
      <p:sp>
        <p:nvSpPr>
          <p:cNvPr id="1114" name="Google Shape;111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Our objective is to evaluate the impact of these three inputs in the binary classification scenario, </a:t>
            </a:r>
            <a:endParaRPr/>
          </a:p>
        </p:txBody>
      </p:sp>
      <p:sp>
        <p:nvSpPr>
          <p:cNvPr id="1124" name="Google Shape;112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6149a095b_2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Font typeface="Arial"/>
              <a:buNone/>
            </a:pPr>
            <a:r>
              <a:rPr lang="en-US">
                <a:solidFill>
                  <a:schemeClr val="dk1"/>
                </a:solidFill>
                <a:latin typeface="Roboto"/>
                <a:ea typeface="Roboto"/>
                <a:cs typeface="Roboto"/>
                <a:sym typeface="Roboto"/>
              </a:rPr>
              <a:t>La demenza è tipicamente diagnosticata quando il deterioramento cognitivo è diventato abbastanza grave da compromettere il funzionamento sociale o professionale.</a:t>
            </a:r>
            <a:endParaRPr>
              <a:solidFill>
                <a:schemeClr val="dk1"/>
              </a:solidFill>
              <a:latin typeface="Roboto"/>
              <a:ea typeface="Roboto"/>
              <a:cs typeface="Roboto"/>
              <a:sym typeface="Roboto"/>
            </a:endParaRPr>
          </a:p>
        </p:txBody>
      </p:sp>
      <p:sp>
        <p:nvSpPr>
          <p:cNvPr id="177" name="Google Shape;177;g86149a095b_2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p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Our objective is to evaluate the impact of these three inputs in the binary classification scenario, </a:t>
            </a:r>
            <a:endParaRPr/>
          </a:p>
        </p:txBody>
      </p:sp>
      <p:sp>
        <p:nvSpPr>
          <p:cNvPr id="1134" name="Google Shape;113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The attention mechanism focuses on tag sequences involving determiners (</a:t>
            </a:r>
            <a:r>
              <a:rPr lang="en-US">
                <a:latin typeface="Roboto"/>
                <a:ea typeface="Roboto"/>
                <a:cs typeface="Roboto"/>
                <a:sym typeface="Roboto"/>
                <a:extLst>
                  <a:ext uri="http://customooxmlschemas.google.com/">
                    <go:slidesCustomData xmlns:go="http://customooxmlschemas.google.com/" textRoundtripDataId="16"/>
                  </a:ext>
                </a:extLst>
              </a:rPr>
              <a:t>det</a:t>
            </a:r>
            <a:r>
              <a:rPr lang="en-US">
                <a:latin typeface="Roboto"/>
                <a:ea typeface="Roboto"/>
                <a:cs typeface="Roboto"/>
                <a:sym typeface="Roboto"/>
              </a:rPr>
              <a:t>), nouns (n), adjectives (adj), particles (part), and auxiliary verbs (aux). </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HC participants tend to use these phrases more often than AD participants.</a:t>
            </a:r>
            <a:endParaRPr>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latin typeface="Roboto"/>
                <a:ea typeface="Roboto"/>
                <a:cs typeface="Roboto"/>
                <a:sym typeface="Roboto"/>
              </a:rPr>
              <a:t>AD group exhibited a greater variety of pronouns, negations, modifiers, and other miscellaneous POS types.  </a:t>
            </a:r>
            <a:endParaRPr>
              <a:solidFill>
                <a:schemeClr val="dk1"/>
              </a:solidFill>
              <a:highlight>
                <a:schemeClr val="lt1"/>
              </a:highlight>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These constituents are likely to comprise IU descriptions, and their order is indicative of the participant's aptitude at forming these descriptions coherently.</a:t>
            </a:r>
            <a:endParaRPr>
              <a:solidFill>
                <a:schemeClr val="dk1"/>
              </a:solidFill>
              <a:highlight>
                <a:schemeClr val="lt1"/>
              </a:highlight>
              <a:latin typeface="Roboto"/>
              <a:ea typeface="Roboto"/>
              <a:cs typeface="Roboto"/>
              <a:sym typeface="Roboto"/>
            </a:endParaRPr>
          </a:p>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This is likely a manifestation of AD participants' increased difficulties accessing the lexico-semantic network</a:t>
            </a:r>
            <a:endParaRPr>
              <a:latin typeface="Roboto"/>
              <a:ea typeface="Roboto"/>
              <a:cs typeface="Roboto"/>
              <a:sym typeface="Roboto"/>
            </a:endParaRPr>
          </a:p>
        </p:txBody>
      </p:sp>
      <p:sp>
        <p:nvSpPr>
          <p:cNvPr id="1144" name="Google Shape;114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Our objective is to evaluate the impact of these three inputs in the binary classification scenario, </a:t>
            </a:r>
            <a:endParaRPr/>
          </a:p>
        </p:txBody>
      </p:sp>
      <p:sp>
        <p:nvSpPr>
          <p:cNvPr id="1157" name="Google Shape;11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p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2200"/>
              <a:buFont typeface="Helvetica Neue"/>
              <a:buNone/>
            </a:pPr>
            <a:r>
              <a:rPr lang="en-US">
                <a:solidFill>
                  <a:schemeClr val="dk1"/>
                </a:solidFill>
                <a:highlight>
                  <a:schemeClr val="lt1"/>
                </a:highlight>
                <a:latin typeface="Roboto"/>
                <a:ea typeface="Roboto"/>
                <a:cs typeface="Roboto"/>
                <a:sym typeface="Roboto"/>
              </a:rPr>
              <a:t>Our objective is to evaluate the impact of these three inputs in the binary classification scenario, </a:t>
            </a:r>
            <a:endParaRPr/>
          </a:p>
        </p:txBody>
      </p:sp>
      <p:sp>
        <p:nvSpPr>
          <p:cNvPr id="1167" name="Google Shape;116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Our objective is to evaluate the impact of these three inputs in the binary classification scenario, </a:t>
            </a:r>
            <a:endParaRPr>
              <a:latin typeface="Roboto"/>
              <a:ea typeface="Roboto"/>
              <a:cs typeface="Roboto"/>
              <a:sym typeface="Roboto"/>
            </a:endParaRPr>
          </a:p>
        </p:txBody>
      </p:sp>
      <p:sp>
        <p:nvSpPr>
          <p:cNvPr id="1177" name="Google Shape;117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p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596900" rtl="0" algn="l">
              <a:lnSpc>
                <a:spcPct val="115000"/>
              </a:lnSpc>
              <a:spcBef>
                <a:spcPts val="1200"/>
              </a:spcBef>
              <a:spcAft>
                <a:spcPts val="0"/>
              </a:spcAft>
              <a:buClr>
                <a:schemeClr val="dk1"/>
              </a:buClr>
              <a:buSzPts val="1200"/>
              <a:buFont typeface="Roboto"/>
              <a:buChar char="●"/>
            </a:pPr>
            <a:r>
              <a:rPr lang="en-US">
                <a:highlight>
                  <a:srgbClr val="FFFFFF"/>
                </a:highlight>
                <a:latin typeface="Roboto"/>
                <a:ea typeface="Roboto"/>
                <a:cs typeface="Roboto"/>
                <a:sym typeface="Roboto"/>
              </a:rPr>
              <a:t>We propose a CNN-GRU architecture that makes use of attention mechanisms to perform the binary classification task of distinguishing between patients with dementia and healthy controls, using word-level, morphological, and grammatical features</a:t>
            </a:r>
            <a:r>
              <a:rPr lang="en-US" sz="900">
                <a:solidFill>
                  <a:srgbClr val="323130"/>
                </a:solidFill>
                <a:highlight>
                  <a:srgbClr val="FFFFFF"/>
                </a:highlight>
                <a:latin typeface="Roboto"/>
                <a:ea typeface="Roboto"/>
                <a:cs typeface="Roboto"/>
                <a:sym typeface="Roboto"/>
              </a:rPr>
              <a:t> extracted from the patient's conversational transcripts. </a:t>
            </a:r>
            <a:endParaRPr sz="900">
              <a:solidFill>
                <a:srgbClr val="323130"/>
              </a:solidFill>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We show that introducing syntactic features is particularly effective for this task, demonstrating an improvement upon the previous state-of-the-art. </a:t>
            </a:r>
            <a:endParaRPr>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We analyze the resulting implicitly-learned patterns by exploring relative importance of our feature subsets for this binary classification task.</a:t>
            </a:r>
            <a:endParaRPr>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sz="900">
                <a:solidFill>
                  <a:srgbClr val="323130"/>
                </a:solidFill>
                <a:highlight>
                  <a:srgbClr val="FFFFFF"/>
                </a:highlight>
                <a:latin typeface="Roboto"/>
                <a:ea typeface="Roboto"/>
                <a:cs typeface="Roboto"/>
                <a:sym typeface="Roboto"/>
              </a:rPr>
              <a:t>We visualize the learned attention mechanisms introduced in the proposed neural models and find that the semantic and syntactic patterns learned by </a:t>
            </a:r>
            <a:r>
              <a:rPr lang="en-US">
                <a:highlight>
                  <a:srgbClr val="FFFFFF"/>
                </a:highlight>
                <a:latin typeface="Roboto"/>
                <a:ea typeface="Roboto"/>
                <a:cs typeface="Roboto"/>
                <a:sym typeface="Roboto"/>
              </a:rPr>
              <a:t>our model reflect key observations from neuropsychological studies of early dementia</a:t>
            </a:r>
            <a:endParaRPr>
              <a:highlight>
                <a:srgbClr val="FFFFFF"/>
              </a:highlight>
              <a:latin typeface="Roboto"/>
              <a:ea typeface="Roboto"/>
              <a:cs typeface="Roboto"/>
              <a:sym typeface="Roboto"/>
            </a:endParaRPr>
          </a:p>
          <a:p>
            <a:pPr indent="0" lvl="0" marL="0" rtl="0" algn="l">
              <a:lnSpc>
                <a:spcPct val="117999"/>
              </a:lnSpc>
              <a:spcBef>
                <a:spcPts val="1200"/>
              </a:spcBef>
              <a:spcAft>
                <a:spcPts val="0"/>
              </a:spcAft>
              <a:buSzPts val="2200"/>
              <a:buFont typeface="Helvetica Neue"/>
              <a:buNone/>
            </a:pPr>
            <a:r>
              <a:t/>
            </a:r>
            <a:endParaRPr>
              <a:latin typeface="Roboto"/>
              <a:ea typeface="Roboto"/>
              <a:cs typeface="Roboto"/>
              <a:sym typeface="Roboto"/>
            </a:endParaRPr>
          </a:p>
        </p:txBody>
      </p:sp>
      <p:sp>
        <p:nvSpPr>
          <p:cNvPr id="1187" name="Google Shape;118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p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596900" rtl="0" algn="l">
              <a:lnSpc>
                <a:spcPct val="115000"/>
              </a:lnSpc>
              <a:spcBef>
                <a:spcPts val="1200"/>
              </a:spcBef>
              <a:spcAft>
                <a:spcPts val="0"/>
              </a:spcAft>
              <a:buClr>
                <a:schemeClr val="dk1"/>
              </a:buClr>
              <a:buSzPts val="1200"/>
              <a:buFont typeface="Roboto"/>
              <a:buChar char="●"/>
            </a:pPr>
            <a:r>
              <a:rPr lang="en-US">
                <a:highlight>
                  <a:srgbClr val="FFFFFF"/>
                </a:highlight>
                <a:latin typeface="Roboto"/>
                <a:ea typeface="Roboto"/>
                <a:cs typeface="Roboto"/>
                <a:sym typeface="Roboto"/>
              </a:rPr>
              <a:t>We propose a CNN-GRU architecture that makes use of attention mechanisms to perform the binary classification task of distinguishing between patients with dementia and healthy controls, using word-level, morphological, and grammatical features</a:t>
            </a:r>
            <a:r>
              <a:rPr lang="en-US" sz="900">
                <a:solidFill>
                  <a:srgbClr val="323130"/>
                </a:solidFill>
                <a:highlight>
                  <a:srgbClr val="FFFFFF"/>
                </a:highlight>
                <a:latin typeface="Roboto"/>
                <a:ea typeface="Roboto"/>
                <a:cs typeface="Roboto"/>
                <a:sym typeface="Roboto"/>
              </a:rPr>
              <a:t> extracted from the patient's conversational transcripts. </a:t>
            </a:r>
            <a:endParaRPr sz="900">
              <a:solidFill>
                <a:srgbClr val="323130"/>
              </a:solidFill>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We show that introducing syntactic features is particularly effective for this task, demonstrating an improvement upon the previous state-of-the-art. </a:t>
            </a:r>
            <a:endParaRPr>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We analyze the resulting implicitly-learned patterns by exploring relative importance of our feature subsets for this binary classification task.</a:t>
            </a:r>
            <a:endParaRPr>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sz="900">
                <a:solidFill>
                  <a:srgbClr val="323130"/>
                </a:solidFill>
                <a:highlight>
                  <a:srgbClr val="FFFFFF"/>
                </a:highlight>
                <a:latin typeface="Roboto"/>
                <a:ea typeface="Roboto"/>
                <a:cs typeface="Roboto"/>
                <a:sym typeface="Roboto"/>
              </a:rPr>
              <a:t>We visualize the learned attention mechanisms introduced in the proposed neural models and find that the semantic and syntactic patterns learned by </a:t>
            </a:r>
            <a:r>
              <a:rPr lang="en-US">
                <a:highlight>
                  <a:srgbClr val="FFFFFF"/>
                </a:highlight>
                <a:latin typeface="Roboto"/>
                <a:ea typeface="Roboto"/>
                <a:cs typeface="Roboto"/>
                <a:sym typeface="Roboto"/>
              </a:rPr>
              <a:t>our model reflect key observations from neuropsychological studies of early dementia</a:t>
            </a:r>
            <a:endParaRPr>
              <a:highlight>
                <a:srgbClr val="FFFFFF"/>
              </a:highlight>
              <a:latin typeface="Roboto"/>
              <a:ea typeface="Roboto"/>
              <a:cs typeface="Roboto"/>
              <a:sym typeface="Roboto"/>
            </a:endParaRPr>
          </a:p>
          <a:p>
            <a:pPr indent="0" lvl="0" marL="0" rtl="0" algn="l">
              <a:lnSpc>
                <a:spcPct val="117999"/>
              </a:lnSpc>
              <a:spcBef>
                <a:spcPts val="1200"/>
              </a:spcBef>
              <a:spcAft>
                <a:spcPts val="0"/>
              </a:spcAft>
              <a:buSzPts val="2200"/>
              <a:buFont typeface="Helvetica Neue"/>
              <a:buNone/>
            </a:pPr>
            <a:r>
              <a:t/>
            </a:r>
            <a:endParaRPr>
              <a:latin typeface="Roboto"/>
              <a:ea typeface="Roboto"/>
              <a:cs typeface="Roboto"/>
              <a:sym typeface="Roboto"/>
            </a:endParaRPr>
          </a:p>
        </p:txBody>
      </p:sp>
      <p:sp>
        <p:nvSpPr>
          <p:cNvPr id="1197" name="Google Shape;119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p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596900" rtl="0" algn="l">
              <a:lnSpc>
                <a:spcPct val="115000"/>
              </a:lnSpc>
              <a:spcBef>
                <a:spcPts val="1200"/>
              </a:spcBef>
              <a:spcAft>
                <a:spcPts val="0"/>
              </a:spcAft>
              <a:buClr>
                <a:schemeClr val="dk1"/>
              </a:buClr>
              <a:buSzPts val="1200"/>
              <a:buFont typeface="Roboto"/>
              <a:buChar char="●"/>
            </a:pPr>
            <a:r>
              <a:rPr lang="en-US">
                <a:highlight>
                  <a:srgbClr val="FFFFFF"/>
                </a:highlight>
                <a:latin typeface="Roboto"/>
                <a:ea typeface="Roboto"/>
                <a:cs typeface="Roboto"/>
                <a:sym typeface="Roboto"/>
              </a:rPr>
              <a:t>We propose a CNN-GRU architecture that makes use of attention mechanisms to perform the binary classification task of distinguishing between patients with dementia and healthy controls, using word-level, morphological, and grammatical features</a:t>
            </a:r>
            <a:r>
              <a:rPr lang="en-US" sz="900">
                <a:solidFill>
                  <a:srgbClr val="323130"/>
                </a:solidFill>
                <a:highlight>
                  <a:srgbClr val="FFFFFF"/>
                </a:highlight>
                <a:latin typeface="Roboto"/>
                <a:ea typeface="Roboto"/>
                <a:cs typeface="Roboto"/>
                <a:sym typeface="Roboto"/>
              </a:rPr>
              <a:t> extracted from the patient's conversational transcripts. </a:t>
            </a:r>
            <a:endParaRPr sz="900">
              <a:solidFill>
                <a:srgbClr val="323130"/>
              </a:solidFill>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We show that introducing syntactic features is particularly effective for this task, demonstrating an improvement upon the previous state-of-the-art. </a:t>
            </a:r>
            <a:endParaRPr>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We analyze the resulting implicitly-learned patterns by exploring relative importance of our feature subsets for this binary classification task.</a:t>
            </a:r>
            <a:endParaRPr>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sz="900">
                <a:solidFill>
                  <a:srgbClr val="323130"/>
                </a:solidFill>
                <a:highlight>
                  <a:srgbClr val="FFFFFF"/>
                </a:highlight>
                <a:latin typeface="Roboto"/>
                <a:ea typeface="Roboto"/>
                <a:cs typeface="Roboto"/>
                <a:sym typeface="Roboto"/>
              </a:rPr>
              <a:t>We visualize the learned attention mechanisms introduced in the proposed neural models and find that the semantic and syntactic patterns learned by </a:t>
            </a:r>
            <a:r>
              <a:rPr lang="en-US">
                <a:highlight>
                  <a:srgbClr val="FFFFFF"/>
                </a:highlight>
                <a:latin typeface="Roboto"/>
                <a:ea typeface="Roboto"/>
                <a:cs typeface="Roboto"/>
                <a:sym typeface="Roboto"/>
              </a:rPr>
              <a:t>our model reflect key observations from neuropsychological studies of early dementia</a:t>
            </a:r>
            <a:endParaRPr>
              <a:highlight>
                <a:srgbClr val="FFFFFF"/>
              </a:highlight>
              <a:latin typeface="Roboto"/>
              <a:ea typeface="Roboto"/>
              <a:cs typeface="Roboto"/>
              <a:sym typeface="Roboto"/>
            </a:endParaRPr>
          </a:p>
          <a:p>
            <a:pPr indent="0" lvl="0" marL="0" rtl="0" algn="l">
              <a:lnSpc>
                <a:spcPct val="117999"/>
              </a:lnSpc>
              <a:spcBef>
                <a:spcPts val="1200"/>
              </a:spcBef>
              <a:spcAft>
                <a:spcPts val="0"/>
              </a:spcAft>
              <a:buSzPts val="2200"/>
              <a:buFont typeface="Helvetica Neue"/>
              <a:buNone/>
            </a:pPr>
            <a:r>
              <a:t/>
            </a:r>
            <a:endParaRPr>
              <a:latin typeface="Roboto"/>
              <a:ea typeface="Roboto"/>
              <a:cs typeface="Roboto"/>
              <a:sym typeface="Roboto"/>
            </a:endParaRPr>
          </a:p>
        </p:txBody>
      </p:sp>
      <p:sp>
        <p:nvSpPr>
          <p:cNvPr id="1207" name="Google Shape;120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p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1200"/>
              </a:spcBef>
              <a:spcAft>
                <a:spcPts val="0"/>
              </a:spcAft>
              <a:buSzPts val="2200"/>
              <a:buFont typeface="Helvetica Neue"/>
              <a:buNone/>
            </a:pPr>
            <a:r>
              <a:t/>
            </a:r>
            <a:endParaRPr>
              <a:latin typeface="Roboto"/>
              <a:ea typeface="Roboto"/>
              <a:cs typeface="Roboto"/>
              <a:sym typeface="Roboto"/>
            </a:endParaRPr>
          </a:p>
        </p:txBody>
      </p:sp>
      <p:sp>
        <p:nvSpPr>
          <p:cNvPr id="1218" name="Google Shape;121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p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596900" rtl="0" algn="l">
              <a:lnSpc>
                <a:spcPct val="115000"/>
              </a:lnSpc>
              <a:spcBef>
                <a:spcPts val="1200"/>
              </a:spcBef>
              <a:spcAft>
                <a:spcPts val="0"/>
              </a:spcAft>
              <a:buClr>
                <a:schemeClr val="dk1"/>
              </a:buClr>
              <a:buSzPts val="1200"/>
              <a:buFont typeface="Roboto"/>
              <a:buChar char="●"/>
            </a:pPr>
            <a:r>
              <a:rPr lang="en-US">
                <a:highlight>
                  <a:srgbClr val="FFFFFF"/>
                </a:highlight>
                <a:latin typeface="Roboto"/>
                <a:ea typeface="Roboto"/>
                <a:cs typeface="Roboto"/>
                <a:sym typeface="Roboto"/>
              </a:rPr>
              <a:t>We propose a CNN-GRU architecture that makes use of attention mechanisms to perform the binary classification task of distinguishing between patients with dementia and healthy controls, using word-level, morphological, and grammatical features</a:t>
            </a:r>
            <a:r>
              <a:rPr lang="en-US" sz="900">
                <a:solidFill>
                  <a:srgbClr val="323130"/>
                </a:solidFill>
                <a:highlight>
                  <a:srgbClr val="FFFFFF"/>
                </a:highlight>
                <a:latin typeface="Roboto"/>
                <a:ea typeface="Roboto"/>
                <a:cs typeface="Roboto"/>
                <a:sym typeface="Roboto"/>
              </a:rPr>
              <a:t> extracted from the patient's conversational transcripts. </a:t>
            </a:r>
            <a:endParaRPr sz="900">
              <a:solidFill>
                <a:srgbClr val="323130"/>
              </a:solidFill>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We show that introducing syntactic features is particularly effective for this task, demonstrating an improvement upon the previous state-of-the-art. </a:t>
            </a:r>
            <a:endParaRPr>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a:highlight>
                  <a:srgbClr val="FFFFFF"/>
                </a:highlight>
                <a:latin typeface="Roboto"/>
                <a:ea typeface="Roboto"/>
                <a:cs typeface="Roboto"/>
                <a:sym typeface="Roboto"/>
              </a:rPr>
              <a:t>We analyze the resulting implicitly-learned patterns by exploring relative importance of our feature subsets for this binary classification task.</a:t>
            </a:r>
            <a:endParaRPr>
              <a:highlight>
                <a:srgbClr val="FFFFFF"/>
              </a:highlight>
              <a:latin typeface="Roboto"/>
              <a:ea typeface="Roboto"/>
              <a:cs typeface="Roboto"/>
              <a:sym typeface="Roboto"/>
            </a:endParaRPr>
          </a:p>
          <a:p>
            <a:pPr indent="-304800" lvl="0" marL="596900" rtl="0" algn="l">
              <a:lnSpc>
                <a:spcPct val="115000"/>
              </a:lnSpc>
              <a:spcBef>
                <a:spcPts val="0"/>
              </a:spcBef>
              <a:spcAft>
                <a:spcPts val="0"/>
              </a:spcAft>
              <a:buClr>
                <a:schemeClr val="dk1"/>
              </a:buClr>
              <a:buSzPts val="1200"/>
              <a:buFont typeface="Roboto"/>
              <a:buChar char="●"/>
            </a:pPr>
            <a:r>
              <a:rPr lang="en-US" sz="900">
                <a:solidFill>
                  <a:srgbClr val="323130"/>
                </a:solidFill>
                <a:highlight>
                  <a:srgbClr val="FFFFFF"/>
                </a:highlight>
                <a:latin typeface="Roboto"/>
                <a:ea typeface="Roboto"/>
                <a:cs typeface="Roboto"/>
                <a:sym typeface="Roboto"/>
              </a:rPr>
              <a:t>We visualize the learned attention mechanisms introduced in the proposed neural models and find that the semantic and syntactic patterns learned by </a:t>
            </a:r>
            <a:r>
              <a:rPr lang="en-US">
                <a:highlight>
                  <a:srgbClr val="FFFFFF"/>
                </a:highlight>
                <a:latin typeface="Roboto"/>
                <a:ea typeface="Roboto"/>
                <a:cs typeface="Roboto"/>
                <a:sym typeface="Roboto"/>
              </a:rPr>
              <a:t>our model reflect key observations from neuropsychological studies of early dementia</a:t>
            </a:r>
            <a:endParaRPr>
              <a:highlight>
                <a:srgbClr val="FFFFFF"/>
              </a:highlight>
              <a:latin typeface="Roboto"/>
              <a:ea typeface="Roboto"/>
              <a:cs typeface="Roboto"/>
              <a:sym typeface="Roboto"/>
            </a:endParaRPr>
          </a:p>
          <a:p>
            <a:pPr indent="0" lvl="0" marL="0" rtl="0" algn="l">
              <a:lnSpc>
                <a:spcPct val="117999"/>
              </a:lnSpc>
              <a:spcBef>
                <a:spcPts val="1200"/>
              </a:spcBef>
              <a:spcAft>
                <a:spcPts val="0"/>
              </a:spcAft>
              <a:buSzPts val="2200"/>
              <a:buFont typeface="Helvetica Neue"/>
              <a:buNone/>
            </a:pPr>
            <a:r>
              <a:t/>
            </a:r>
            <a:endParaRPr>
              <a:latin typeface="Roboto"/>
              <a:ea typeface="Roboto"/>
              <a:cs typeface="Roboto"/>
              <a:sym typeface="Roboto"/>
            </a:endParaRPr>
          </a:p>
        </p:txBody>
      </p:sp>
      <p:sp>
        <p:nvSpPr>
          <p:cNvPr id="1246" name="Google Shape;124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61c86465a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Questo lavoro punta a sviluppare una metodologia di Machine Learning end-to-end che in maniera automatica possa: distinguere i pazienti anziani sani da quelli che presentano forme di declino cognitivo utilizzando esclusivamente esempi di linguaggio parlato del paziente. </a:t>
            </a:r>
            <a:endParaRPr>
              <a:latin typeface="Roboto"/>
              <a:ea typeface="Roboto"/>
              <a:cs typeface="Roboto"/>
              <a:sym typeface="Roboto"/>
            </a:endParaRPr>
          </a:p>
        </p:txBody>
      </p:sp>
      <p:sp>
        <p:nvSpPr>
          <p:cNvPr id="200" name="Google Shape;200;g861c86465a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p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177800" rtl="0" algn="l">
              <a:lnSpc>
                <a:spcPct val="90000"/>
              </a:lnSpc>
              <a:spcBef>
                <a:spcPts val="1000"/>
              </a:spcBef>
              <a:spcAft>
                <a:spcPts val="0"/>
              </a:spcAft>
              <a:buSzPts val="2800"/>
              <a:buFont typeface="Helvetica Neue"/>
              <a:buNone/>
            </a:pPr>
            <a:r>
              <a:t/>
            </a:r>
            <a:endParaRPr sz="2800">
              <a:solidFill>
                <a:schemeClr val="dk1"/>
              </a:solidFill>
              <a:latin typeface="Roboto"/>
              <a:ea typeface="Roboto"/>
              <a:cs typeface="Roboto"/>
              <a:sym typeface="Roboto"/>
            </a:endParaRPr>
          </a:p>
          <a:p>
            <a:pPr indent="0" lvl="0" marL="177800" rtl="0" algn="l">
              <a:lnSpc>
                <a:spcPct val="90000"/>
              </a:lnSpc>
              <a:spcBef>
                <a:spcPts val="1000"/>
              </a:spcBef>
              <a:spcAft>
                <a:spcPts val="0"/>
              </a:spcAft>
              <a:buSzPts val="2800"/>
              <a:buFont typeface="Helvetica Neue"/>
              <a:buNone/>
            </a:pPr>
            <a:r>
              <a:t/>
            </a:r>
            <a:endParaRPr sz="2800">
              <a:solidFill>
                <a:srgbClr val="2850A3"/>
              </a:solidFill>
              <a:latin typeface="Arial"/>
              <a:ea typeface="Arial"/>
              <a:cs typeface="Arial"/>
              <a:sym typeface="Arial"/>
            </a:endParaRPr>
          </a:p>
          <a:p>
            <a:pPr indent="0" lvl="0" marL="177800" rtl="0" algn="l">
              <a:lnSpc>
                <a:spcPct val="90000"/>
              </a:lnSpc>
              <a:spcBef>
                <a:spcPts val="1000"/>
              </a:spcBef>
              <a:spcAft>
                <a:spcPts val="0"/>
              </a:spcAft>
              <a:buClr>
                <a:schemeClr val="dk1"/>
              </a:buClr>
              <a:buSzPts val="2800"/>
              <a:buFont typeface="Arial"/>
              <a:buNone/>
            </a:pPr>
            <a:r>
              <a:t/>
            </a:r>
            <a:endParaRPr sz="2800">
              <a:solidFill>
                <a:srgbClr val="2850A3"/>
              </a:solidFill>
              <a:latin typeface="Arial"/>
              <a:ea typeface="Arial"/>
              <a:cs typeface="Arial"/>
              <a:sym typeface="Arial"/>
            </a:endParaRPr>
          </a:p>
        </p:txBody>
      </p:sp>
      <p:sp>
        <p:nvSpPr>
          <p:cNvPr id="1256" name="Google Shape;125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p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This proves that the introduction of morphological features can be to some extent significant in the binary classification task. </a:t>
            </a:r>
            <a:endParaRPr>
              <a:latin typeface="Roboto"/>
              <a:ea typeface="Roboto"/>
              <a:cs typeface="Roboto"/>
              <a:sym typeface="Roboto"/>
            </a:endParaRPr>
          </a:p>
        </p:txBody>
      </p:sp>
      <p:sp>
        <p:nvSpPr>
          <p:cNvPr id="1266" name="Google Shape;126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850A3"/>
              </a:buClr>
              <a:buSzPts val="2800"/>
              <a:buFont typeface="Arial"/>
              <a:buNone/>
            </a:pPr>
            <a:r>
              <a:rPr lang="en-US" sz="2800">
                <a:latin typeface="Roboto"/>
                <a:ea typeface="Roboto"/>
                <a:cs typeface="Roboto"/>
                <a:sym typeface="Roboto"/>
              </a:rPr>
              <a:t>The study included 510 elderly participants divided into healthy controls (i.e., individuals with no identifiable cognitive impairments), individuals with probable Alzheimer's disease, and individuals with other kinds of dementia (e.g., memory impairment, vascular dementia, or mild cognitive impairment). Data were gathered longitudinally, every year from 1983 to 1988.  </a:t>
            </a:r>
            <a:endParaRPr sz="2800">
              <a:latin typeface="Roboto"/>
              <a:ea typeface="Roboto"/>
              <a:cs typeface="Roboto"/>
              <a:sym typeface="Roboto"/>
            </a:endParaRPr>
          </a:p>
          <a:p>
            <a:pPr indent="0" lvl="0" marL="0" rtl="0" algn="l">
              <a:lnSpc>
                <a:spcPct val="90000"/>
              </a:lnSpc>
              <a:spcBef>
                <a:spcPts val="0"/>
              </a:spcBef>
              <a:spcAft>
                <a:spcPts val="0"/>
              </a:spcAft>
              <a:buClr>
                <a:srgbClr val="2850A3"/>
              </a:buClr>
              <a:buSzPts val="2800"/>
              <a:buFont typeface="Arial"/>
              <a:buNone/>
            </a:pPr>
            <a:r>
              <a:t/>
            </a:r>
            <a:endParaRPr sz="2800">
              <a:latin typeface="Roboto"/>
              <a:ea typeface="Roboto"/>
              <a:cs typeface="Roboto"/>
              <a:sym typeface="Roboto"/>
            </a:endParaRPr>
          </a:p>
          <a:p>
            <a:pPr indent="0" lvl="0" marL="0" rtl="0" algn="l">
              <a:lnSpc>
                <a:spcPct val="90000"/>
              </a:lnSpc>
              <a:spcBef>
                <a:spcPts val="0"/>
              </a:spcBef>
              <a:spcAft>
                <a:spcPts val="0"/>
              </a:spcAft>
              <a:buClr>
                <a:srgbClr val="2850A3"/>
              </a:buClr>
              <a:buSzPts val="2800"/>
              <a:buFont typeface="Arial"/>
              <a:buNone/>
            </a:pPr>
            <a:r>
              <a:rPr lang="en-US" sz="2800">
                <a:latin typeface="Roboto"/>
                <a:ea typeface="Roboto"/>
                <a:cs typeface="Roboto"/>
                <a:sym typeface="Roboto"/>
              </a:rPr>
              <a:t>In data collection sessions, participants underwent non-invasive examinations structured as interviews with a physician. </a:t>
            </a:r>
            <a:endParaRPr sz="2800">
              <a:latin typeface="Roboto"/>
              <a:ea typeface="Roboto"/>
              <a:cs typeface="Roboto"/>
              <a:sym typeface="Roboto"/>
            </a:endParaRPr>
          </a:p>
          <a:p>
            <a:pPr indent="0" lvl="0" marL="0" rtl="0" algn="l">
              <a:lnSpc>
                <a:spcPct val="90000"/>
              </a:lnSpc>
              <a:spcBef>
                <a:spcPts val="0"/>
              </a:spcBef>
              <a:spcAft>
                <a:spcPts val="0"/>
              </a:spcAft>
              <a:buClr>
                <a:srgbClr val="2850A3"/>
              </a:buClr>
              <a:buSzPts val="2800"/>
              <a:buFont typeface="Arial"/>
              <a:buNone/>
            </a:pPr>
            <a:r>
              <a:rPr lang="en-US" sz="2800">
                <a:latin typeface="Roboto"/>
                <a:ea typeface="Roboto"/>
                <a:cs typeface="Roboto"/>
                <a:sym typeface="Roboto"/>
              </a:rPr>
              <a:t>In these interviews, participants with dementia were asked to perform all of the following tasks</a:t>
            </a:r>
            <a:endParaRPr>
              <a:latin typeface="Roboto"/>
              <a:ea typeface="Roboto"/>
              <a:cs typeface="Roboto"/>
              <a:sym typeface="Roboto"/>
            </a:endParaRPr>
          </a:p>
        </p:txBody>
      </p:sp>
      <p:sp>
        <p:nvSpPr>
          <p:cNvPr id="1277" name="Google Shape;127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PAR: Contains the word token for the patient interview. </a:t>
            </a:r>
            <a:endParaRPr>
              <a:highlight>
                <a:srgbClr val="FFFFFF"/>
              </a:highlight>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MOR: Contains part of speech. </a:t>
            </a:r>
            <a:endParaRPr>
              <a:highlight>
                <a:srgbClr val="FFFFFF"/>
              </a:highlight>
              <a:latin typeface="Roboto"/>
              <a:ea typeface="Roboto"/>
              <a:cs typeface="Roboto"/>
              <a:sym typeface="Roboto"/>
            </a:endParaRPr>
          </a:p>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GRA: Contains grammatical relations. </a:t>
            </a:r>
            <a:endParaRPr>
              <a:highlight>
                <a:srgbClr val="FFFFFF"/>
              </a:highlight>
              <a:latin typeface="Roboto"/>
              <a:ea typeface="Roboto"/>
              <a:cs typeface="Roboto"/>
              <a:sym typeface="Roboto"/>
            </a:endParaRPr>
          </a:p>
        </p:txBody>
      </p:sp>
      <p:sp>
        <p:nvSpPr>
          <p:cNvPr id="1287" name="Google Shape;128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2200"/>
              <a:buFont typeface="Helvetica Neue"/>
              <a:buNone/>
            </a:pPr>
            <a:r>
              <a:rPr lang="en-US">
                <a:highlight>
                  <a:srgbClr val="FFFFFF"/>
                </a:highlight>
                <a:latin typeface="Roboto"/>
                <a:ea typeface="Roboto"/>
                <a:cs typeface="Roboto"/>
                <a:sym typeface="Roboto"/>
              </a:rPr>
              <a:t>Chat transcription format has three linguistic level: </a:t>
            </a:r>
            <a:br>
              <a:rPr lang="en-US">
                <a:highlight>
                  <a:srgbClr val="FFFFFF"/>
                </a:highlight>
                <a:latin typeface="Roboto"/>
                <a:ea typeface="Roboto"/>
                <a:cs typeface="Roboto"/>
                <a:sym typeface="Roboto"/>
              </a:rPr>
            </a:br>
            <a:r>
              <a:rPr lang="en-US">
                <a:highlight>
                  <a:srgbClr val="FFFFFF"/>
                </a:highlight>
                <a:latin typeface="Roboto"/>
                <a:ea typeface="Roboto"/>
                <a:cs typeface="Roboto"/>
                <a:sym typeface="Roboto"/>
              </a:rPr>
              <a:t>Par mor and gra tiers </a:t>
            </a:r>
            <a:endParaRPr>
              <a:highlight>
                <a:srgbClr val="FFFFFF"/>
              </a:highlight>
              <a:latin typeface="Roboto"/>
              <a:ea typeface="Roboto"/>
              <a:cs typeface="Roboto"/>
              <a:sym typeface="Roboto"/>
            </a:endParaRPr>
          </a:p>
        </p:txBody>
      </p:sp>
      <p:sp>
        <p:nvSpPr>
          <p:cNvPr id="1297" name="Google Shape;129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6149a095b_2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highlight>
                  <a:schemeClr val="lt1"/>
                </a:highlight>
                <a:latin typeface="Roboto"/>
                <a:ea typeface="Roboto"/>
                <a:cs typeface="Roboto"/>
                <a:sym typeface="Roboto"/>
              </a:rPr>
              <a:t>essere efficace con pazienti di lingue diverse per cui in questo studio consideriamo pazienti Inglesi e Pazienti Italiani. </a:t>
            </a:r>
            <a:endParaRPr>
              <a:highlight>
                <a:srgbClr val="FFFFFF"/>
              </a:highlight>
              <a:latin typeface="Roboto"/>
              <a:ea typeface="Roboto"/>
              <a:cs typeface="Roboto"/>
              <a:sym typeface="Roboto"/>
            </a:endParaRPr>
          </a:p>
        </p:txBody>
      </p:sp>
      <p:sp>
        <p:nvSpPr>
          <p:cNvPr id="214" name="Google Shape;214;g86149a095b_2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75"/>
          <p:cNvSpPr txBox="1"/>
          <p:nvPr>
            <p:ph idx="1" type="body"/>
          </p:nvPr>
        </p:nvSpPr>
        <p:spPr>
          <a:xfrm>
            <a:off x="1201340" y="11859862"/>
            <a:ext cx="21971003"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1" name="Google Shape;11;p75"/>
          <p:cNvSpPr txBox="1"/>
          <p:nvPr>
            <p:ph type="title"/>
          </p:nvPr>
        </p:nvSpPr>
        <p:spPr>
          <a:xfrm>
            <a:off x="1206496" y="2574991"/>
            <a:ext cx="21971004" cy="4648201"/>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12" name="Google Shape;12;p75"/>
          <p:cNvSpPr txBox="1"/>
          <p:nvPr>
            <p:ph idx="2" type="body"/>
          </p:nvPr>
        </p:nvSpPr>
        <p:spPr>
          <a:xfrm>
            <a:off x="1201342" y="7223190"/>
            <a:ext cx="21971001" cy="1905001"/>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13" name="Google Shape;13;p75"/>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48" name="Shape 48"/>
        <p:cNvGrpSpPr/>
        <p:nvPr/>
      </p:nvGrpSpPr>
      <p:grpSpPr>
        <a:xfrm>
          <a:off x="0" y="0"/>
          <a:ext cx="0" cy="0"/>
          <a:chOff x="0" y="0"/>
          <a:chExt cx="0" cy="0"/>
        </a:xfrm>
      </p:grpSpPr>
      <p:sp>
        <p:nvSpPr>
          <p:cNvPr id="49" name="Google Shape;49;p84"/>
          <p:cNvSpPr txBox="1"/>
          <p:nvPr>
            <p:ph idx="1" type="body"/>
          </p:nvPr>
        </p:nvSpPr>
        <p:spPr>
          <a:xfrm>
            <a:off x="1206500" y="2372962"/>
            <a:ext cx="9779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0" name="Google Shape;50;p84"/>
          <p:cNvSpPr txBox="1"/>
          <p:nvPr>
            <p:ph idx="2" type="body"/>
          </p:nvPr>
        </p:nvSpPr>
        <p:spPr>
          <a:xfrm>
            <a:off x="1206500" y="4248504"/>
            <a:ext cx="9779000" cy="8256630"/>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51" name="Google Shape;51;p84"/>
          <p:cNvSpPr/>
          <p:nvPr>
            <p:ph idx="3" type="pic"/>
          </p:nvPr>
        </p:nvSpPr>
        <p:spPr>
          <a:xfrm>
            <a:off x="12192000" y="-407266"/>
            <a:ext cx="10916874" cy="1455583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52" name="Google Shape;52;p84"/>
          <p:cNvSpPr txBox="1"/>
          <p:nvPr>
            <p:ph type="title"/>
          </p:nvPr>
        </p:nvSpPr>
        <p:spPr>
          <a:xfrm>
            <a:off x="1206500" y="1079500"/>
            <a:ext cx="9779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3" name="Google Shape;53;p8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
    <p:spTree>
      <p:nvGrpSpPr>
        <p:cNvPr id="54" name="Shape 54"/>
        <p:cNvGrpSpPr/>
        <p:nvPr/>
      </p:nvGrpSpPr>
      <p:grpSpPr>
        <a:xfrm>
          <a:off x="0" y="0"/>
          <a:ext cx="0" cy="0"/>
          <a:chOff x="0" y="0"/>
          <a:chExt cx="0" cy="0"/>
        </a:xfrm>
      </p:grpSpPr>
      <p:sp>
        <p:nvSpPr>
          <p:cNvPr id="55" name="Google Shape;55;p85"/>
          <p:cNvSpPr txBox="1"/>
          <p:nvPr>
            <p:ph type="title"/>
          </p:nvPr>
        </p:nvSpPr>
        <p:spPr>
          <a:xfrm>
            <a:off x="1206496" y="4533900"/>
            <a:ext cx="21971004" cy="4648200"/>
          </a:xfrm>
          <a:prstGeom prst="rect">
            <a:avLst/>
          </a:prstGeom>
          <a:noFill/>
          <a:ln>
            <a:noFill/>
          </a:ln>
        </p:spPr>
        <p:txBody>
          <a:bodyPr anchorCtr="0" anchor="ctr"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b="0" sz="116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6" name="Google Shape;56;p85"/>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7" name="Shape 57"/>
        <p:cNvGrpSpPr/>
        <p:nvPr/>
      </p:nvGrpSpPr>
      <p:grpSpPr>
        <a:xfrm>
          <a:off x="0" y="0"/>
          <a:ext cx="0" cy="0"/>
          <a:chOff x="0" y="0"/>
          <a:chExt cx="0" cy="0"/>
        </a:xfrm>
      </p:grpSpPr>
      <p:sp>
        <p:nvSpPr>
          <p:cNvPr id="58" name="Google Shape;58;p86"/>
          <p:cNvSpPr txBox="1"/>
          <p:nvPr>
            <p:ph type="title"/>
          </p:nvPr>
        </p:nvSpPr>
        <p:spPr>
          <a:xfrm>
            <a:off x="1206500" y="1079500"/>
            <a:ext cx="21971000" cy="1434949"/>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59" name="Google Shape;59;p86"/>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0" name="Google Shape;60;p86"/>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61" name="Shape 61"/>
        <p:cNvGrpSpPr/>
        <p:nvPr/>
      </p:nvGrpSpPr>
      <p:grpSpPr>
        <a:xfrm>
          <a:off x="0" y="0"/>
          <a:ext cx="0" cy="0"/>
          <a:chOff x="0" y="0"/>
          <a:chExt cx="0" cy="0"/>
        </a:xfrm>
      </p:grpSpPr>
      <p:sp>
        <p:nvSpPr>
          <p:cNvPr id="62" name="Google Shape;62;p87"/>
          <p:cNvSpPr txBox="1"/>
          <p:nvPr>
            <p:ph type="title"/>
          </p:nvPr>
        </p:nvSpPr>
        <p:spPr>
          <a:xfrm>
            <a:off x="1206500" y="1079500"/>
            <a:ext cx="21971000" cy="1435100"/>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63" name="Google Shape;63;p87"/>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4" name="Google Shape;64;p87"/>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1800"/>
              </a:spcBef>
              <a:spcAft>
                <a:spcPts val="0"/>
              </a:spcAft>
              <a:buClr>
                <a:srgbClr val="000000"/>
              </a:buClr>
              <a:buSzPts val="5500"/>
              <a:buFont typeface="Helvetica Neue"/>
              <a:buNone/>
              <a:defRPr sz="5500"/>
            </a:lvl1pPr>
            <a:lvl2pPr indent="-228600" lvl="1" marL="914400" algn="l">
              <a:lnSpc>
                <a:spcPct val="100000"/>
              </a:lnSpc>
              <a:spcBef>
                <a:spcPts val="1800"/>
              </a:spcBef>
              <a:spcAft>
                <a:spcPts val="0"/>
              </a:spcAft>
              <a:buClr>
                <a:srgbClr val="000000"/>
              </a:buClr>
              <a:buSzPts val="5500"/>
              <a:buFont typeface="Helvetica Neue"/>
              <a:buNone/>
              <a:defRPr sz="5500"/>
            </a:lvl2pPr>
            <a:lvl3pPr indent="-228600" lvl="2" marL="1371600" algn="l">
              <a:lnSpc>
                <a:spcPct val="100000"/>
              </a:lnSpc>
              <a:spcBef>
                <a:spcPts val="1800"/>
              </a:spcBef>
              <a:spcAft>
                <a:spcPts val="0"/>
              </a:spcAft>
              <a:buClr>
                <a:srgbClr val="000000"/>
              </a:buClr>
              <a:buSzPts val="5500"/>
              <a:buFont typeface="Helvetica Neue"/>
              <a:buNone/>
              <a:defRPr sz="5500"/>
            </a:lvl3pPr>
            <a:lvl4pPr indent="-228600" lvl="3" marL="1828800" algn="l">
              <a:lnSpc>
                <a:spcPct val="100000"/>
              </a:lnSpc>
              <a:spcBef>
                <a:spcPts val="1800"/>
              </a:spcBef>
              <a:spcAft>
                <a:spcPts val="0"/>
              </a:spcAft>
              <a:buClr>
                <a:srgbClr val="000000"/>
              </a:buClr>
              <a:buSzPts val="5500"/>
              <a:buFont typeface="Helvetica Neue"/>
              <a:buNone/>
              <a:defRPr sz="5500"/>
            </a:lvl4pPr>
            <a:lvl5pPr indent="-228600" lvl="4" marL="2286000" algn="l">
              <a:lnSpc>
                <a:spcPct val="100000"/>
              </a:lnSpc>
              <a:spcBef>
                <a:spcPts val="1800"/>
              </a:spcBef>
              <a:spcAft>
                <a:spcPts val="0"/>
              </a:spcAft>
              <a:buClr>
                <a:srgbClr val="000000"/>
              </a:buClr>
              <a:buSzPts val="5500"/>
              <a:buFont typeface="Helvetica Neue"/>
              <a:buNone/>
              <a:defRPr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5" name="Google Shape;65;p8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p:cSld name="Statement">
    <p:spTree>
      <p:nvGrpSpPr>
        <p:cNvPr id="66" name="Shape 66"/>
        <p:cNvGrpSpPr/>
        <p:nvPr/>
      </p:nvGrpSpPr>
      <p:grpSpPr>
        <a:xfrm>
          <a:off x="0" y="0"/>
          <a:ext cx="0" cy="0"/>
          <a:chOff x="0" y="0"/>
          <a:chExt cx="0" cy="0"/>
        </a:xfrm>
      </p:grpSpPr>
      <p:sp>
        <p:nvSpPr>
          <p:cNvPr id="67" name="Google Shape;67;p88"/>
          <p:cNvSpPr txBox="1"/>
          <p:nvPr>
            <p:ph idx="1" type="body"/>
          </p:nvPr>
        </p:nvSpPr>
        <p:spPr>
          <a:xfrm>
            <a:off x="1206500" y="4920843"/>
            <a:ext cx="21971000" cy="3874314"/>
          </a:xfrm>
          <a:prstGeom prst="rect">
            <a:avLst/>
          </a:prstGeom>
          <a:noFill/>
          <a:ln>
            <a:noFill/>
          </a:ln>
        </p:spPr>
        <p:txBody>
          <a:bodyPr anchorCtr="0" anchor="ctr"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68" name="Google Shape;68;p88"/>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Fact">
  <p:cSld name="Big Fact">
    <p:spTree>
      <p:nvGrpSpPr>
        <p:cNvPr id="69" name="Shape 69"/>
        <p:cNvGrpSpPr/>
        <p:nvPr/>
      </p:nvGrpSpPr>
      <p:grpSpPr>
        <a:xfrm>
          <a:off x="0" y="0"/>
          <a:ext cx="0" cy="0"/>
          <a:chOff x="0" y="0"/>
          <a:chExt cx="0" cy="0"/>
        </a:xfrm>
      </p:grpSpPr>
      <p:sp>
        <p:nvSpPr>
          <p:cNvPr id="70" name="Google Shape;70;p89"/>
          <p:cNvSpPr txBox="1"/>
          <p:nvPr>
            <p:ph idx="1" type="body"/>
          </p:nvPr>
        </p:nvSpPr>
        <p:spPr>
          <a:xfrm>
            <a:off x="1206500" y="1075927"/>
            <a:ext cx="21971000" cy="7241584"/>
          </a:xfrm>
          <a:prstGeom prst="rect">
            <a:avLst/>
          </a:prstGeom>
          <a:noFill/>
          <a:ln>
            <a:noFill/>
          </a:ln>
        </p:spPr>
        <p:txBody>
          <a:bodyPr anchorCtr="0" anchor="b" bIns="50800" lIns="50800" spcFirstLastPara="1" rIns="50800" wrap="square" tIns="50800">
            <a:normAutofit/>
          </a:bodyPr>
          <a:lstStyle>
            <a:lvl1pPr indent="-228600" lvl="0" marL="457200" algn="ctr">
              <a:lnSpc>
                <a:spcPct val="80000"/>
              </a:lnSpc>
              <a:spcBef>
                <a:spcPts val="0"/>
              </a:spcBef>
              <a:spcAft>
                <a:spcPts val="0"/>
              </a:spcAft>
              <a:buClr>
                <a:srgbClr val="000000"/>
              </a:buClr>
              <a:buSzPts val="25000"/>
              <a:buFont typeface="Helvetica Neue"/>
              <a:buNone/>
              <a:defRPr b="1" sz="25000"/>
            </a:lvl1pPr>
            <a:lvl2pPr indent="-228600" lvl="1" marL="914400" algn="ctr">
              <a:lnSpc>
                <a:spcPct val="80000"/>
              </a:lnSpc>
              <a:spcBef>
                <a:spcPts val="0"/>
              </a:spcBef>
              <a:spcAft>
                <a:spcPts val="0"/>
              </a:spcAft>
              <a:buClr>
                <a:srgbClr val="000000"/>
              </a:buClr>
              <a:buSzPts val="25000"/>
              <a:buFont typeface="Helvetica Neue"/>
              <a:buNone/>
              <a:defRPr b="1" sz="25000"/>
            </a:lvl2pPr>
            <a:lvl3pPr indent="-228600" lvl="2" marL="1371600" algn="ctr">
              <a:lnSpc>
                <a:spcPct val="80000"/>
              </a:lnSpc>
              <a:spcBef>
                <a:spcPts val="0"/>
              </a:spcBef>
              <a:spcAft>
                <a:spcPts val="0"/>
              </a:spcAft>
              <a:buClr>
                <a:srgbClr val="000000"/>
              </a:buClr>
              <a:buSzPts val="25000"/>
              <a:buFont typeface="Helvetica Neue"/>
              <a:buNone/>
              <a:defRPr b="1" sz="25000"/>
            </a:lvl3pPr>
            <a:lvl4pPr indent="-228600" lvl="3" marL="1828800" algn="ctr">
              <a:lnSpc>
                <a:spcPct val="80000"/>
              </a:lnSpc>
              <a:spcBef>
                <a:spcPts val="0"/>
              </a:spcBef>
              <a:spcAft>
                <a:spcPts val="0"/>
              </a:spcAft>
              <a:buClr>
                <a:srgbClr val="000000"/>
              </a:buClr>
              <a:buSzPts val="25000"/>
              <a:buFont typeface="Helvetica Neue"/>
              <a:buNone/>
              <a:defRPr b="1" sz="25000"/>
            </a:lvl4pPr>
            <a:lvl5pPr indent="-228600" lvl="4" marL="2286000" algn="ctr">
              <a:lnSpc>
                <a:spcPct val="80000"/>
              </a:lnSpc>
              <a:spcBef>
                <a:spcPts val="0"/>
              </a:spcBef>
              <a:spcAft>
                <a:spcPts val="0"/>
              </a:spcAft>
              <a:buClr>
                <a:srgbClr val="000000"/>
              </a:buClr>
              <a:buSzPts val="25000"/>
              <a:buFont typeface="Helvetica Neue"/>
              <a:buNone/>
              <a:defRPr b="1" sz="250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1" name="Google Shape;71;p89"/>
          <p:cNvSpPr txBox="1"/>
          <p:nvPr>
            <p:ph idx="2" type="body"/>
          </p:nvPr>
        </p:nvSpPr>
        <p:spPr>
          <a:xfrm>
            <a:off x="1206500" y="8262180"/>
            <a:ext cx="21971000" cy="934780"/>
          </a:xfrm>
          <a:prstGeom prst="rect">
            <a:avLst/>
          </a:prstGeom>
          <a:noFill/>
          <a:ln>
            <a:noFill/>
          </a:ln>
        </p:spPr>
        <p:txBody>
          <a:bodyPr anchorCtr="0" anchor="t" bIns="45700" lIns="45700" spcFirstLastPara="1" rIns="45700" wrap="square" tIns="45700">
            <a:normAutofit/>
          </a:bodyPr>
          <a:lstStyle>
            <a:lvl1pPr indent="-228600" lvl="0" marL="457200" algn="ctr">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2" name="Google Shape;72;p89"/>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73" name="Shape 73"/>
        <p:cNvGrpSpPr/>
        <p:nvPr/>
      </p:nvGrpSpPr>
      <p:grpSpPr>
        <a:xfrm>
          <a:off x="0" y="0"/>
          <a:ext cx="0" cy="0"/>
          <a:chOff x="0" y="0"/>
          <a:chExt cx="0" cy="0"/>
        </a:xfrm>
      </p:grpSpPr>
      <p:sp>
        <p:nvSpPr>
          <p:cNvPr id="74" name="Google Shape;74;p90"/>
          <p:cNvSpPr txBox="1"/>
          <p:nvPr>
            <p:ph idx="1" type="body"/>
          </p:nvPr>
        </p:nvSpPr>
        <p:spPr>
          <a:xfrm>
            <a:off x="2430025" y="10675453"/>
            <a:ext cx="20200052"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5" name="Google Shape;75;p90"/>
          <p:cNvSpPr txBox="1"/>
          <p:nvPr>
            <p:ph idx="2" type="body"/>
          </p:nvPr>
        </p:nvSpPr>
        <p:spPr>
          <a:xfrm>
            <a:off x="1753923" y="4939860"/>
            <a:ext cx="20876153" cy="3836280"/>
          </a:xfrm>
          <a:prstGeom prst="rect">
            <a:avLst/>
          </a:prstGeom>
          <a:noFill/>
          <a:ln>
            <a:noFill/>
          </a:ln>
        </p:spPr>
        <p:txBody>
          <a:bodyPr anchorCtr="0" anchor="t" bIns="50800" lIns="50800" spcFirstLastPara="1" rIns="50800" wrap="square" tIns="50800">
            <a:normAutofit/>
          </a:bodyPr>
          <a:lstStyle>
            <a:lvl1pPr indent="-228600" lvl="0" marL="4572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76" name="Google Shape;76;p9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77" name="Shape 77"/>
        <p:cNvGrpSpPr/>
        <p:nvPr/>
      </p:nvGrpSpPr>
      <p:grpSpPr>
        <a:xfrm>
          <a:off x="0" y="0"/>
          <a:ext cx="0" cy="0"/>
          <a:chOff x="0" y="0"/>
          <a:chExt cx="0" cy="0"/>
        </a:xfrm>
      </p:grpSpPr>
      <p:sp>
        <p:nvSpPr>
          <p:cNvPr id="78" name="Google Shape;78;p91"/>
          <p:cNvSpPr/>
          <p:nvPr>
            <p:ph idx="2" type="pic"/>
          </p:nvPr>
        </p:nvSpPr>
        <p:spPr>
          <a:xfrm>
            <a:off x="15760700" y="1016000"/>
            <a:ext cx="7439099" cy="594967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79" name="Google Shape;79;p91"/>
          <p:cNvSpPr/>
          <p:nvPr>
            <p:ph idx="3" type="pic"/>
          </p:nvPr>
        </p:nvSpPr>
        <p:spPr>
          <a:xfrm>
            <a:off x="13500100" y="3978275"/>
            <a:ext cx="10439400" cy="1215018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0" name="Google Shape;80;p91"/>
          <p:cNvSpPr/>
          <p:nvPr>
            <p:ph idx="4" type="pic"/>
          </p:nvPr>
        </p:nvSpPr>
        <p:spPr>
          <a:xfrm>
            <a:off x="-139700" y="495300"/>
            <a:ext cx="16611600" cy="1245870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1" name="Google Shape;81;p91"/>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82" name="Shape 82"/>
        <p:cNvGrpSpPr/>
        <p:nvPr/>
      </p:nvGrpSpPr>
      <p:grpSpPr>
        <a:xfrm>
          <a:off x="0" y="0"/>
          <a:ext cx="0" cy="0"/>
          <a:chOff x="0" y="0"/>
          <a:chExt cx="0" cy="0"/>
        </a:xfrm>
      </p:grpSpPr>
      <p:sp>
        <p:nvSpPr>
          <p:cNvPr id="83" name="Google Shape;83;p92"/>
          <p:cNvSpPr/>
          <p:nvPr>
            <p:ph idx="2" type="pic"/>
          </p:nvPr>
        </p:nvSpPr>
        <p:spPr>
          <a:xfrm>
            <a:off x="-1333500" y="-5524500"/>
            <a:ext cx="27051001" cy="216408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4" name="Google Shape;84;p9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14" name="Shape 14"/>
        <p:cNvGrpSpPr/>
        <p:nvPr/>
      </p:nvGrpSpPr>
      <p:grpSpPr>
        <a:xfrm>
          <a:off x="0" y="0"/>
          <a:ext cx="0" cy="0"/>
          <a:chOff x="0" y="0"/>
          <a:chExt cx="0" cy="0"/>
        </a:xfrm>
      </p:grpSpPr>
      <p:sp>
        <p:nvSpPr>
          <p:cNvPr id="15" name="Google Shape;15;p77"/>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6" name="Shape 16"/>
        <p:cNvGrpSpPr/>
        <p:nvPr/>
      </p:nvGrpSpPr>
      <p:grpSpPr>
        <a:xfrm>
          <a:off x="0" y="0"/>
          <a:ext cx="0" cy="0"/>
          <a:chOff x="0" y="0"/>
          <a:chExt cx="0" cy="0"/>
        </a:xfrm>
      </p:grpSpPr>
      <p:sp>
        <p:nvSpPr>
          <p:cNvPr id="17" name="Google Shape;17;p76"/>
          <p:cNvSpPr txBox="1"/>
          <p:nvPr>
            <p:ph type="title"/>
          </p:nvPr>
        </p:nvSpPr>
        <p:spPr>
          <a:xfrm>
            <a:off x="1676400" y="730251"/>
            <a:ext cx="21031199" cy="2651126"/>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rgbClr val="2850A3"/>
              </a:buClr>
              <a:buSzPts val="1800"/>
              <a:buFont typeface="Helvetica Neue"/>
              <a:buNone/>
              <a:defRPr/>
            </a:lvl1pPr>
            <a:lvl2pPr lvl="1" algn="l">
              <a:lnSpc>
                <a:spcPct val="80000"/>
              </a:lnSpc>
              <a:spcBef>
                <a:spcPts val="0"/>
              </a:spcBef>
              <a:spcAft>
                <a:spcPts val="0"/>
              </a:spcAft>
              <a:buClr>
                <a:srgbClr val="000000"/>
              </a:buClr>
              <a:buSzPts val="1400"/>
              <a:buFont typeface="Helvetica Neue"/>
              <a:buNone/>
              <a:defRPr/>
            </a:lvl2pPr>
            <a:lvl3pPr lvl="2" algn="l">
              <a:lnSpc>
                <a:spcPct val="80000"/>
              </a:lnSpc>
              <a:spcBef>
                <a:spcPts val="0"/>
              </a:spcBef>
              <a:spcAft>
                <a:spcPts val="0"/>
              </a:spcAft>
              <a:buClr>
                <a:srgbClr val="000000"/>
              </a:buClr>
              <a:buSzPts val="1400"/>
              <a:buFont typeface="Helvetica Neue"/>
              <a:buNone/>
              <a:defRPr/>
            </a:lvl3pPr>
            <a:lvl4pPr lvl="3" algn="l">
              <a:lnSpc>
                <a:spcPct val="80000"/>
              </a:lnSpc>
              <a:spcBef>
                <a:spcPts val="0"/>
              </a:spcBef>
              <a:spcAft>
                <a:spcPts val="0"/>
              </a:spcAft>
              <a:buClr>
                <a:srgbClr val="000000"/>
              </a:buClr>
              <a:buSzPts val="1400"/>
              <a:buFont typeface="Helvetica Neue"/>
              <a:buNone/>
              <a:defRPr/>
            </a:lvl4pPr>
            <a:lvl5pPr lvl="4" algn="l">
              <a:lnSpc>
                <a:spcPct val="80000"/>
              </a:lnSpc>
              <a:spcBef>
                <a:spcPts val="0"/>
              </a:spcBef>
              <a:spcAft>
                <a:spcPts val="0"/>
              </a:spcAft>
              <a:buClr>
                <a:srgbClr val="000000"/>
              </a:buClr>
              <a:buSzPts val="1400"/>
              <a:buFont typeface="Helvetica Neue"/>
              <a:buNone/>
              <a:defRPr/>
            </a:lvl5pPr>
            <a:lvl6pPr lvl="5" algn="l">
              <a:lnSpc>
                <a:spcPct val="80000"/>
              </a:lnSpc>
              <a:spcBef>
                <a:spcPts val="0"/>
              </a:spcBef>
              <a:spcAft>
                <a:spcPts val="0"/>
              </a:spcAft>
              <a:buClr>
                <a:srgbClr val="000000"/>
              </a:buClr>
              <a:buSzPts val="1400"/>
              <a:buFont typeface="Helvetica Neue"/>
              <a:buNone/>
              <a:defRPr/>
            </a:lvl6pPr>
            <a:lvl7pPr lvl="6" algn="l">
              <a:lnSpc>
                <a:spcPct val="80000"/>
              </a:lnSpc>
              <a:spcBef>
                <a:spcPts val="0"/>
              </a:spcBef>
              <a:spcAft>
                <a:spcPts val="0"/>
              </a:spcAft>
              <a:buClr>
                <a:srgbClr val="000000"/>
              </a:buClr>
              <a:buSzPts val="1400"/>
              <a:buFont typeface="Helvetica Neue"/>
              <a:buNone/>
              <a:defRPr/>
            </a:lvl7pPr>
            <a:lvl8pPr lvl="7" algn="l">
              <a:lnSpc>
                <a:spcPct val="80000"/>
              </a:lnSpc>
              <a:spcBef>
                <a:spcPts val="0"/>
              </a:spcBef>
              <a:spcAft>
                <a:spcPts val="0"/>
              </a:spcAft>
              <a:buClr>
                <a:srgbClr val="000000"/>
              </a:buClr>
              <a:buSzPts val="1400"/>
              <a:buFont typeface="Helvetica Neue"/>
              <a:buNone/>
              <a:defRPr/>
            </a:lvl8pPr>
            <a:lvl9pPr lvl="8" algn="l">
              <a:lnSpc>
                <a:spcPct val="80000"/>
              </a:lnSpc>
              <a:spcBef>
                <a:spcPts val="0"/>
              </a:spcBef>
              <a:spcAft>
                <a:spcPts val="0"/>
              </a:spcAft>
              <a:buClr>
                <a:srgbClr val="000000"/>
              </a:buClr>
              <a:buSzPts val="1400"/>
              <a:buFont typeface="Helvetica Neue"/>
              <a:buNone/>
              <a:defRPr/>
            </a:lvl9pPr>
          </a:lstStyle>
          <a:p/>
        </p:txBody>
      </p:sp>
      <p:sp>
        <p:nvSpPr>
          <p:cNvPr id="18" name="Google Shape;18;p76"/>
          <p:cNvSpPr txBox="1"/>
          <p:nvPr>
            <p:ph idx="1" type="body"/>
          </p:nvPr>
        </p:nvSpPr>
        <p:spPr>
          <a:xfrm>
            <a:off x="1676400" y="3651250"/>
            <a:ext cx="10363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Font typeface="Helvetica Neue"/>
              <a:buChar char="•"/>
              <a:defRPr/>
            </a:lvl1pPr>
            <a:lvl2pPr indent="-342900" lvl="1" marL="914400" algn="l">
              <a:lnSpc>
                <a:spcPct val="90000"/>
              </a:lnSpc>
              <a:spcBef>
                <a:spcPts val="1000"/>
              </a:spcBef>
              <a:spcAft>
                <a:spcPts val="0"/>
              </a:spcAft>
              <a:buClr>
                <a:schemeClr val="dk1"/>
              </a:buClr>
              <a:buSzPts val="1800"/>
              <a:buFont typeface="Helvetica Neue"/>
              <a:buChar char="•"/>
              <a:defRPr/>
            </a:lvl2pPr>
            <a:lvl3pPr indent="-342900" lvl="2" marL="1371600" algn="l">
              <a:lnSpc>
                <a:spcPct val="90000"/>
              </a:lnSpc>
              <a:spcBef>
                <a:spcPts val="1000"/>
              </a:spcBef>
              <a:spcAft>
                <a:spcPts val="0"/>
              </a:spcAft>
              <a:buClr>
                <a:schemeClr val="dk1"/>
              </a:buClr>
              <a:buSzPts val="1800"/>
              <a:buFont typeface="Helvetica Neue"/>
              <a:buChar char="•"/>
              <a:defRPr/>
            </a:lvl3pPr>
            <a:lvl4pPr indent="-342900" lvl="3" marL="1828800" algn="l">
              <a:lnSpc>
                <a:spcPct val="90000"/>
              </a:lnSpc>
              <a:spcBef>
                <a:spcPts val="1000"/>
              </a:spcBef>
              <a:spcAft>
                <a:spcPts val="0"/>
              </a:spcAft>
              <a:buClr>
                <a:schemeClr val="dk1"/>
              </a:buClr>
              <a:buSzPts val="1800"/>
              <a:buFont typeface="Helvetica Neue"/>
              <a:buChar char="•"/>
              <a:defRPr/>
            </a:lvl4pPr>
            <a:lvl5pPr indent="-342900" lvl="4" marL="2286000" algn="l">
              <a:lnSpc>
                <a:spcPct val="90000"/>
              </a:lnSpc>
              <a:spcBef>
                <a:spcPts val="1000"/>
              </a:spcBef>
              <a:spcAft>
                <a:spcPts val="0"/>
              </a:spcAft>
              <a:buClr>
                <a:schemeClr val="dk1"/>
              </a:buClr>
              <a:buSzPts val="1800"/>
              <a:buFont typeface="Helvetica Neue"/>
              <a:buChar char="•"/>
              <a:defRPr/>
            </a:lvl5pPr>
            <a:lvl6pPr indent="-342900" lvl="5" marL="2743200" algn="l">
              <a:lnSpc>
                <a:spcPct val="90000"/>
              </a:lnSpc>
              <a:spcBef>
                <a:spcPts val="1000"/>
              </a:spcBef>
              <a:spcAft>
                <a:spcPts val="0"/>
              </a:spcAft>
              <a:buClr>
                <a:schemeClr val="dk1"/>
              </a:buClr>
              <a:buSzPts val="1800"/>
              <a:buFont typeface="Helvetica Neue"/>
              <a:buChar char="•"/>
              <a:defRPr/>
            </a:lvl6pPr>
            <a:lvl7pPr indent="-342900" lvl="6" marL="3200400" algn="l">
              <a:lnSpc>
                <a:spcPct val="90000"/>
              </a:lnSpc>
              <a:spcBef>
                <a:spcPts val="1000"/>
              </a:spcBef>
              <a:spcAft>
                <a:spcPts val="0"/>
              </a:spcAft>
              <a:buClr>
                <a:schemeClr val="dk1"/>
              </a:buClr>
              <a:buSzPts val="1800"/>
              <a:buFont typeface="Helvetica Neue"/>
              <a:buChar char="•"/>
              <a:defRPr/>
            </a:lvl7pPr>
            <a:lvl8pPr indent="-342900" lvl="7" marL="3657600" algn="l">
              <a:lnSpc>
                <a:spcPct val="90000"/>
              </a:lnSpc>
              <a:spcBef>
                <a:spcPts val="1000"/>
              </a:spcBef>
              <a:spcAft>
                <a:spcPts val="0"/>
              </a:spcAft>
              <a:buClr>
                <a:schemeClr val="dk1"/>
              </a:buClr>
              <a:buSzPts val="1800"/>
              <a:buFont typeface="Helvetica Neue"/>
              <a:buChar char="•"/>
              <a:defRPr/>
            </a:lvl8pPr>
            <a:lvl9pPr indent="-342900" lvl="8" marL="4114800" algn="l">
              <a:lnSpc>
                <a:spcPct val="90000"/>
              </a:lnSpc>
              <a:spcBef>
                <a:spcPts val="1000"/>
              </a:spcBef>
              <a:spcAft>
                <a:spcPts val="0"/>
              </a:spcAft>
              <a:buClr>
                <a:schemeClr val="dk1"/>
              </a:buClr>
              <a:buSzPts val="1800"/>
              <a:buFont typeface="Helvetica Neue"/>
              <a:buChar char="•"/>
              <a:defRPr/>
            </a:lvl9pPr>
          </a:lstStyle>
          <a:p/>
        </p:txBody>
      </p:sp>
      <p:sp>
        <p:nvSpPr>
          <p:cNvPr id="19" name="Google Shape;19;p76"/>
          <p:cNvSpPr txBox="1"/>
          <p:nvPr>
            <p:ph idx="2" type="body"/>
          </p:nvPr>
        </p:nvSpPr>
        <p:spPr>
          <a:xfrm>
            <a:off x="12344400" y="3651250"/>
            <a:ext cx="10363200"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Font typeface="Helvetica Neue"/>
              <a:buChar char="•"/>
              <a:defRPr/>
            </a:lvl1pPr>
            <a:lvl2pPr indent="-342900" lvl="1" marL="914400" algn="l">
              <a:lnSpc>
                <a:spcPct val="90000"/>
              </a:lnSpc>
              <a:spcBef>
                <a:spcPts val="1000"/>
              </a:spcBef>
              <a:spcAft>
                <a:spcPts val="0"/>
              </a:spcAft>
              <a:buClr>
                <a:schemeClr val="dk1"/>
              </a:buClr>
              <a:buSzPts val="1800"/>
              <a:buFont typeface="Helvetica Neue"/>
              <a:buChar char="•"/>
              <a:defRPr/>
            </a:lvl2pPr>
            <a:lvl3pPr indent="-342900" lvl="2" marL="1371600" algn="l">
              <a:lnSpc>
                <a:spcPct val="90000"/>
              </a:lnSpc>
              <a:spcBef>
                <a:spcPts val="1000"/>
              </a:spcBef>
              <a:spcAft>
                <a:spcPts val="0"/>
              </a:spcAft>
              <a:buClr>
                <a:schemeClr val="dk1"/>
              </a:buClr>
              <a:buSzPts val="1800"/>
              <a:buFont typeface="Helvetica Neue"/>
              <a:buChar char="•"/>
              <a:defRPr/>
            </a:lvl3pPr>
            <a:lvl4pPr indent="-342900" lvl="3" marL="1828800" algn="l">
              <a:lnSpc>
                <a:spcPct val="90000"/>
              </a:lnSpc>
              <a:spcBef>
                <a:spcPts val="1000"/>
              </a:spcBef>
              <a:spcAft>
                <a:spcPts val="0"/>
              </a:spcAft>
              <a:buClr>
                <a:schemeClr val="dk1"/>
              </a:buClr>
              <a:buSzPts val="1800"/>
              <a:buFont typeface="Helvetica Neue"/>
              <a:buChar char="•"/>
              <a:defRPr/>
            </a:lvl4pPr>
            <a:lvl5pPr indent="-342900" lvl="4" marL="2286000" algn="l">
              <a:lnSpc>
                <a:spcPct val="90000"/>
              </a:lnSpc>
              <a:spcBef>
                <a:spcPts val="1000"/>
              </a:spcBef>
              <a:spcAft>
                <a:spcPts val="0"/>
              </a:spcAft>
              <a:buClr>
                <a:schemeClr val="dk1"/>
              </a:buClr>
              <a:buSzPts val="1800"/>
              <a:buFont typeface="Helvetica Neue"/>
              <a:buChar char="•"/>
              <a:defRPr/>
            </a:lvl5pPr>
            <a:lvl6pPr indent="-342900" lvl="5" marL="2743200" algn="l">
              <a:lnSpc>
                <a:spcPct val="90000"/>
              </a:lnSpc>
              <a:spcBef>
                <a:spcPts val="1000"/>
              </a:spcBef>
              <a:spcAft>
                <a:spcPts val="0"/>
              </a:spcAft>
              <a:buClr>
                <a:schemeClr val="dk1"/>
              </a:buClr>
              <a:buSzPts val="1800"/>
              <a:buFont typeface="Helvetica Neue"/>
              <a:buChar char="•"/>
              <a:defRPr/>
            </a:lvl6pPr>
            <a:lvl7pPr indent="-342900" lvl="6" marL="3200400" algn="l">
              <a:lnSpc>
                <a:spcPct val="90000"/>
              </a:lnSpc>
              <a:spcBef>
                <a:spcPts val="1000"/>
              </a:spcBef>
              <a:spcAft>
                <a:spcPts val="0"/>
              </a:spcAft>
              <a:buClr>
                <a:schemeClr val="dk1"/>
              </a:buClr>
              <a:buSzPts val="1800"/>
              <a:buFont typeface="Helvetica Neue"/>
              <a:buChar char="•"/>
              <a:defRPr/>
            </a:lvl7pPr>
            <a:lvl8pPr indent="-342900" lvl="7" marL="3657600" algn="l">
              <a:lnSpc>
                <a:spcPct val="90000"/>
              </a:lnSpc>
              <a:spcBef>
                <a:spcPts val="1000"/>
              </a:spcBef>
              <a:spcAft>
                <a:spcPts val="0"/>
              </a:spcAft>
              <a:buClr>
                <a:schemeClr val="dk1"/>
              </a:buClr>
              <a:buSzPts val="1800"/>
              <a:buFont typeface="Helvetica Neue"/>
              <a:buChar char="•"/>
              <a:defRPr/>
            </a:lvl8pPr>
            <a:lvl9pPr indent="-342900" lvl="8" marL="4114800" algn="l">
              <a:lnSpc>
                <a:spcPct val="90000"/>
              </a:lnSpc>
              <a:spcBef>
                <a:spcPts val="1000"/>
              </a:spcBef>
              <a:spcAft>
                <a:spcPts val="0"/>
              </a:spcAft>
              <a:buClr>
                <a:schemeClr val="dk1"/>
              </a:buClr>
              <a:buSzPts val="1800"/>
              <a:buFont typeface="Helvetica Neue"/>
              <a:buChar char="•"/>
              <a:defRPr/>
            </a:lvl9pPr>
          </a:lstStyle>
          <a:p/>
        </p:txBody>
      </p:sp>
      <p:sp>
        <p:nvSpPr>
          <p:cNvPr id="20" name="Google Shape;20;p76"/>
          <p:cNvSpPr txBox="1"/>
          <p:nvPr>
            <p:ph idx="12" type="sldNum"/>
          </p:nvPr>
        </p:nvSpPr>
        <p:spPr>
          <a:xfrm>
            <a:off x="22818091" y="12666269"/>
            <a:ext cx="1463100" cy="1050000"/>
          </a:xfrm>
          <a:prstGeom prst="rect">
            <a:avLst/>
          </a:prstGeom>
          <a:noFill/>
          <a:ln>
            <a:noFill/>
          </a:ln>
        </p:spPr>
        <p:txBody>
          <a:bodyPr anchorCtr="0" anchor="t" bIns="50800" lIns="50800" spcFirstLastPara="1" rIns="50800" wrap="square" tIns="50800">
            <a:noAutofit/>
          </a:bodyPr>
          <a:lstStyle>
            <a:lvl1pPr indent="0" lvl="0"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 name="Shape 21"/>
        <p:cNvGrpSpPr/>
        <p:nvPr/>
      </p:nvGrpSpPr>
      <p:grpSpPr>
        <a:xfrm>
          <a:off x="0" y="0"/>
          <a:ext cx="0" cy="0"/>
          <a:chOff x="0" y="0"/>
          <a:chExt cx="0" cy="0"/>
        </a:xfrm>
      </p:grpSpPr>
      <p:sp>
        <p:nvSpPr>
          <p:cNvPr id="22" name="Google Shape;22;p78"/>
          <p:cNvSpPr txBox="1"/>
          <p:nvPr>
            <p:ph idx="12" type="sldNum"/>
          </p:nvPr>
        </p:nvSpPr>
        <p:spPr>
          <a:xfrm>
            <a:off x="22818091" y="12666269"/>
            <a:ext cx="1463100" cy="1050000"/>
          </a:xfrm>
          <a:prstGeom prst="rect">
            <a:avLst/>
          </a:prstGeom>
          <a:noFill/>
          <a:ln>
            <a:noFill/>
          </a:ln>
        </p:spPr>
        <p:txBody>
          <a:bodyPr anchorCtr="0" anchor="t" bIns="50800" lIns="50800" spcFirstLastPara="1" rIns="50800" wrap="square" tIns="50800">
            <a:noAutofit/>
          </a:bodyPr>
          <a:lstStyle>
            <a:lvl1pPr indent="0" lvl="0"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3" name="Shape 23"/>
        <p:cNvGrpSpPr/>
        <p:nvPr/>
      </p:nvGrpSpPr>
      <p:grpSpPr>
        <a:xfrm>
          <a:off x="0" y="0"/>
          <a:ext cx="0" cy="0"/>
          <a:chOff x="0" y="0"/>
          <a:chExt cx="0" cy="0"/>
        </a:xfrm>
      </p:grpSpPr>
      <p:pic>
        <p:nvPicPr>
          <p:cNvPr descr="blue2.png" id="24" name="Google Shape;24;p79"/>
          <p:cNvPicPr preferRelativeResize="0"/>
          <p:nvPr/>
        </p:nvPicPr>
        <p:blipFill rotWithShape="1">
          <a:blip r:embed="rId2">
            <a:alphaModFix/>
          </a:blip>
          <a:srcRect b="0" l="0" r="0" t="0"/>
          <a:stretch/>
        </p:blipFill>
        <p:spPr>
          <a:xfrm>
            <a:off x="-1" y="0"/>
            <a:ext cx="24384003" cy="13716000"/>
          </a:xfrm>
          <a:prstGeom prst="rect">
            <a:avLst/>
          </a:prstGeom>
          <a:noFill/>
          <a:ln>
            <a:noFill/>
          </a:ln>
        </p:spPr>
      </p:pic>
      <p:sp>
        <p:nvSpPr>
          <p:cNvPr id="25" name="Google Shape;25;p79"/>
          <p:cNvSpPr txBox="1"/>
          <p:nvPr>
            <p:ph type="ctrTitle"/>
          </p:nvPr>
        </p:nvSpPr>
        <p:spPr>
          <a:xfrm>
            <a:off x="3048000" y="2244726"/>
            <a:ext cx="18288001" cy="4775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12000">
                <a:solidFill>
                  <a:schemeClr val="lt1"/>
                </a:solidFill>
              </a:defRPr>
            </a:lvl1pPr>
            <a:lvl2pPr lvl="1" algn="l">
              <a:lnSpc>
                <a:spcPct val="80000"/>
              </a:lnSpc>
              <a:spcBef>
                <a:spcPts val="0"/>
              </a:spcBef>
              <a:spcAft>
                <a:spcPts val="0"/>
              </a:spcAft>
              <a:buClr>
                <a:srgbClr val="000000"/>
              </a:buClr>
              <a:buSzPts val="1400"/>
              <a:buFont typeface="Helvetica Neue"/>
              <a:buNone/>
              <a:defRPr/>
            </a:lvl2pPr>
            <a:lvl3pPr lvl="2" algn="l">
              <a:lnSpc>
                <a:spcPct val="80000"/>
              </a:lnSpc>
              <a:spcBef>
                <a:spcPts val="0"/>
              </a:spcBef>
              <a:spcAft>
                <a:spcPts val="0"/>
              </a:spcAft>
              <a:buClr>
                <a:srgbClr val="000000"/>
              </a:buClr>
              <a:buSzPts val="1400"/>
              <a:buFont typeface="Helvetica Neue"/>
              <a:buNone/>
              <a:defRPr/>
            </a:lvl3pPr>
            <a:lvl4pPr lvl="3" algn="l">
              <a:lnSpc>
                <a:spcPct val="80000"/>
              </a:lnSpc>
              <a:spcBef>
                <a:spcPts val="0"/>
              </a:spcBef>
              <a:spcAft>
                <a:spcPts val="0"/>
              </a:spcAft>
              <a:buClr>
                <a:srgbClr val="000000"/>
              </a:buClr>
              <a:buSzPts val="1400"/>
              <a:buFont typeface="Helvetica Neue"/>
              <a:buNone/>
              <a:defRPr/>
            </a:lvl4pPr>
            <a:lvl5pPr lvl="4" algn="l">
              <a:lnSpc>
                <a:spcPct val="80000"/>
              </a:lnSpc>
              <a:spcBef>
                <a:spcPts val="0"/>
              </a:spcBef>
              <a:spcAft>
                <a:spcPts val="0"/>
              </a:spcAft>
              <a:buClr>
                <a:srgbClr val="000000"/>
              </a:buClr>
              <a:buSzPts val="1400"/>
              <a:buFont typeface="Helvetica Neue"/>
              <a:buNone/>
              <a:defRPr/>
            </a:lvl5pPr>
            <a:lvl6pPr lvl="5" algn="l">
              <a:lnSpc>
                <a:spcPct val="80000"/>
              </a:lnSpc>
              <a:spcBef>
                <a:spcPts val="0"/>
              </a:spcBef>
              <a:spcAft>
                <a:spcPts val="0"/>
              </a:spcAft>
              <a:buClr>
                <a:srgbClr val="000000"/>
              </a:buClr>
              <a:buSzPts val="1400"/>
              <a:buFont typeface="Helvetica Neue"/>
              <a:buNone/>
              <a:defRPr/>
            </a:lvl6pPr>
            <a:lvl7pPr lvl="6" algn="l">
              <a:lnSpc>
                <a:spcPct val="80000"/>
              </a:lnSpc>
              <a:spcBef>
                <a:spcPts val="0"/>
              </a:spcBef>
              <a:spcAft>
                <a:spcPts val="0"/>
              </a:spcAft>
              <a:buClr>
                <a:srgbClr val="000000"/>
              </a:buClr>
              <a:buSzPts val="1400"/>
              <a:buFont typeface="Helvetica Neue"/>
              <a:buNone/>
              <a:defRPr/>
            </a:lvl7pPr>
            <a:lvl8pPr lvl="7" algn="l">
              <a:lnSpc>
                <a:spcPct val="80000"/>
              </a:lnSpc>
              <a:spcBef>
                <a:spcPts val="0"/>
              </a:spcBef>
              <a:spcAft>
                <a:spcPts val="0"/>
              </a:spcAft>
              <a:buClr>
                <a:srgbClr val="000000"/>
              </a:buClr>
              <a:buSzPts val="1400"/>
              <a:buFont typeface="Helvetica Neue"/>
              <a:buNone/>
              <a:defRPr/>
            </a:lvl8pPr>
            <a:lvl9pPr lvl="8" algn="l">
              <a:lnSpc>
                <a:spcPct val="80000"/>
              </a:lnSpc>
              <a:spcBef>
                <a:spcPts val="0"/>
              </a:spcBef>
              <a:spcAft>
                <a:spcPts val="0"/>
              </a:spcAft>
              <a:buClr>
                <a:srgbClr val="000000"/>
              </a:buClr>
              <a:buSzPts val="1400"/>
              <a:buFont typeface="Helvetica Neue"/>
              <a:buNone/>
              <a:defRPr/>
            </a:lvl9pPr>
          </a:lstStyle>
          <a:p/>
        </p:txBody>
      </p:sp>
      <p:sp>
        <p:nvSpPr>
          <p:cNvPr id="26" name="Google Shape;26;p79"/>
          <p:cNvSpPr txBox="1"/>
          <p:nvPr>
            <p:ph idx="1" type="subTitle"/>
          </p:nvPr>
        </p:nvSpPr>
        <p:spPr>
          <a:xfrm>
            <a:off x="3048000" y="7204076"/>
            <a:ext cx="18288001" cy="3311524"/>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2000"/>
              </a:spcBef>
              <a:spcAft>
                <a:spcPts val="0"/>
              </a:spcAft>
              <a:buClr>
                <a:schemeClr val="lt1"/>
              </a:buClr>
              <a:buSzPts val="2400"/>
              <a:buFont typeface="Helvetica Neue"/>
              <a:buNone/>
              <a:defRPr sz="4800">
                <a:solidFill>
                  <a:schemeClr val="lt1"/>
                </a:solidFill>
              </a:defRPr>
            </a:lvl1pPr>
            <a:lvl2pPr lvl="1" algn="ctr">
              <a:lnSpc>
                <a:spcPct val="90000"/>
              </a:lnSpc>
              <a:spcBef>
                <a:spcPts val="1000"/>
              </a:spcBef>
              <a:spcAft>
                <a:spcPts val="0"/>
              </a:spcAft>
              <a:buClr>
                <a:schemeClr val="dk1"/>
              </a:buClr>
              <a:buSzPts val="2000"/>
              <a:buFont typeface="Helvetica Neue"/>
              <a:buNone/>
              <a:defRPr sz="4000"/>
            </a:lvl2pPr>
            <a:lvl3pPr lvl="2" algn="ctr">
              <a:lnSpc>
                <a:spcPct val="90000"/>
              </a:lnSpc>
              <a:spcBef>
                <a:spcPts val="1000"/>
              </a:spcBef>
              <a:spcAft>
                <a:spcPts val="0"/>
              </a:spcAft>
              <a:buClr>
                <a:schemeClr val="dk1"/>
              </a:buClr>
              <a:buSzPts val="1800"/>
              <a:buFont typeface="Helvetica Neue"/>
              <a:buNone/>
              <a:defRPr sz="3600"/>
            </a:lvl3pPr>
            <a:lvl4pPr lvl="3" algn="ctr">
              <a:lnSpc>
                <a:spcPct val="90000"/>
              </a:lnSpc>
              <a:spcBef>
                <a:spcPts val="1000"/>
              </a:spcBef>
              <a:spcAft>
                <a:spcPts val="0"/>
              </a:spcAft>
              <a:buClr>
                <a:schemeClr val="dk1"/>
              </a:buClr>
              <a:buSzPts val="1600"/>
              <a:buFont typeface="Helvetica Neue"/>
              <a:buNone/>
              <a:defRPr sz="3200"/>
            </a:lvl4pPr>
            <a:lvl5pPr lvl="4" algn="ctr">
              <a:lnSpc>
                <a:spcPct val="90000"/>
              </a:lnSpc>
              <a:spcBef>
                <a:spcPts val="1000"/>
              </a:spcBef>
              <a:spcAft>
                <a:spcPts val="0"/>
              </a:spcAft>
              <a:buClr>
                <a:schemeClr val="dk1"/>
              </a:buClr>
              <a:buSzPts val="1600"/>
              <a:buFont typeface="Helvetica Neue"/>
              <a:buNone/>
              <a:defRPr sz="3200"/>
            </a:lvl5pPr>
            <a:lvl6pPr lvl="5" algn="ctr">
              <a:lnSpc>
                <a:spcPct val="90000"/>
              </a:lnSpc>
              <a:spcBef>
                <a:spcPts val="1000"/>
              </a:spcBef>
              <a:spcAft>
                <a:spcPts val="0"/>
              </a:spcAft>
              <a:buClr>
                <a:schemeClr val="dk1"/>
              </a:buClr>
              <a:buSzPts val="1600"/>
              <a:buFont typeface="Helvetica Neue"/>
              <a:buNone/>
              <a:defRPr sz="3200"/>
            </a:lvl6pPr>
            <a:lvl7pPr lvl="6" algn="ctr">
              <a:lnSpc>
                <a:spcPct val="90000"/>
              </a:lnSpc>
              <a:spcBef>
                <a:spcPts val="1000"/>
              </a:spcBef>
              <a:spcAft>
                <a:spcPts val="0"/>
              </a:spcAft>
              <a:buClr>
                <a:schemeClr val="dk1"/>
              </a:buClr>
              <a:buSzPts val="1600"/>
              <a:buFont typeface="Helvetica Neue"/>
              <a:buNone/>
              <a:defRPr sz="3200"/>
            </a:lvl7pPr>
            <a:lvl8pPr lvl="7" algn="ctr">
              <a:lnSpc>
                <a:spcPct val="90000"/>
              </a:lnSpc>
              <a:spcBef>
                <a:spcPts val="1000"/>
              </a:spcBef>
              <a:spcAft>
                <a:spcPts val="0"/>
              </a:spcAft>
              <a:buClr>
                <a:schemeClr val="dk1"/>
              </a:buClr>
              <a:buSzPts val="1600"/>
              <a:buFont typeface="Helvetica Neue"/>
              <a:buNone/>
              <a:defRPr sz="3200"/>
            </a:lvl8pPr>
            <a:lvl9pPr lvl="8" algn="ctr">
              <a:lnSpc>
                <a:spcPct val="90000"/>
              </a:lnSpc>
              <a:spcBef>
                <a:spcPts val="1000"/>
              </a:spcBef>
              <a:spcAft>
                <a:spcPts val="0"/>
              </a:spcAft>
              <a:buClr>
                <a:schemeClr val="dk1"/>
              </a:buClr>
              <a:buSzPts val="1600"/>
              <a:buFont typeface="Helvetica Neue"/>
              <a:buNone/>
              <a:defRPr sz="3200"/>
            </a:lvl9pPr>
          </a:lstStyle>
          <a:p/>
        </p:txBody>
      </p:sp>
      <p:pic>
        <p:nvPicPr>
          <p:cNvPr descr="new_uic_mark_white.png" id="27" name="Google Shape;27;p79"/>
          <p:cNvPicPr preferRelativeResize="0"/>
          <p:nvPr/>
        </p:nvPicPr>
        <p:blipFill rotWithShape="1">
          <a:blip r:embed="rId3">
            <a:alphaModFix/>
          </a:blip>
          <a:srcRect b="0" l="0" r="0" t="0"/>
          <a:stretch/>
        </p:blipFill>
        <p:spPr>
          <a:xfrm>
            <a:off x="11661646" y="12217020"/>
            <a:ext cx="1060704" cy="1060704"/>
          </a:xfrm>
          <a:prstGeom prst="rect">
            <a:avLst/>
          </a:prstGeom>
          <a:noFill/>
          <a:ln>
            <a:noFill/>
          </a:ln>
        </p:spPr>
      </p:pic>
      <p:sp>
        <p:nvSpPr>
          <p:cNvPr id="28" name="Google Shape;28;p79"/>
          <p:cNvSpPr txBox="1"/>
          <p:nvPr>
            <p:ph idx="12" type="sldNum"/>
          </p:nvPr>
        </p:nvSpPr>
        <p:spPr>
          <a:xfrm>
            <a:off x="22818091" y="12666269"/>
            <a:ext cx="1463100" cy="1050000"/>
          </a:xfrm>
          <a:prstGeom prst="rect">
            <a:avLst/>
          </a:prstGeom>
          <a:noFill/>
          <a:ln>
            <a:noFill/>
          </a:ln>
        </p:spPr>
        <p:txBody>
          <a:bodyPr anchorCtr="0" anchor="t" bIns="50800" lIns="50800" spcFirstLastPara="1" rIns="50800" wrap="square" tIns="50800">
            <a:noAutofit/>
          </a:bodyPr>
          <a:lstStyle>
            <a:lvl1pPr indent="0" lvl="0"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800"/>
              <a:buFont typeface="Helvetica Neue"/>
              <a:buNone/>
              <a:defRPr b="0" i="0" sz="32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Photo">
  <p:cSld name="Title &amp; Photo">
    <p:spTree>
      <p:nvGrpSpPr>
        <p:cNvPr id="29" name="Shape 29"/>
        <p:cNvGrpSpPr/>
        <p:nvPr/>
      </p:nvGrpSpPr>
      <p:grpSpPr>
        <a:xfrm>
          <a:off x="0" y="0"/>
          <a:ext cx="0" cy="0"/>
          <a:chOff x="0" y="0"/>
          <a:chExt cx="0" cy="0"/>
        </a:xfrm>
      </p:grpSpPr>
      <p:sp>
        <p:nvSpPr>
          <p:cNvPr id="30" name="Google Shape;30;p80"/>
          <p:cNvSpPr/>
          <p:nvPr>
            <p:ph idx="2" type="pic"/>
          </p:nvPr>
        </p:nvSpPr>
        <p:spPr>
          <a:xfrm>
            <a:off x="-1155700" y="-1295400"/>
            <a:ext cx="26746199" cy="1601893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31" name="Google Shape;31;p80"/>
          <p:cNvSpPr txBox="1"/>
          <p:nvPr>
            <p:ph type="title"/>
          </p:nvPr>
        </p:nvSpPr>
        <p:spPr>
          <a:xfrm>
            <a:off x="1206500" y="7124700"/>
            <a:ext cx="21971000" cy="4648200"/>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1600"/>
              <a:buFont typeface="Helvetica Neue"/>
              <a:buNone/>
              <a:defRPr sz="11600"/>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2" name="Google Shape;32;p80"/>
          <p:cNvSpPr txBox="1"/>
          <p:nvPr>
            <p:ph idx="1" type="body"/>
          </p:nvPr>
        </p:nvSpPr>
        <p:spPr>
          <a:xfrm>
            <a:off x="1207690" y="1106137"/>
            <a:ext cx="21968621" cy="636979"/>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3600"/>
              <a:buFont typeface="Helvetica Neue"/>
              <a:buNone/>
              <a:defRPr b="1" sz="36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3" name="Google Shape;33;p80"/>
          <p:cNvSpPr txBox="1"/>
          <p:nvPr>
            <p:ph idx="3" type="body"/>
          </p:nvPr>
        </p:nvSpPr>
        <p:spPr>
          <a:xfrm>
            <a:off x="1206500" y="11609910"/>
            <a:ext cx="21971000" cy="1116952"/>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4" name="Google Shape;34;p80"/>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Photo Alt">
  <p:cSld name="Title &amp; Photo Alt">
    <p:spTree>
      <p:nvGrpSpPr>
        <p:cNvPr id="35" name="Shape 35"/>
        <p:cNvGrpSpPr/>
        <p:nvPr/>
      </p:nvGrpSpPr>
      <p:grpSpPr>
        <a:xfrm>
          <a:off x="0" y="0"/>
          <a:ext cx="0" cy="0"/>
          <a:chOff x="0" y="0"/>
          <a:chExt cx="0" cy="0"/>
        </a:xfrm>
      </p:grpSpPr>
      <p:sp>
        <p:nvSpPr>
          <p:cNvPr id="36" name="Google Shape;36;p81"/>
          <p:cNvSpPr/>
          <p:nvPr>
            <p:ph idx="2" type="pic"/>
          </p:nvPr>
        </p:nvSpPr>
        <p:spPr>
          <a:xfrm>
            <a:off x="10972800" y="-203200"/>
            <a:ext cx="12144836" cy="14135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lvl="1"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lvl="2"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lvl="3"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lvl="4"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lvl="5"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lvl="6"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lvl="7"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lvl="8"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37" name="Google Shape;37;p81"/>
          <p:cNvSpPr txBox="1"/>
          <p:nvPr>
            <p:ph type="title"/>
          </p:nvPr>
        </p:nvSpPr>
        <p:spPr>
          <a:xfrm>
            <a:off x="1206500" y="1270000"/>
            <a:ext cx="9779000" cy="5882273"/>
          </a:xfrm>
          <a:prstGeom prst="rect">
            <a:avLst/>
          </a:prstGeom>
          <a:noFill/>
          <a:ln>
            <a:noFill/>
          </a:ln>
        </p:spPr>
        <p:txBody>
          <a:bodyPr anchorCtr="0" anchor="b"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38" name="Google Shape;38;p81"/>
          <p:cNvSpPr txBox="1"/>
          <p:nvPr>
            <p:ph idx="1" type="body"/>
          </p:nvPr>
        </p:nvSpPr>
        <p:spPr>
          <a:xfrm>
            <a:off x="1206500" y="7060576"/>
            <a:ext cx="9779000" cy="5385424"/>
          </a:xfrm>
          <a:prstGeom prst="rect">
            <a:avLst/>
          </a:prstGeom>
          <a:noFill/>
          <a:ln>
            <a:noFill/>
          </a:ln>
        </p:spPr>
        <p:txBody>
          <a:bodyPr anchorCtr="0" anchor="t" bIns="50800" lIns="50800" spcFirstLastPara="1" rIns="50800" wrap="square" tIns="508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228600" lvl="1" marL="914400" algn="l">
              <a:lnSpc>
                <a:spcPct val="100000"/>
              </a:lnSpc>
              <a:spcBef>
                <a:spcPts val="0"/>
              </a:spcBef>
              <a:spcAft>
                <a:spcPts val="0"/>
              </a:spcAft>
              <a:buClr>
                <a:srgbClr val="000000"/>
              </a:buClr>
              <a:buSzPts val="5500"/>
              <a:buFont typeface="Helvetica Neue"/>
              <a:buNone/>
              <a:defRPr b="1" sz="5500"/>
            </a:lvl2pPr>
            <a:lvl3pPr indent="-228600" lvl="2" marL="1371600" algn="l">
              <a:lnSpc>
                <a:spcPct val="100000"/>
              </a:lnSpc>
              <a:spcBef>
                <a:spcPts val="0"/>
              </a:spcBef>
              <a:spcAft>
                <a:spcPts val="0"/>
              </a:spcAft>
              <a:buClr>
                <a:srgbClr val="000000"/>
              </a:buClr>
              <a:buSzPts val="5500"/>
              <a:buFont typeface="Helvetica Neue"/>
              <a:buNone/>
              <a:defRPr b="1" sz="5500"/>
            </a:lvl3pPr>
            <a:lvl4pPr indent="-228600" lvl="3" marL="1828800" algn="l">
              <a:lnSpc>
                <a:spcPct val="100000"/>
              </a:lnSpc>
              <a:spcBef>
                <a:spcPts val="0"/>
              </a:spcBef>
              <a:spcAft>
                <a:spcPts val="0"/>
              </a:spcAft>
              <a:buClr>
                <a:srgbClr val="000000"/>
              </a:buClr>
              <a:buSzPts val="5500"/>
              <a:buFont typeface="Helvetica Neue"/>
              <a:buNone/>
              <a:defRPr b="1" sz="5500"/>
            </a:lvl4pPr>
            <a:lvl5pPr indent="-228600" lvl="4" marL="2286000" algn="l">
              <a:lnSpc>
                <a:spcPct val="100000"/>
              </a:lnSpc>
              <a:spcBef>
                <a:spcPts val="0"/>
              </a:spcBef>
              <a:spcAft>
                <a:spcPts val="0"/>
              </a:spcAft>
              <a:buClr>
                <a:srgbClr val="000000"/>
              </a:buClr>
              <a:buSzPts val="5500"/>
              <a:buFont typeface="Helvetica Neue"/>
              <a:buNone/>
              <a:defRPr b="1" sz="5500"/>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39" name="Google Shape;39;p81"/>
          <p:cNvSpPr txBox="1"/>
          <p:nvPr>
            <p:ph idx="12" type="sldNum"/>
          </p:nvPr>
        </p:nvSpPr>
        <p:spPr>
          <a:xfrm>
            <a:off x="12001499" y="13085233"/>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40" name="Shape 40"/>
        <p:cNvGrpSpPr/>
        <p:nvPr/>
      </p:nvGrpSpPr>
      <p:grpSpPr>
        <a:xfrm>
          <a:off x="0" y="0"/>
          <a:ext cx="0" cy="0"/>
          <a:chOff x="0" y="0"/>
          <a:chExt cx="0" cy="0"/>
        </a:xfrm>
      </p:grpSpPr>
      <p:sp>
        <p:nvSpPr>
          <p:cNvPr id="41" name="Google Shape;41;p82"/>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algn="l">
              <a:lnSpc>
                <a:spcPct val="80000"/>
              </a:lnSpc>
              <a:spcBef>
                <a:spcPts val="0"/>
              </a:spcBef>
              <a:spcAft>
                <a:spcPts val="0"/>
              </a:spcAft>
              <a:buClr>
                <a:srgbClr val="000000"/>
              </a:buClr>
              <a:buSzPts val="1800"/>
              <a:buNone/>
              <a:defRPr/>
            </a:lvl1pPr>
            <a:lvl2pPr lvl="1" algn="l">
              <a:lnSpc>
                <a:spcPct val="80000"/>
              </a:lnSpc>
              <a:spcBef>
                <a:spcPts val="0"/>
              </a:spcBef>
              <a:spcAft>
                <a:spcPts val="0"/>
              </a:spcAft>
              <a:buClr>
                <a:srgbClr val="000000"/>
              </a:buClr>
              <a:buSzPts val="1800"/>
              <a:buNone/>
              <a:defRPr/>
            </a:lvl2pPr>
            <a:lvl3pPr lvl="2" algn="l">
              <a:lnSpc>
                <a:spcPct val="80000"/>
              </a:lnSpc>
              <a:spcBef>
                <a:spcPts val="0"/>
              </a:spcBef>
              <a:spcAft>
                <a:spcPts val="0"/>
              </a:spcAft>
              <a:buClr>
                <a:srgbClr val="000000"/>
              </a:buClr>
              <a:buSzPts val="1800"/>
              <a:buNone/>
              <a:defRPr/>
            </a:lvl3pPr>
            <a:lvl4pPr lvl="3" algn="l">
              <a:lnSpc>
                <a:spcPct val="80000"/>
              </a:lnSpc>
              <a:spcBef>
                <a:spcPts val="0"/>
              </a:spcBef>
              <a:spcAft>
                <a:spcPts val="0"/>
              </a:spcAft>
              <a:buClr>
                <a:srgbClr val="000000"/>
              </a:buClr>
              <a:buSzPts val="1800"/>
              <a:buNone/>
              <a:defRPr/>
            </a:lvl4pPr>
            <a:lvl5pPr lvl="4" algn="l">
              <a:lnSpc>
                <a:spcPct val="80000"/>
              </a:lnSpc>
              <a:spcBef>
                <a:spcPts val="0"/>
              </a:spcBef>
              <a:spcAft>
                <a:spcPts val="0"/>
              </a:spcAft>
              <a:buClr>
                <a:srgbClr val="000000"/>
              </a:buClr>
              <a:buSzPts val="1800"/>
              <a:buNone/>
              <a:defRPr/>
            </a:lvl5pPr>
            <a:lvl6pPr lvl="5" algn="l">
              <a:lnSpc>
                <a:spcPct val="80000"/>
              </a:lnSpc>
              <a:spcBef>
                <a:spcPts val="0"/>
              </a:spcBef>
              <a:spcAft>
                <a:spcPts val="0"/>
              </a:spcAft>
              <a:buClr>
                <a:srgbClr val="000000"/>
              </a:buClr>
              <a:buSzPts val="1800"/>
              <a:buNone/>
              <a:defRPr/>
            </a:lvl6pPr>
            <a:lvl7pPr lvl="6" algn="l">
              <a:lnSpc>
                <a:spcPct val="80000"/>
              </a:lnSpc>
              <a:spcBef>
                <a:spcPts val="0"/>
              </a:spcBef>
              <a:spcAft>
                <a:spcPts val="0"/>
              </a:spcAft>
              <a:buClr>
                <a:srgbClr val="000000"/>
              </a:buClr>
              <a:buSzPts val="1800"/>
              <a:buNone/>
              <a:defRPr/>
            </a:lvl7pPr>
            <a:lvl8pPr lvl="7" algn="l">
              <a:lnSpc>
                <a:spcPct val="80000"/>
              </a:lnSpc>
              <a:spcBef>
                <a:spcPts val="0"/>
              </a:spcBef>
              <a:spcAft>
                <a:spcPts val="0"/>
              </a:spcAft>
              <a:buClr>
                <a:srgbClr val="000000"/>
              </a:buClr>
              <a:buSzPts val="1800"/>
              <a:buNone/>
              <a:defRPr/>
            </a:lvl8pPr>
            <a:lvl9pPr lvl="8" algn="l">
              <a:lnSpc>
                <a:spcPct val="80000"/>
              </a:lnSpc>
              <a:spcBef>
                <a:spcPts val="0"/>
              </a:spcBef>
              <a:spcAft>
                <a:spcPts val="0"/>
              </a:spcAft>
              <a:buClr>
                <a:srgbClr val="000000"/>
              </a:buClr>
              <a:buSzPts val="1800"/>
              <a:buNone/>
              <a:defRPr/>
            </a:lvl9pPr>
          </a:lstStyle>
          <a:p/>
        </p:txBody>
      </p:sp>
      <p:sp>
        <p:nvSpPr>
          <p:cNvPr id="42" name="Google Shape;42;p82"/>
          <p:cNvSpPr txBox="1"/>
          <p:nvPr>
            <p:ph idx="1" type="body"/>
          </p:nvPr>
        </p:nvSpPr>
        <p:spPr>
          <a:xfrm>
            <a:off x="1206500" y="2372962"/>
            <a:ext cx="21971000" cy="93478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000000"/>
              </a:buClr>
              <a:buSzPts val="5500"/>
              <a:buFont typeface="Helvetica Neue"/>
              <a:buNone/>
              <a:defRPr b="1" sz="5500"/>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3" name="Google Shape;43;p82"/>
          <p:cNvSpPr txBox="1"/>
          <p:nvPr>
            <p:ph idx="2"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4" name="Google Shape;44;p82"/>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45" name="Shape 45"/>
        <p:cNvGrpSpPr/>
        <p:nvPr/>
      </p:nvGrpSpPr>
      <p:grpSpPr>
        <a:xfrm>
          <a:off x="0" y="0"/>
          <a:ext cx="0" cy="0"/>
          <a:chOff x="0" y="0"/>
          <a:chExt cx="0" cy="0"/>
        </a:xfrm>
      </p:grpSpPr>
      <p:sp>
        <p:nvSpPr>
          <p:cNvPr id="46" name="Google Shape;46;p83"/>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369189" lvl="0" marL="457200" algn="l">
              <a:lnSpc>
                <a:spcPct val="90000"/>
              </a:lnSpc>
              <a:spcBef>
                <a:spcPts val="4500"/>
              </a:spcBef>
              <a:spcAft>
                <a:spcPts val="0"/>
              </a:spcAft>
              <a:buClr>
                <a:srgbClr val="000000"/>
              </a:buClr>
              <a:buSzPts val="2214"/>
              <a:buChar char="•"/>
              <a:defRPr/>
            </a:lvl1pPr>
            <a:lvl2pPr indent="-369189" lvl="1" marL="914400" algn="l">
              <a:lnSpc>
                <a:spcPct val="90000"/>
              </a:lnSpc>
              <a:spcBef>
                <a:spcPts val="4500"/>
              </a:spcBef>
              <a:spcAft>
                <a:spcPts val="0"/>
              </a:spcAft>
              <a:buClr>
                <a:srgbClr val="000000"/>
              </a:buClr>
              <a:buSzPts val="2214"/>
              <a:buChar char="•"/>
              <a:defRPr/>
            </a:lvl2pPr>
            <a:lvl3pPr indent="-369189" lvl="2" marL="1371600" algn="l">
              <a:lnSpc>
                <a:spcPct val="90000"/>
              </a:lnSpc>
              <a:spcBef>
                <a:spcPts val="4500"/>
              </a:spcBef>
              <a:spcAft>
                <a:spcPts val="0"/>
              </a:spcAft>
              <a:buClr>
                <a:srgbClr val="000000"/>
              </a:buClr>
              <a:buSzPts val="2214"/>
              <a:buChar char="•"/>
              <a:defRPr/>
            </a:lvl3pPr>
            <a:lvl4pPr indent="-369189" lvl="3" marL="1828800" algn="l">
              <a:lnSpc>
                <a:spcPct val="90000"/>
              </a:lnSpc>
              <a:spcBef>
                <a:spcPts val="4500"/>
              </a:spcBef>
              <a:spcAft>
                <a:spcPts val="0"/>
              </a:spcAft>
              <a:buClr>
                <a:srgbClr val="000000"/>
              </a:buClr>
              <a:buSzPts val="2214"/>
              <a:buChar char="•"/>
              <a:defRPr/>
            </a:lvl4pPr>
            <a:lvl5pPr indent="-369189" lvl="4" marL="2286000" algn="l">
              <a:lnSpc>
                <a:spcPct val="90000"/>
              </a:lnSpc>
              <a:spcBef>
                <a:spcPts val="4500"/>
              </a:spcBef>
              <a:spcAft>
                <a:spcPts val="0"/>
              </a:spcAft>
              <a:buClr>
                <a:srgbClr val="000000"/>
              </a:buClr>
              <a:buSzPts val="2214"/>
              <a:buChar char="•"/>
              <a:defRPr/>
            </a:lvl5pPr>
            <a:lvl6pPr indent="-369189" lvl="5" marL="2743200" algn="l">
              <a:lnSpc>
                <a:spcPct val="90000"/>
              </a:lnSpc>
              <a:spcBef>
                <a:spcPts val="4500"/>
              </a:spcBef>
              <a:spcAft>
                <a:spcPts val="0"/>
              </a:spcAft>
              <a:buClr>
                <a:srgbClr val="000000"/>
              </a:buClr>
              <a:buSzPts val="2214"/>
              <a:buChar char="•"/>
              <a:defRPr/>
            </a:lvl6pPr>
            <a:lvl7pPr indent="-369189" lvl="6" marL="3200400" algn="l">
              <a:lnSpc>
                <a:spcPct val="90000"/>
              </a:lnSpc>
              <a:spcBef>
                <a:spcPts val="4500"/>
              </a:spcBef>
              <a:spcAft>
                <a:spcPts val="0"/>
              </a:spcAft>
              <a:buClr>
                <a:srgbClr val="000000"/>
              </a:buClr>
              <a:buSzPts val="2214"/>
              <a:buChar char="•"/>
              <a:defRPr/>
            </a:lvl7pPr>
            <a:lvl8pPr indent="-369189" lvl="7" marL="3657600" algn="l">
              <a:lnSpc>
                <a:spcPct val="90000"/>
              </a:lnSpc>
              <a:spcBef>
                <a:spcPts val="4500"/>
              </a:spcBef>
              <a:spcAft>
                <a:spcPts val="0"/>
              </a:spcAft>
              <a:buClr>
                <a:srgbClr val="000000"/>
              </a:buClr>
              <a:buSzPts val="2214"/>
              <a:buChar char="•"/>
              <a:defRPr/>
            </a:lvl8pPr>
            <a:lvl9pPr indent="-369189" lvl="8" marL="4114800" algn="l">
              <a:lnSpc>
                <a:spcPct val="90000"/>
              </a:lnSpc>
              <a:spcBef>
                <a:spcPts val="4500"/>
              </a:spcBef>
              <a:spcAft>
                <a:spcPts val="0"/>
              </a:spcAft>
              <a:buClr>
                <a:srgbClr val="000000"/>
              </a:buClr>
              <a:buSzPts val="2214"/>
              <a:buChar char="•"/>
              <a:defRPr/>
            </a:lvl9pPr>
          </a:lstStyle>
          <a:p/>
        </p:txBody>
      </p:sp>
      <p:sp>
        <p:nvSpPr>
          <p:cNvPr id="47" name="Google Shape;47;p83"/>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74"/>
          <p:cNvSpPr txBox="1"/>
          <p:nvPr>
            <p:ph type="title"/>
          </p:nvPr>
        </p:nvSpPr>
        <p:spPr>
          <a:xfrm>
            <a:off x="1206500" y="1079500"/>
            <a:ext cx="21971000" cy="1433163"/>
          </a:xfrm>
          <a:prstGeom prst="rect">
            <a:avLst/>
          </a:prstGeom>
          <a:noFill/>
          <a:ln>
            <a:noFill/>
          </a:ln>
        </p:spPr>
        <p:txBody>
          <a:bodyPr anchorCtr="0" anchor="t" bIns="50800" lIns="50800" spcFirstLastPara="1" rIns="50800" wrap="square" tIns="50800">
            <a:normAutofit/>
          </a:bodyPr>
          <a:lstStyle>
            <a:lvl1pPr lvl="0"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8500"/>
              <a:buFont typeface="Helvetica Neue"/>
              <a:buNone/>
              <a:defRPr b="1" i="0" sz="8500" u="none" cap="none" strike="noStrike">
                <a:solidFill>
                  <a:srgbClr val="000000"/>
                </a:solidFill>
                <a:latin typeface="Helvetica Neue"/>
                <a:ea typeface="Helvetica Neue"/>
                <a:cs typeface="Helvetica Neue"/>
                <a:sym typeface="Helvetica Neue"/>
              </a:defRPr>
            </a:lvl9pPr>
          </a:lstStyle>
          <a:p/>
        </p:txBody>
      </p:sp>
      <p:sp>
        <p:nvSpPr>
          <p:cNvPr id="7" name="Google Shape;7;p74"/>
          <p:cNvSpPr txBox="1"/>
          <p:nvPr>
            <p:ph idx="1" type="body"/>
          </p:nvPr>
        </p:nvSpPr>
        <p:spPr>
          <a:xfrm>
            <a:off x="1206500" y="4248504"/>
            <a:ext cx="21971000" cy="8256012"/>
          </a:xfrm>
          <a:prstGeom prst="rect">
            <a:avLst/>
          </a:prstGeom>
          <a:noFill/>
          <a:ln>
            <a:noFill/>
          </a:ln>
        </p:spPr>
        <p:txBody>
          <a:bodyPr anchorCtr="0" anchor="t" bIns="50800" lIns="50800" spcFirstLastPara="1" rIns="50800" wrap="square" tIns="50800">
            <a:normAutofit/>
          </a:bodyPr>
          <a:lstStyle>
            <a:lvl1pPr indent="-603504" lvl="0" marL="457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3504" lvl="1" marL="914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3504" lvl="2" marL="1371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3504" lvl="3" marL="1828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3504" lvl="4" marL="22860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03504" lvl="5" marL="27432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6pPr>
            <a:lvl7pPr indent="-603504" lvl="6" marL="32004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7pPr>
            <a:lvl8pPr indent="-603504" lvl="7" marL="36576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8pPr>
            <a:lvl9pPr indent="-603503" lvl="8" marL="4114800" marR="0" rtl="0" algn="l">
              <a:lnSpc>
                <a:spcPct val="90000"/>
              </a:lnSpc>
              <a:spcBef>
                <a:spcPts val="4500"/>
              </a:spcBef>
              <a:spcAft>
                <a:spcPts val="0"/>
              </a:spcAft>
              <a:buClr>
                <a:srgbClr val="000000"/>
              </a:buClr>
              <a:buSzPts val="5904"/>
              <a:buFont typeface="Helvetica Neue"/>
              <a:buChar char="•"/>
              <a:defRPr b="0" i="0" sz="4800" u="none" cap="none" strike="noStrike">
                <a:solidFill>
                  <a:srgbClr val="000000"/>
                </a:solidFill>
                <a:latin typeface="Helvetica Neue"/>
                <a:ea typeface="Helvetica Neue"/>
                <a:cs typeface="Helvetica Neue"/>
                <a:sym typeface="Helvetica Neue"/>
              </a:defRPr>
            </a:lvl9pPr>
          </a:lstStyle>
          <a:p/>
        </p:txBody>
      </p:sp>
      <p:sp>
        <p:nvSpPr>
          <p:cNvPr id="8" name="Google Shape;8;p74"/>
          <p:cNvSpPr txBox="1"/>
          <p:nvPr>
            <p:ph idx="12" type="sldNum"/>
          </p:nvPr>
        </p:nvSpPr>
        <p:spPr>
          <a:xfrm>
            <a:off x="12001499" y="13080999"/>
            <a:ext cx="368505" cy="374600"/>
          </a:xfrm>
          <a:prstGeom prst="rect">
            <a:avLst/>
          </a:prstGeom>
          <a:noFill/>
          <a:ln>
            <a:noFill/>
          </a:ln>
        </p:spPr>
        <p:txBody>
          <a:bodyPr anchorCtr="0" anchor="b"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www.pearsonassessments.com/store/usassessments/en/Store/Professional-Assessments/Speech-%26-Language/Boston-Diagnostic-Aphasia-Examination-%7C-Third-Edition/p/100000312.html" TargetMode="External"/><Relationship Id="rId5"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talkbank.org/manuals/CHAT.pdf" TargetMode="External"/><Relationship Id="rId5" Type="http://schemas.openxmlformats.org/officeDocument/2006/relationships/hyperlink" Target="https://pubmed.ncbi.nlm.nih.gov/11078787/" TargetMode="External"/><Relationship Id="rId6" Type="http://schemas.openxmlformats.org/officeDocument/2006/relationships/hyperlink" Target="https://ieeexplore.ieee.org/abstract/document/885676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talkbank.org/manuals/CHAT.pdf" TargetMode="External"/><Relationship Id="rId5" Type="http://schemas.openxmlformats.org/officeDocument/2006/relationships/hyperlink" Target="https://pubmed.ncbi.nlm.nih.gov/11078787/" TargetMode="External"/><Relationship Id="rId6" Type="http://schemas.openxmlformats.org/officeDocument/2006/relationships/hyperlink" Target="https://ieeexplore.ieee.org/abstract/document/885676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1.xml"/><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hyperlink" Target="https://www.semanticscholar.org/paper/An-Attention-Based-Hybrid-Network-for-Automatic-of-Chen-Zhu/4e4136382ddab4b5b357dd8c9c81789d930065fb" TargetMode="External"/><Relationship Id="rId6" Type="http://schemas.openxmlformats.org/officeDocument/2006/relationships/hyperlink" Target="https://www.researchgate.net/publication/335829446_Automatic_Hierarchical_Attention_Neural_Network_for_Detecting_A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hyperlink" Target="https://www.semanticscholar.org/paper/An-Attention-Based-Hybrid-Network-for-Automatic-of-Chen-Zhu/4e4136382ddab4b5b357dd8c9c81789d930065fb" TargetMode="External"/><Relationship Id="rId6" Type="http://schemas.openxmlformats.org/officeDocument/2006/relationships/hyperlink" Target="https://www.researchgate.net/publication/335829446_Automatic_Hierarchical_Attention_Neural_Network_for_Detecting_A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hyperlink" Target="https://medium.com/huggingface/distilbert-8cf3380435b5" TargetMode="External"/><Relationship Id="rId5" Type="http://schemas.openxmlformats.org/officeDocument/2006/relationships/hyperlink" Target="https://arxiv.org/abs/1810.0480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researchgate.net/publication/335829446_Automatic_Hierarchical_Attention_Neural_Network_for_Detecting_AD" TargetMode="External"/><Relationship Id="rId4" Type="http://schemas.openxmlformats.org/officeDocument/2006/relationships/image" Target="../media/image8.png"/><Relationship Id="rId5"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https://pubmed.ncbi.nlm.nih.gov/25468156/"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hyperlink" Target="https://pubmed.ncbi.nlm.nih.gov/2546815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mailto:flavio.dipalo@mail.polimi.it" TargetMode="External"/><Relationship Id="rId4" Type="http://schemas.openxmlformats.org/officeDocument/2006/relationships/image" Target="../media/image8.png"/><Relationship Id="rId5"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1.jpg"/><Relationship Id="rId4" Type="http://schemas.openxmlformats.org/officeDocument/2006/relationships/image" Target="../media/image29.png"/><Relationship Id="rId5"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comments" Target="../comments/comment2.xml"/><Relationship Id="rId4" Type="http://schemas.openxmlformats.org/officeDocument/2006/relationships/image" Target="../media/image8.png"/><Relationship Id="rId5" Type="http://schemas.openxmlformats.org/officeDocument/2006/relationships/image" Target="../media/image30.png"/><Relationship Id="rId6"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hyperlink" Target="https://pubmed.ncbi.nlm.nih.gov/25468156/" TargetMode="External"/><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png"/><Relationship Id="rId4" Type="http://schemas.openxmlformats.org/officeDocument/2006/relationships/hyperlink" Target="https://medium.com/huggingface/distilbert-8cf3380435b5" TargetMode="External"/><Relationship Id="rId5" Type="http://schemas.openxmlformats.org/officeDocument/2006/relationships/hyperlink" Target="https://arxiv.org/abs/1810.04805" TargetMode="External"/><Relationship Id="rId6"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7.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0.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8.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9.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3.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7.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hyperlink" Target="https://pubmed.ncbi.nlm.nih.gov/25468156/" TargetMode="External"/><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2.pn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8.png"/><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1.png"/><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9.png"/><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7.png"/><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7.png"/><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0.png"/><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3.png"/><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g87ddb437b6_0_0"/>
          <p:cNvSpPr txBox="1"/>
          <p:nvPr/>
        </p:nvSpPr>
        <p:spPr>
          <a:xfrm>
            <a:off x="0" y="6582775"/>
            <a:ext cx="24384001" cy="1839000"/>
          </a:xfrm>
          <a:prstGeom prst="rect">
            <a:avLst/>
          </a:prstGeom>
          <a:no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chemeClr val="lt1"/>
              </a:buClr>
              <a:buSzPts val="6000"/>
              <a:buFont typeface="Helvetica Neue"/>
              <a:buNone/>
            </a:pPr>
            <a:r>
              <a:rPr b="1" i="0" lang="en-US" sz="6000" u="none" cap="none" strike="noStrike">
                <a:solidFill>
                  <a:schemeClr val="lt1"/>
                </a:solidFill>
                <a:latin typeface="Roboto"/>
                <a:ea typeface="Roboto"/>
                <a:cs typeface="Roboto"/>
                <a:sym typeface="Roboto"/>
              </a:rPr>
              <a:t>Towards Automatic Cognitive Impairment Detection </a:t>
            </a:r>
            <a:br>
              <a:rPr b="1" i="0" lang="en-US" sz="6000" u="none" cap="none" strike="noStrike">
                <a:solidFill>
                  <a:schemeClr val="lt1"/>
                </a:solidFill>
                <a:latin typeface="Roboto"/>
                <a:ea typeface="Roboto"/>
                <a:cs typeface="Roboto"/>
                <a:sym typeface="Roboto"/>
              </a:rPr>
            </a:br>
            <a:r>
              <a:rPr b="1" i="0" lang="en-US" sz="6000" u="none" cap="none" strike="noStrike">
                <a:solidFill>
                  <a:schemeClr val="lt1"/>
                </a:solidFill>
                <a:latin typeface="Roboto"/>
                <a:ea typeface="Roboto"/>
                <a:cs typeface="Roboto"/>
                <a:sym typeface="Roboto"/>
              </a:rPr>
              <a:t>in a Cross-lingual Context</a:t>
            </a:r>
            <a:endParaRPr b="1" i="0" sz="1400" u="none" cap="none" strike="noStrike">
              <a:solidFill>
                <a:srgbClr val="000000"/>
              </a:solidFill>
              <a:latin typeface="Roboto"/>
              <a:ea typeface="Roboto"/>
              <a:cs typeface="Roboto"/>
              <a:sym typeface="Roboto"/>
            </a:endParaRPr>
          </a:p>
        </p:txBody>
      </p:sp>
      <p:sp>
        <p:nvSpPr>
          <p:cNvPr id="90" name="Google Shape;90;g87ddb437b6_0_0"/>
          <p:cNvSpPr txBox="1"/>
          <p:nvPr/>
        </p:nvSpPr>
        <p:spPr>
          <a:xfrm>
            <a:off x="13604677" y="8421775"/>
            <a:ext cx="10125900" cy="4899600"/>
          </a:xfrm>
          <a:prstGeom prst="rect">
            <a:avLst/>
          </a:prstGeom>
          <a:noFill/>
          <a:ln>
            <a:noFill/>
          </a:ln>
        </p:spPr>
        <p:txBody>
          <a:bodyPr anchorCtr="0" anchor="b" bIns="50800" lIns="50800" spcFirstLastPara="1" rIns="50800" wrap="square" tIns="50800">
            <a:noAutofit/>
          </a:bodyPr>
          <a:lstStyle/>
          <a:p>
            <a:pPr indent="0" lvl="2" marL="0" marR="0" rtl="0" algn="r">
              <a:lnSpc>
                <a:spcPct val="90000"/>
              </a:lnSpc>
              <a:spcBef>
                <a:spcPts val="0"/>
              </a:spcBef>
              <a:spcAft>
                <a:spcPts val="0"/>
              </a:spcAft>
              <a:buClr>
                <a:srgbClr val="FFFFFF"/>
              </a:buClr>
              <a:buSzPts val="3600"/>
              <a:buFont typeface="Helvetica Neue"/>
              <a:buNone/>
            </a:pPr>
            <a:r>
              <a:rPr b="0" i="0" lang="en-US" sz="3400" u="none" cap="none" strike="noStrike">
                <a:solidFill>
                  <a:srgbClr val="FFFFFF"/>
                </a:solidFill>
                <a:latin typeface="Roboto Light"/>
                <a:ea typeface="Roboto Light"/>
                <a:cs typeface="Roboto Light"/>
                <a:sym typeface="Roboto Light"/>
              </a:rPr>
              <a:t>Advisor: </a:t>
            </a:r>
            <a:endParaRPr b="0" i="0" sz="3400" u="none" cap="none" strike="noStrike">
              <a:solidFill>
                <a:srgbClr val="FFFFFF"/>
              </a:solidFill>
              <a:latin typeface="Roboto Light"/>
              <a:ea typeface="Roboto Light"/>
              <a:cs typeface="Roboto Light"/>
              <a:sym typeface="Roboto Light"/>
            </a:endParaRPr>
          </a:p>
          <a:p>
            <a:pPr indent="0" lvl="2" marL="0" marR="0" rtl="0" algn="r">
              <a:lnSpc>
                <a:spcPct val="90000"/>
              </a:lnSpc>
              <a:spcBef>
                <a:spcPts val="0"/>
              </a:spcBef>
              <a:spcAft>
                <a:spcPts val="0"/>
              </a:spcAft>
              <a:buClr>
                <a:srgbClr val="FFFFFF"/>
              </a:buClr>
              <a:buSzPts val="3600"/>
              <a:buFont typeface="Helvetica Neue"/>
              <a:buNone/>
            </a:pPr>
            <a:r>
              <a:t/>
            </a:r>
            <a:endParaRPr b="0" i="0" sz="3400" u="none" cap="none" strike="noStrike">
              <a:solidFill>
                <a:srgbClr val="FFFFFF"/>
              </a:solidFill>
              <a:latin typeface="Roboto Light"/>
              <a:ea typeface="Roboto Light"/>
              <a:cs typeface="Roboto Light"/>
              <a:sym typeface="Roboto Light"/>
            </a:endParaRPr>
          </a:p>
          <a:p>
            <a:pPr indent="0" lvl="2" marL="0" marR="0" rtl="0" algn="r">
              <a:lnSpc>
                <a:spcPct val="90000"/>
              </a:lnSpc>
              <a:spcBef>
                <a:spcPts val="0"/>
              </a:spcBef>
              <a:spcAft>
                <a:spcPts val="0"/>
              </a:spcAft>
              <a:buClr>
                <a:srgbClr val="FFFFFF"/>
              </a:buClr>
              <a:buSzPts val="3600"/>
              <a:buFont typeface="Helvetica Neue"/>
              <a:buNone/>
            </a:pPr>
            <a:r>
              <a:rPr b="0" i="0" lang="en-US" sz="3400" u="none" cap="none" strike="noStrike">
                <a:solidFill>
                  <a:srgbClr val="FFFFFF"/>
                </a:solidFill>
                <a:latin typeface="Roboto"/>
                <a:ea typeface="Roboto"/>
                <a:cs typeface="Roboto"/>
                <a:sym typeface="Roboto"/>
              </a:rPr>
              <a:t>Prof. Matteo Matteucci</a:t>
            </a:r>
            <a:endParaRPr b="0" i="0" sz="3400" u="none" cap="none" strike="noStrike">
              <a:solidFill>
                <a:srgbClr val="000000"/>
              </a:solidFill>
              <a:latin typeface="Roboto"/>
              <a:ea typeface="Roboto"/>
              <a:cs typeface="Roboto"/>
              <a:sym typeface="Roboto"/>
            </a:endParaRPr>
          </a:p>
          <a:p>
            <a:pPr indent="0" lvl="2" marL="0" marR="0" rtl="0" algn="r">
              <a:lnSpc>
                <a:spcPct val="90000"/>
              </a:lnSpc>
              <a:spcBef>
                <a:spcPts val="4500"/>
              </a:spcBef>
              <a:spcAft>
                <a:spcPts val="0"/>
              </a:spcAft>
              <a:buClr>
                <a:srgbClr val="FFFFFF"/>
              </a:buClr>
              <a:buSzPts val="3600"/>
              <a:buFont typeface="Helvetica Neue"/>
              <a:buNone/>
            </a:pPr>
            <a:r>
              <a:rPr b="0" i="0" lang="en-US" sz="3400" u="none" cap="none" strike="noStrike">
                <a:solidFill>
                  <a:srgbClr val="FFFFFF"/>
                </a:solidFill>
                <a:latin typeface="Roboto Light"/>
                <a:ea typeface="Roboto Light"/>
                <a:cs typeface="Roboto Light"/>
                <a:sym typeface="Roboto Light"/>
              </a:rPr>
              <a:t>Co-advisors:</a:t>
            </a:r>
            <a:endParaRPr b="0" i="0" sz="3400" u="none" cap="none" strike="noStrike">
              <a:solidFill>
                <a:srgbClr val="000000"/>
              </a:solidFill>
              <a:latin typeface="Roboto Light"/>
              <a:ea typeface="Roboto Light"/>
              <a:cs typeface="Roboto Light"/>
              <a:sym typeface="Roboto Light"/>
            </a:endParaRPr>
          </a:p>
          <a:p>
            <a:pPr indent="0" lvl="2" marL="0" marR="0" rtl="0" algn="r">
              <a:lnSpc>
                <a:spcPct val="90000"/>
              </a:lnSpc>
              <a:spcBef>
                <a:spcPts val="4500"/>
              </a:spcBef>
              <a:spcAft>
                <a:spcPts val="0"/>
              </a:spcAft>
              <a:buClr>
                <a:srgbClr val="FFFFFF"/>
              </a:buClr>
              <a:buSzPts val="3600"/>
              <a:buFont typeface="Helvetica Neue"/>
              <a:buNone/>
            </a:pPr>
            <a:r>
              <a:rPr b="0" i="0" lang="en-US" sz="3400" u="none" cap="none" strike="noStrike">
                <a:solidFill>
                  <a:srgbClr val="FFFFFF"/>
                </a:solidFill>
                <a:latin typeface="Roboto"/>
                <a:ea typeface="Roboto"/>
                <a:cs typeface="Roboto"/>
                <a:sym typeface="Roboto"/>
              </a:rPr>
              <a:t>Prof. Simona Ferrante</a:t>
            </a:r>
            <a:r>
              <a:rPr b="0" i="0" lang="en-US" sz="3400" u="none" cap="none" strike="noStrike">
                <a:solidFill>
                  <a:srgbClr val="FFFFFF"/>
                </a:solidFill>
                <a:latin typeface="Roboto Light"/>
                <a:ea typeface="Roboto Light"/>
                <a:cs typeface="Roboto Light"/>
                <a:sym typeface="Roboto Light"/>
              </a:rPr>
              <a:t>, </a:t>
            </a:r>
            <a:r>
              <a:rPr b="0" i="1" lang="en-US" sz="3400" u="none" cap="none" strike="noStrike">
                <a:solidFill>
                  <a:srgbClr val="FFFFFF"/>
                </a:solidFill>
                <a:latin typeface="Roboto Light"/>
                <a:ea typeface="Roboto Light"/>
                <a:cs typeface="Roboto Light"/>
                <a:sym typeface="Roboto Light"/>
              </a:rPr>
              <a:t>Politecnico di Milano</a:t>
            </a:r>
            <a:br>
              <a:rPr b="0" i="0" lang="en-US" sz="3400" u="none" cap="none" strike="noStrike">
                <a:solidFill>
                  <a:srgbClr val="000000"/>
                </a:solidFill>
                <a:latin typeface="Roboto Light"/>
                <a:ea typeface="Roboto Light"/>
                <a:cs typeface="Roboto Light"/>
                <a:sym typeface="Roboto Light"/>
              </a:rPr>
            </a:br>
            <a:r>
              <a:rPr b="0" i="0" lang="en-US" sz="3400" u="none" cap="none" strike="noStrike">
                <a:solidFill>
                  <a:srgbClr val="FFFFFF"/>
                </a:solidFill>
                <a:latin typeface="Roboto"/>
                <a:ea typeface="Roboto"/>
                <a:cs typeface="Roboto"/>
                <a:sym typeface="Roboto"/>
              </a:rPr>
              <a:t>Prof. Natalie Parde</a:t>
            </a:r>
            <a:r>
              <a:rPr b="0" i="0" lang="en-US" sz="3400" u="none" cap="none" strike="noStrike">
                <a:solidFill>
                  <a:srgbClr val="FFFFFF"/>
                </a:solidFill>
                <a:latin typeface="Roboto Light"/>
                <a:ea typeface="Roboto Light"/>
                <a:cs typeface="Roboto Light"/>
                <a:sym typeface="Roboto Light"/>
              </a:rPr>
              <a:t>, </a:t>
            </a:r>
            <a:r>
              <a:rPr b="0" i="1" lang="en-US" sz="3400" u="none" cap="none" strike="noStrike">
                <a:solidFill>
                  <a:srgbClr val="FFFFFF"/>
                </a:solidFill>
                <a:latin typeface="Roboto Light"/>
                <a:ea typeface="Roboto Light"/>
                <a:cs typeface="Roboto Light"/>
                <a:sym typeface="Roboto Light"/>
              </a:rPr>
              <a:t>University of Illinois at Chicago</a:t>
            </a:r>
            <a:endParaRPr b="0" i="0" sz="3400" u="none" cap="none" strike="noStrike">
              <a:solidFill>
                <a:srgbClr val="000000"/>
              </a:solidFill>
              <a:latin typeface="Roboto Light"/>
              <a:ea typeface="Roboto Light"/>
              <a:cs typeface="Roboto Light"/>
              <a:sym typeface="Roboto Light"/>
            </a:endParaRPr>
          </a:p>
        </p:txBody>
      </p:sp>
      <p:sp>
        <p:nvSpPr>
          <p:cNvPr id="91" name="Google Shape;91;g87ddb437b6_0_0"/>
          <p:cNvSpPr txBox="1"/>
          <p:nvPr/>
        </p:nvSpPr>
        <p:spPr>
          <a:xfrm>
            <a:off x="745176" y="11940777"/>
            <a:ext cx="4708500" cy="1380600"/>
          </a:xfrm>
          <a:prstGeom prst="rect">
            <a:avLst/>
          </a:prstGeom>
          <a:noFill/>
          <a:ln>
            <a:noFill/>
          </a:ln>
        </p:spPr>
        <p:txBody>
          <a:bodyPr anchorCtr="0" anchor="b" bIns="50800" lIns="50800" spcFirstLastPara="1" rIns="50800" wrap="square" tIns="50800">
            <a:noAutofit/>
          </a:bodyPr>
          <a:lstStyle/>
          <a:p>
            <a:pPr indent="0" lvl="2" marL="0" marR="0" rtl="0" algn="l">
              <a:lnSpc>
                <a:spcPct val="90000"/>
              </a:lnSpc>
              <a:spcBef>
                <a:spcPts val="0"/>
              </a:spcBef>
              <a:spcAft>
                <a:spcPts val="0"/>
              </a:spcAft>
              <a:buClr>
                <a:srgbClr val="FFFFFF"/>
              </a:buClr>
              <a:buSzPts val="3600"/>
              <a:buFont typeface="Helvetica Neue"/>
              <a:buNone/>
            </a:pPr>
            <a:r>
              <a:rPr b="0" i="1" lang="en-US" sz="3400" u="none" cap="none" strike="noStrike">
                <a:solidFill>
                  <a:srgbClr val="FFFFFF"/>
                </a:solidFill>
                <a:latin typeface="Roboto Light"/>
                <a:ea typeface="Roboto Light"/>
                <a:cs typeface="Roboto Light"/>
                <a:sym typeface="Roboto Light"/>
              </a:rPr>
              <a:t>June 6th, 2020</a:t>
            </a:r>
            <a:endParaRPr b="0" i="1" sz="3400" u="none" cap="none" strike="noStrike">
              <a:solidFill>
                <a:srgbClr val="FFFFFF"/>
              </a:solidFill>
              <a:latin typeface="Roboto Light"/>
              <a:ea typeface="Roboto Light"/>
              <a:cs typeface="Roboto Light"/>
              <a:sym typeface="Roboto Light"/>
            </a:endParaRPr>
          </a:p>
        </p:txBody>
      </p:sp>
      <p:sp>
        <p:nvSpPr>
          <p:cNvPr id="92" name="Google Shape;92;g87ddb437b6_0_0"/>
          <p:cNvSpPr txBox="1"/>
          <p:nvPr/>
        </p:nvSpPr>
        <p:spPr>
          <a:xfrm>
            <a:off x="745174" y="8421775"/>
            <a:ext cx="8245800" cy="1380600"/>
          </a:xfrm>
          <a:prstGeom prst="rect">
            <a:avLst/>
          </a:prstGeom>
          <a:noFill/>
          <a:ln>
            <a:noFill/>
          </a:ln>
        </p:spPr>
        <p:txBody>
          <a:bodyPr anchorCtr="0" anchor="b" bIns="50800" lIns="50800" spcFirstLastPara="1" rIns="50800" wrap="square" tIns="50800">
            <a:noAutofit/>
          </a:bodyPr>
          <a:lstStyle/>
          <a:p>
            <a:pPr indent="0" lvl="2" marL="0" marR="0" rtl="0" algn="l">
              <a:lnSpc>
                <a:spcPct val="90000"/>
              </a:lnSpc>
              <a:spcBef>
                <a:spcPts val="0"/>
              </a:spcBef>
              <a:spcAft>
                <a:spcPts val="0"/>
              </a:spcAft>
              <a:buClr>
                <a:srgbClr val="FFFFFF"/>
              </a:buClr>
              <a:buSzPts val="3600"/>
              <a:buFont typeface="Helvetica Neue"/>
              <a:buNone/>
            </a:pPr>
            <a:r>
              <a:rPr b="0" i="0" lang="en-US" sz="5000" u="none" cap="none" strike="noStrike">
                <a:solidFill>
                  <a:srgbClr val="FFFFFF"/>
                </a:solidFill>
                <a:latin typeface="Roboto"/>
                <a:ea typeface="Roboto"/>
                <a:cs typeface="Roboto"/>
                <a:sym typeface="Roboto"/>
              </a:rPr>
              <a:t>Flavio Di  Palo</a:t>
            </a:r>
            <a:r>
              <a:rPr b="0" i="0" lang="en-US" sz="5000" u="none" cap="none" strike="noStrike">
                <a:solidFill>
                  <a:srgbClr val="FFFFFF"/>
                </a:solidFill>
                <a:latin typeface="Roboto Light"/>
                <a:ea typeface="Roboto Light"/>
                <a:cs typeface="Roboto Light"/>
                <a:sym typeface="Roboto Light"/>
              </a:rPr>
              <a:t>, </a:t>
            </a:r>
            <a:r>
              <a:rPr b="0" i="1" lang="en-US" sz="5000" u="none" cap="none" strike="noStrike">
                <a:solidFill>
                  <a:srgbClr val="FFFFFF"/>
                </a:solidFill>
                <a:latin typeface="Roboto Light"/>
                <a:ea typeface="Roboto Light"/>
                <a:cs typeface="Roboto Light"/>
                <a:sym typeface="Roboto Light"/>
              </a:rPr>
              <a:t>898541</a:t>
            </a:r>
            <a:endParaRPr b="0" i="1" sz="5000" u="none" cap="none" strike="noStrike">
              <a:solidFill>
                <a:srgbClr val="FFFFFF"/>
              </a:solidFill>
              <a:latin typeface="Roboto Light"/>
              <a:ea typeface="Roboto Light"/>
              <a:cs typeface="Roboto Light"/>
              <a:sym typeface="Roboto Light"/>
            </a:endParaRPr>
          </a:p>
        </p:txBody>
      </p:sp>
      <p:sp>
        <p:nvSpPr>
          <p:cNvPr id="93" name="Google Shape;93;g87ddb437b6_0_0"/>
          <p:cNvSpPr/>
          <p:nvPr/>
        </p:nvSpPr>
        <p:spPr>
          <a:xfrm>
            <a:off x="-134250" y="-146900"/>
            <a:ext cx="24656699" cy="14060100"/>
          </a:xfrm>
          <a:prstGeom prst="rect">
            <a:avLst/>
          </a:prstGeom>
          <a:solidFill>
            <a:srgbClr val="0D28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g87ddb437b6_0_0"/>
          <p:cNvPicPr preferRelativeResize="0"/>
          <p:nvPr/>
        </p:nvPicPr>
        <p:blipFill rotWithShape="1">
          <a:blip r:embed="rId3">
            <a:alphaModFix/>
          </a:blip>
          <a:srcRect b="0" l="0" r="0" t="0"/>
          <a:stretch/>
        </p:blipFill>
        <p:spPr>
          <a:xfrm>
            <a:off x="15250269" y="10163696"/>
            <a:ext cx="7764532" cy="2790379"/>
          </a:xfrm>
          <a:custGeom>
            <a:rect b="b" l="l" r="r" t="t"/>
            <a:pathLst>
              <a:path extrusionOk="0" h="21545" w="21522">
                <a:moveTo>
                  <a:pt x="18767" y="5"/>
                </a:moveTo>
                <a:cubicBezTo>
                  <a:pt x="18705" y="-4"/>
                  <a:pt x="18618" y="0"/>
                  <a:pt x="18510" y="17"/>
                </a:cubicBezTo>
                <a:cubicBezTo>
                  <a:pt x="17909" y="110"/>
                  <a:pt x="17713" y="187"/>
                  <a:pt x="17596" y="377"/>
                </a:cubicBezTo>
                <a:cubicBezTo>
                  <a:pt x="17533" y="480"/>
                  <a:pt x="17461" y="565"/>
                  <a:pt x="17436" y="565"/>
                </a:cubicBezTo>
                <a:cubicBezTo>
                  <a:pt x="17377" y="565"/>
                  <a:pt x="17037" y="1221"/>
                  <a:pt x="17001" y="1404"/>
                </a:cubicBezTo>
                <a:cubicBezTo>
                  <a:pt x="16986" y="1479"/>
                  <a:pt x="16929" y="1541"/>
                  <a:pt x="16874" y="1541"/>
                </a:cubicBezTo>
                <a:cubicBezTo>
                  <a:pt x="16819" y="1541"/>
                  <a:pt x="16744" y="1585"/>
                  <a:pt x="16707" y="1639"/>
                </a:cubicBezTo>
                <a:cubicBezTo>
                  <a:pt x="16670" y="1692"/>
                  <a:pt x="16609" y="1779"/>
                  <a:pt x="16573" y="1833"/>
                </a:cubicBezTo>
                <a:cubicBezTo>
                  <a:pt x="16536" y="1886"/>
                  <a:pt x="16483" y="1931"/>
                  <a:pt x="16457" y="1931"/>
                </a:cubicBezTo>
                <a:cubicBezTo>
                  <a:pt x="16431" y="1931"/>
                  <a:pt x="16364" y="2141"/>
                  <a:pt x="16307" y="2397"/>
                </a:cubicBezTo>
                <a:cubicBezTo>
                  <a:pt x="16250" y="2653"/>
                  <a:pt x="16106" y="3130"/>
                  <a:pt x="15986" y="3457"/>
                </a:cubicBezTo>
                <a:cubicBezTo>
                  <a:pt x="15802" y="3960"/>
                  <a:pt x="15772" y="4090"/>
                  <a:pt x="15786" y="4309"/>
                </a:cubicBezTo>
                <a:cubicBezTo>
                  <a:pt x="15795" y="4452"/>
                  <a:pt x="15783" y="4637"/>
                  <a:pt x="15758" y="4724"/>
                </a:cubicBezTo>
                <a:cubicBezTo>
                  <a:pt x="15696" y="4938"/>
                  <a:pt x="15627" y="5534"/>
                  <a:pt x="15627" y="5853"/>
                </a:cubicBezTo>
                <a:cubicBezTo>
                  <a:pt x="15626" y="6003"/>
                  <a:pt x="15594" y="6191"/>
                  <a:pt x="15550" y="6295"/>
                </a:cubicBezTo>
                <a:cubicBezTo>
                  <a:pt x="15457" y="6518"/>
                  <a:pt x="15389" y="6847"/>
                  <a:pt x="15389" y="7083"/>
                </a:cubicBezTo>
                <a:cubicBezTo>
                  <a:pt x="15389" y="7180"/>
                  <a:pt x="15376" y="7300"/>
                  <a:pt x="15360" y="7351"/>
                </a:cubicBezTo>
                <a:cubicBezTo>
                  <a:pt x="15331" y="7438"/>
                  <a:pt x="15316" y="7657"/>
                  <a:pt x="15269" y="8689"/>
                </a:cubicBezTo>
                <a:cubicBezTo>
                  <a:pt x="15259" y="8918"/>
                  <a:pt x="15238" y="9191"/>
                  <a:pt x="15223" y="9299"/>
                </a:cubicBezTo>
                <a:cubicBezTo>
                  <a:pt x="15153" y="9798"/>
                  <a:pt x="15109" y="10095"/>
                  <a:pt x="15077" y="10268"/>
                </a:cubicBezTo>
                <a:cubicBezTo>
                  <a:pt x="15033" y="10513"/>
                  <a:pt x="15043" y="11883"/>
                  <a:pt x="15090" y="12045"/>
                </a:cubicBezTo>
                <a:cubicBezTo>
                  <a:pt x="15112" y="12123"/>
                  <a:pt x="15118" y="12405"/>
                  <a:pt x="15105" y="12784"/>
                </a:cubicBezTo>
                <a:cubicBezTo>
                  <a:pt x="15070" y="13853"/>
                  <a:pt x="15085" y="14667"/>
                  <a:pt x="15151" y="15154"/>
                </a:cubicBezTo>
                <a:cubicBezTo>
                  <a:pt x="15244" y="15850"/>
                  <a:pt x="15373" y="16494"/>
                  <a:pt x="15490" y="16839"/>
                </a:cubicBezTo>
                <a:cubicBezTo>
                  <a:pt x="15565" y="17059"/>
                  <a:pt x="15626" y="17307"/>
                  <a:pt x="15626" y="17392"/>
                </a:cubicBezTo>
                <a:cubicBezTo>
                  <a:pt x="15626" y="17476"/>
                  <a:pt x="15642" y="17546"/>
                  <a:pt x="15661" y="17546"/>
                </a:cubicBezTo>
                <a:cubicBezTo>
                  <a:pt x="15680" y="17546"/>
                  <a:pt x="15714" y="17666"/>
                  <a:pt x="15737" y="17813"/>
                </a:cubicBezTo>
                <a:cubicBezTo>
                  <a:pt x="15759" y="17960"/>
                  <a:pt x="15827" y="18207"/>
                  <a:pt x="15888" y="18361"/>
                </a:cubicBezTo>
                <a:cubicBezTo>
                  <a:pt x="15948" y="18515"/>
                  <a:pt x="15998" y="18685"/>
                  <a:pt x="15998" y="18739"/>
                </a:cubicBezTo>
                <a:cubicBezTo>
                  <a:pt x="15998" y="18898"/>
                  <a:pt x="16233" y="19801"/>
                  <a:pt x="16402" y="20291"/>
                </a:cubicBezTo>
                <a:cubicBezTo>
                  <a:pt x="16487" y="20539"/>
                  <a:pt x="16628" y="20835"/>
                  <a:pt x="16714" y="20949"/>
                </a:cubicBezTo>
                <a:cubicBezTo>
                  <a:pt x="16801" y="21063"/>
                  <a:pt x="16881" y="21203"/>
                  <a:pt x="16893" y="21259"/>
                </a:cubicBezTo>
                <a:cubicBezTo>
                  <a:pt x="16905" y="21315"/>
                  <a:pt x="16944" y="21334"/>
                  <a:pt x="16979" y="21302"/>
                </a:cubicBezTo>
                <a:cubicBezTo>
                  <a:pt x="17015" y="21269"/>
                  <a:pt x="17078" y="21311"/>
                  <a:pt x="17119" y="21394"/>
                </a:cubicBezTo>
                <a:cubicBezTo>
                  <a:pt x="17169" y="21494"/>
                  <a:pt x="17205" y="21513"/>
                  <a:pt x="17228" y="21449"/>
                </a:cubicBezTo>
                <a:cubicBezTo>
                  <a:pt x="17269" y="21328"/>
                  <a:pt x="17473" y="21322"/>
                  <a:pt x="17499" y="21441"/>
                </a:cubicBezTo>
                <a:cubicBezTo>
                  <a:pt x="17530" y="21586"/>
                  <a:pt x="18029" y="21552"/>
                  <a:pt x="18125" y="21398"/>
                </a:cubicBezTo>
                <a:cubicBezTo>
                  <a:pt x="18242" y="21209"/>
                  <a:pt x="18574" y="21051"/>
                  <a:pt x="18614" y="21165"/>
                </a:cubicBezTo>
                <a:cubicBezTo>
                  <a:pt x="18632" y="21214"/>
                  <a:pt x="18679" y="21255"/>
                  <a:pt x="18719" y="21255"/>
                </a:cubicBezTo>
                <a:cubicBezTo>
                  <a:pt x="18760" y="21255"/>
                  <a:pt x="18812" y="21321"/>
                  <a:pt x="18835" y="21402"/>
                </a:cubicBezTo>
                <a:cubicBezTo>
                  <a:pt x="18887" y="21581"/>
                  <a:pt x="19117" y="21596"/>
                  <a:pt x="19167" y="21423"/>
                </a:cubicBezTo>
                <a:cubicBezTo>
                  <a:pt x="19186" y="21355"/>
                  <a:pt x="19240" y="21289"/>
                  <a:pt x="19287" y="21278"/>
                </a:cubicBezTo>
                <a:cubicBezTo>
                  <a:pt x="19364" y="21260"/>
                  <a:pt x="19728" y="20554"/>
                  <a:pt x="19907" y="20076"/>
                </a:cubicBezTo>
                <a:cubicBezTo>
                  <a:pt x="19948" y="19965"/>
                  <a:pt x="19998" y="19903"/>
                  <a:pt x="20018" y="19938"/>
                </a:cubicBezTo>
                <a:cubicBezTo>
                  <a:pt x="20038" y="19974"/>
                  <a:pt x="20140" y="19758"/>
                  <a:pt x="20244" y="19458"/>
                </a:cubicBezTo>
                <a:cubicBezTo>
                  <a:pt x="20349" y="19159"/>
                  <a:pt x="20454" y="18912"/>
                  <a:pt x="20477" y="18912"/>
                </a:cubicBezTo>
                <a:cubicBezTo>
                  <a:pt x="20539" y="18912"/>
                  <a:pt x="20727" y="18217"/>
                  <a:pt x="20727" y="17985"/>
                </a:cubicBezTo>
                <a:cubicBezTo>
                  <a:pt x="20727" y="17874"/>
                  <a:pt x="20810" y="17540"/>
                  <a:pt x="20913" y="17235"/>
                </a:cubicBezTo>
                <a:cubicBezTo>
                  <a:pt x="21015" y="16932"/>
                  <a:pt x="21099" y="16618"/>
                  <a:pt x="21099" y="16535"/>
                </a:cubicBezTo>
                <a:cubicBezTo>
                  <a:pt x="21099" y="16453"/>
                  <a:pt x="21113" y="16359"/>
                  <a:pt x="21132" y="16326"/>
                </a:cubicBezTo>
                <a:cubicBezTo>
                  <a:pt x="21150" y="16293"/>
                  <a:pt x="21166" y="16160"/>
                  <a:pt x="21166" y="16032"/>
                </a:cubicBezTo>
                <a:cubicBezTo>
                  <a:pt x="21166" y="15904"/>
                  <a:pt x="21185" y="15763"/>
                  <a:pt x="21208" y="15721"/>
                </a:cubicBezTo>
                <a:cubicBezTo>
                  <a:pt x="21308" y="15536"/>
                  <a:pt x="21408" y="14990"/>
                  <a:pt x="21387" y="14747"/>
                </a:cubicBezTo>
                <a:cubicBezTo>
                  <a:pt x="21375" y="14607"/>
                  <a:pt x="21383" y="14440"/>
                  <a:pt x="21406" y="14359"/>
                </a:cubicBezTo>
                <a:cubicBezTo>
                  <a:pt x="21506" y="14014"/>
                  <a:pt x="21563" y="12092"/>
                  <a:pt x="21488" y="11634"/>
                </a:cubicBezTo>
                <a:cubicBezTo>
                  <a:pt x="21451" y="11408"/>
                  <a:pt x="21438" y="11053"/>
                  <a:pt x="21444" y="10359"/>
                </a:cubicBezTo>
                <a:cubicBezTo>
                  <a:pt x="21448" y="9829"/>
                  <a:pt x="21438" y="9334"/>
                  <a:pt x="21421" y="9258"/>
                </a:cubicBezTo>
                <a:cubicBezTo>
                  <a:pt x="21405" y="9181"/>
                  <a:pt x="21388" y="8717"/>
                  <a:pt x="21383" y="8223"/>
                </a:cubicBezTo>
                <a:cubicBezTo>
                  <a:pt x="21379" y="7730"/>
                  <a:pt x="21358" y="7243"/>
                  <a:pt x="21338" y="7142"/>
                </a:cubicBezTo>
                <a:cubicBezTo>
                  <a:pt x="21318" y="7040"/>
                  <a:pt x="21286" y="6847"/>
                  <a:pt x="21267" y="6713"/>
                </a:cubicBezTo>
                <a:cubicBezTo>
                  <a:pt x="21249" y="6579"/>
                  <a:pt x="21218" y="6391"/>
                  <a:pt x="21200" y="6297"/>
                </a:cubicBezTo>
                <a:cubicBezTo>
                  <a:pt x="21181" y="6203"/>
                  <a:pt x="21155" y="6068"/>
                  <a:pt x="21141" y="5996"/>
                </a:cubicBezTo>
                <a:cubicBezTo>
                  <a:pt x="21127" y="5923"/>
                  <a:pt x="21059" y="5647"/>
                  <a:pt x="20989" y="5384"/>
                </a:cubicBezTo>
                <a:cubicBezTo>
                  <a:pt x="20905" y="5063"/>
                  <a:pt x="20863" y="4804"/>
                  <a:pt x="20863" y="4589"/>
                </a:cubicBezTo>
                <a:cubicBezTo>
                  <a:pt x="20862" y="4253"/>
                  <a:pt x="20806" y="3887"/>
                  <a:pt x="20735" y="3756"/>
                </a:cubicBezTo>
                <a:cubicBezTo>
                  <a:pt x="20712" y="3714"/>
                  <a:pt x="20693" y="3614"/>
                  <a:pt x="20693" y="3535"/>
                </a:cubicBezTo>
                <a:cubicBezTo>
                  <a:pt x="20693" y="3456"/>
                  <a:pt x="20534" y="2932"/>
                  <a:pt x="20338" y="2371"/>
                </a:cubicBezTo>
                <a:cubicBezTo>
                  <a:pt x="20143" y="1811"/>
                  <a:pt x="19984" y="1314"/>
                  <a:pt x="19984" y="1266"/>
                </a:cubicBezTo>
                <a:cubicBezTo>
                  <a:pt x="19984" y="1152"/>
                  <a:pt x="19817" y="938"/>
                  <a:pt x="19780" y="1004"/>
                </a:cubicBezTo>
                <a:cubicBezTo>
                  <a:pt x="19764" y="1032"/>
                  <a:pt x="19686" y="986"/>
                  <a:pt x="19606" y="900"/>
                </a:cubicBezTo>
                <a:cubicBezTo>
                  <a:pt x="19459" y="743"/>
                  <a:pt x="19426" y="698"/>
                  <a:pt x="19218" y="359"/>
                </a:cubicBezTo>
                <a:cubicBezTo>
                  <a:pt x="19155" y="257"/>
                  <a:pt x="19061" y="173"/>
                  <a:pt x="19010" y="173"/>
                </a:cubicBezTo>
                <a:cubicBezTo>
                  <a:pt x="18958" y="173"/>
                  <a:pt x="18900" y="127"/>
                  <a:pt x="18880" y="69"/>
                </a:cubicBezTo>
                <a:cubicBezTo>
                  <a:pt x="18868" y="36"/>
                  <a:pt x="18830" y="14"/>
                  <a:pt x="18767" y="5"/>
                </a:cubicBezTo>
                <a:close/>
                <a:moveTo>
                  <a:pt x="11042" y="567"/>
                </a:moveTo>
                <a:cubicBezTo>
                  <a:pt x="10909" y="566"/>
                  <a:pt x="10790" y="607"/>
                  <a:pt x="10779" y="661"/>
                </a:cubicBezTo>
                <a:cubicBezTo>
                  <a:pt x="10766" y="718"/>
                  <a:pt x="10580" y="759"/>
                  <a:pt x="10335" y="759"/>
                </a:cubicBezTo>
                <a:cubicBezTo>
                  <a:pt x="9921" y="759"/>
                  <a:pt x="9910" y="766"/>
                  <a:pt x="9766" y="1053"/>
                </a:cubicBezTo>
                <a:cubicBezTo>
                  <a:pt x="9685" y="1214"/>
                  <a:pt x="9608" y="1345"/>
                  <a:pt x="9597" y="1345"/>
                </a:cubicBezTo>
                <a:cubicBezTo>
                  <a:pt x="9585" y="1345"/>
                  <a:pt x="9535" y="1472"/>
                  <a:pt x="9485" y="1627"/>
                </a:cubicBezTo>
                <a:cubicBezTo>
                  <a:pt x="9435" y="1782"/>
                  <a:pt x="9359" y="1939"/>
                  <a:pt x="9317" y="1976"/>
                </a:cubicBezTo>
                <a:cubicBezTo>
                  <a:pt x="9276" y="2012"/>
                  <a:pt x="9241" y="2081"/>
                  <a:pt x="9241" y="2130"/>
                </a:cubicBezTo>
                <a:cubicBezTo>
                  <a:pt x="9241" y="2179"/>
                  <a:pt x="9181" y="2309"/>
                  <a:pt x="9107" y="2418"/>
                </a:cubicBezTo>
                <a:cubicBezTo>
                  <a:pt x="9033" y="2528"/>
                  <a:pt x="8948" y="2723"/>
                  <a:pt x="8919" y="2853"/>
                </a:cubicBezTo>
                <a:cubicBezTo>
                  <a:pt x="8889" y="2984"/>
                  <a:pt x="8845" y="3067"/>
                  <a:pt x="8820" y="3039"/>
                </a:cubicBezTo>
                <a:cubicBezTo>
                  <a:pt x="8771" y="2986"/>
                  <a:pt x="8617" y="3428"/>
                  <a:pt x="8531" y="3864"/>
                </a:cubicBezTo>
                <a:cubicBezTo>
                  <a:pt x="8503" y="4009"/>
                  <a:pt x="8439" y="4254"/>
                  <a:pt x="8388" y="4409"/>
                </a:cubicBezTo>
                <a:cubicBezTo>
                  <a:pt x="8306" y="4663"/>
                  <a:pt x="8207" y="5188"/>
                  <a:pt x="8098" y="5960"/>
                </a:cubicBezTo>
                <a:cubicBezTo>
                  <a:pt x="8077" y="6111"/>
                  <a:pt x="8060" y="6391"/>
                  <a:pt x="8060" y="6581"/>
                </a:cubicBezTo>
                <a:cubicBezTo>
                  <a:pt x="8060" y="6785"/>
                  <a:pt x="8028" y="7054"/>
                  <a:pt x="7984" y="7234"/>
                </a:cubicBezTo>
                <a:cubicBezTo>
                  <a:pt x="7879" y="7657"/>
                  <a:pt x="7823" y="7976"/>
                  <a:pt x="7822" y="8164"/>
                </a:cubicBezTo>
                <a:cubicBezTo>
                  <a:pt x="7821" y="8252"/>
                  <a:pt x="7799" y="8409"/>
                  <a:pt x="7771" y="8513"/>
                </a:cubicBezTo>
                <a:cubicBezTo>
                  <a:pt x="7744" y="8617"/>
                  <a:pt x="7722" y="8802"/>
                  <a:pt x="7722" y="8924"/>
                </a:cubicBezTo>
                <a:cubicBezTo>
                  <a:pt x="7722" y="9047"/>
                  <a:pt x="7693" y="9336"/>
                  <a:pt x="7658" y="9565"/>
                </a:cubicBezTo>
                <a:cubicBezTo>
                  <a:pt x="7544" y="10315"/>
                  <a:pt x="7522" y="10652"/>
                  <a:pt x="7521" y="11691"/>
                </a:cubicBezTo>
                <a:cubicBezTo>
                  <a:pt x="7520" y="12891"/>
                  <a:pt x="7531" y="13368"/>
                  <a:pt x="7565" y="13522"/>
                </a:cubicBezTo>
                <a:cubicBezTo>
                  <a:pt x="7578" y="13584"/>
                  <a:pt x="7595" y="13922"/>
                  <a:pt x="7603" y="14273"/>
                </a:cubicBezTo>
                <a:cubicBezTo>
                  <a:pt x="7611" y="14624"/>
                  <a:pt x="7632" y="14988"/>
                  <a:pt x="7649" y="15082"/>
                </a:cubicBezTo>
                <a:cubicBezTo>
                  <a:pt x="7665" y="15176"/>
                  <a:pt x="7689" y="15410"/>
                  <a:pt x="7701" y="15603"/>
                </a:cubicBezTo>
                <a:cubicBezTo>
                  <a:pt x="7713" y="15796"/>
                  <a:pt x="7760" y="16056"/>
                  <a:pt x="7807" y="16181"/>
                </a:cubicBezTo>
                <a:cubicBezTo>
                  <a:pt x="7853" y="16306"/>
                  <a:pt x="7891" y="16484"/>
                  <a:pt x="7891" y="16577"/>
                </a:cubicBezTo>
                <a:cubicBezTo>
                  <a:pt x="7891" y="16669"/>
                  <a:pt x="7913" y="16769"/>
                  <a:pt x="7941" y="16800"/>
                </a:cubicBezTo>
                <a:cubicBezTo>
                  <a:pt x="7969" y="16831"/>
                  <a:pt x="7992" y="16945"/>
                  <a:pt x="7992" y="17053"/>
                </a:cubicBezTo>
                <a:cubicBezTo>
                  <a:pt x="7992" y="17290"/>
                  <a:pt x="8117" y="17956"/>
                  <a:pt x="8182" y="18064"/>
                </a:cubicBezTo>
                <a:cubicBezTo>
                  <a:pt x="8207" y="18106"/>
                  <a:pt x="8228" y="18195"/>
                  <a:pt x="8228" y="18259"/>
                </a:cubicBezTo>
                <a:cubicBezTo>
                  <a:pt x="8228" y="18324"/>
                  <a:pt x="8314" y="18651"/>
                  <a:pt x="8418" y="18988"/>
                </a:cubicBezTo>
                <a:cubicBezTo>
                  <a:pt x="8599" y="19576"/>
                  <a:pt x="8778" y="19951"/>
                  <a:pt x="8856" y="19907"/>
                </a:cubicBezTo>
                <a:cubicBezTo>
                  <a:pt x="8877" y="19896"/>
                  <a:pt x="8921" y="19976"/>
                  <a:pt x="8955" y="20083"/>
                </a:cubicBezTo>
                <a:cubicBezTo>
                  <a:pt x="8988" y="20191"/>
                  <a:pt x="9030" y="20279"/>
                  <a:pt x="9047" y="20279"/>
                </a:cubicBezTo>
                <a:cubicBezTo>
                  <a:pt x="9065" y="20279"/>
                  <a:pt x="9156" y="20388"/>
                  <a:pt x="9248" y="20522"/>
                </a:cubicBezTo>
                <a:cubicBezTo>
                  <a:pt x="9341" y="20656"/>
                  <a:pt x="9457" y="20767"/>
                  <a:pt x="9508" y="20767"/>
                </a:cubicBezTo>
                <a:cubicBezTo>
                  <a:pt x="9558" y="20767"/>
                  <a:pt x="9618" y="20820"/>
                  <a:pt x="9641" y="20885"/>
                </a:cubicBezTo>
                <a:cubicBezTo>
                  <a:pt x="9689" y="21023"/>
                  <a:pt x="10253" y="21000"/>
                  <a:pt x="10304" y="20857"/>
                </a:cubicBezTo>
                <a:cubicBezTo>
                  <a:pt x="10365" y="20685"/>
                  <a:pt x="10661" y="20755"/>
                  <a:pt x="10753" y="20963"/>
                </a:cubicBezTo>
                <a:cubicBezTo>
                  <a:pt x="10800" y="21070"/>
                  <a:pt x="10878" y="21160"/>
                  <a:pt x="10927" y="21163"/>
                </a:cubicBezTo>
                <a:cubicBezTo>
                  <a:pt x="10976" y="21165"/>
                  <a:pt x="11061" y="21226"/>
                  <a:pt x="11116" y="21300"/>
                </a:cubicBezTo>
                <a:cubicBezTo>
                  <a:pt x="11240" y="21463"/>
                  <a:pt x="11325" y="21483"/>
                  <a:pt x="11353" y="21353"/>
                </a:cubicBezTo>
                <a:cubicBezTo>
                  <a:pt x="11364" y="21299"/>
                  <a:pt x="11397" y="21255"/>
                  <a:pt x="11425" y="21255"/>
                </a:cubicBezTo>
                <a:cubicBezTo>
                  <a:pt x="11519" y="21255"/>
                  <a:pt x="12329" y="20048"/>
                  <a:pt x="12535" y="19599"/>
                </a:cubicBezTo>
                <a:cubicBezTo>
                  <a:pt x="12715" y="19210"/>
                  <a:pt x="13262" y="17697"/>
                  <a:pt x="13262" y="17589"/>
                </a:cubicBezTo>
                <a:cubicBezTo>
                  <a:pt x="13262" y="17567"/>
                  <a:pt x="13330" y="17239"/>
                  <a:pt x="13413" y="16863"/>
                </a:cubicBezTo>
                <a:cubicBezTo>
                  <a:pt x="13497" y="16486"/>
                  <a:pt x="13565" y="16099"/>
                  <a:pt x="13565" y="16003"/>
                </a:cubicBezTo>
                <a:cubicBezTo>
                  <a:pt x="13565" y="15906"/>
                  <a:pt x="13596" y="15645"/>
                  <a:pt x="13633" y="15423"/>
                </a:cubicBezTo>
                <a:cubicBezTo>
                  <a:pt x="13670" y="15201"/>
                  <a:pt x="13700" y="14906"/>
                  <a:pt x="13700" y="14768"/>
                </a:cubicBezTo>
                <a:cubicBezTo>
                  <a:pt x="13700" y="14631"/>
                  <a:pt x="13716" y="14430"/>
                  <a:pt x="13734" y="14324"/>
                </a:cubicBezTo>
                <a:cubicBezTo>
                  <a:pt x="13753" y="14217"/>
                  <a:pt x="13783" y="14042"/>
                  <a:pt x="13802" y="13936"/>
                </a:cubicBezTo>
                <a:cubicBezTo>
                  <a:pt x="13821" y="13829"/>
                  <a:pt x="13836" y="13349"/>
                  <a:pt x="13836" y="12868"/>
                </a:cubicBezTo>
                <a:cubicBezTo>
                  <a:pt x="13836" y="12387"/>
                  <a:pt x="13821" y="11967"/>
                  <a:pt x="13802" y="11934"/>
                </a:cubicBezTo>
                <a:cubicBezTo>
                  <a:pt x="13783" y="11900"/>
                  <a:pt x="13768" y="11659"/>
                  <a:pt x="13768" y="11397"/>
                </a:cubicBezTo>
                <a:cubicBezTo>
                  <a:pt x="13768" y="11135"/>
                  <a:pt x="13753" y="10893"/>
                  <a:pt x="13734" y="10860"/>
                </a:cubicBezTo>
                <a:cubicBezTo>
                  <a:pt x="13716" y="10827"/>
                  <a:pt x="13700" y="10617"/>
                  <a:pt x="13700" y="10392"/>
                </a:cubicBezTo>
                <a:cubicBezTo>
                  <a:pt x="13699" y="10167"/>
                  <a:pt x="13677" y="9900"/>
                  <a:pt x="13650" y="9798"/>
                </a:cubicBezTo>
                <a:cubicBezTo>
                  <a:pt x="13623" y="9696"/>
                  <a:pt x="13608" y="9579"/>
                  <a:pt x="13617" y="9540"/>
                </a:cubicBezTo>
                <a:cubicBezTo>
                  <a:pt x="13625" y="9500"/>
                  <a:pt x="13610" y="9414"/>
                  <a:pt x="13582" y="9348"/>
                </a:cubicBezTo>
                <a:cubicBezTo>
                  <a:pt x="13555" y="9281"/>
                  <a:pt x="13531" y="9159"/>
                  <a:pt x="13531" y="9077"/>
                </a:cubicBezTo>
                <a:cubicBezTo>
                  <a:pt x="13531" y="8995"/>
                  <a:pt x="13492" y="8696"/>
                  <a:pt x="13444" y="8411"/>
                </a:cubicBezTo>
                <a:cubicBezTo>
                  <a:pt x="13344" y="7819"/>
                  <a:pt x="13295" y="7341"/>
                  <a:pt x="13271" y="6713"/>
                </a:cubicBezTo>
                <a:cubicBezTo>
                  <a:pt x="13262" y="6471"/>
                  <a:pt x="13233" y="6238"/>
                  <a:pt x="13207" y="6196"/>
                </a:cubicBezTo>
                <a:cubicBezTo>
                  <a:pt x="13182" y="6153"/>
                  <a:pt x="13160" y="6055"/>
                  <a:pt x="13160" y="5980"/>
                </a:cubicBezTo>
                <a:cubicBezTo>
                  <a:pt x="13160" y="5905"/>
                  <a:pt x="13115" y="5620"/>
                  <a:pt x="13059" y="5347"/>
                </a:cubicBezTo>
                <a:cubicBezTo>
                  <a:pt x="13003" y="5074"/>
                  <a:pt x="12957" y="4828"/>
                  <a:pt x="12957" y="4801"/>
                </a:cubicBezTo>
                <a:cubicBezTo>
                  <a:pt x="12957" y="4774"/>
                  <a:pt x="12904" y="4511"/>
                  <a:pt x="12839" y="4217"/>
                </a:cubicBezTo>
                <a:cubicBezTo>
                  <a:pt x="12774" y="3923"/>
                  <a:pt x="12721" y="3655"/>
                  <a:pt x="12721" y="3619"/>
                </a:cubicBezTo>
                <a:cubicBezTo>
                  <a:pt x="12721" y="3501"/>
                  <a:pt x="12575" y="3102"/>
                  <a:pt x="12531" y="3102"/>
                </a:cubicBezTo>
                <a:cubicBezTo>
                  <a:pt x="12508" y="3102"/>
                  <a:pt x="12457" y="2969"/>
                  <a:pt x="12417" y="2806"/>
                </a:cubicBezTo>
                <a:cubicBezTo>
                  <a:pt x="12377" y="2644"/>
                  <a:pt x="12284" y="2424"/>
                  <a:pt x="12211" y="2317"/>
                </a:cubicBezTo>
                <a:cubicBezTo>
                  <a:pt x="12139" y="2209"/>
                  <a:pt x="12079" y="2079"/>
                  <a:pt x="12079" y="2027"/>
                </a:cubicBezTo>
                <a:cubicBezTo>
                  <a:pt x="12079" y="1886"/>
                  <a:pt x="11785" y="1301"/>
                  <a:pt x="11518" y="910"/>
                </a:cubicBezTo>
                <a:cubicBezTo>
                  <a:pt x="11317" y="615"/>
                  <a:pt x="11252" y="569"/>
                  <a:pt x="11042" y="567"/>
                </a:cubicBezTo>
                <a:close/>
                <a:moveTo>
                  <a:pt x="3515" y="755"/>
                </a:moveTo>
                <a:cubicBezTo>
                  <a:pt x="3417" y="774"/>
                  <a:pt x="3309" y="860"/>
                  <a:pt x="3236" y="1004"/>
                </a:cubicBezTo>
                <a:cubicBezTo>
                  <a:pt x="3123" y="1225"/>
                  <a:pt x="3079" y="1247"/>
                  <a:pt x="2769" y="1247"/>
                </a:cubicBezTo>
                <a:cubicBezTo>
                  <a:pt x="2496" y="1247"/>
                  <a:pt x="2421" y="1277"/>
                  <a:pt x="2406" y="1392"/>
                </a:cubicBezTo>
                <a:cubicBezTo>
                  <a:pt x="2395" y="1477"/>
                  <a:pt x="2365" y="1512"/>
                  <a:pt x="2333" y="1476"/>
                </a:cubicBezTo>
                <a:cubicBezTo>
                  <a:pt x="2282" y="1420"/>
                  <a:pt x="2214" y="1487"/>
                  <a:pt x="2023" y="1772"/>
                </a:cubicBezTo>
                <a:cubicBezTo>
                  <a:pt x="1982" y="1833"/>
                  <a:pt x="1881" y="2068"/>
                  <a:pt x="1798" y="2295"/>
                </a:cubicBezTo>
                <a:cubicBezTo>
                  <a:pt x="1716" y="2522"/>
                  <a:pt x="1613" y="2755"/>
                  <a:pt x="1569" y="2812"/>
                </a:cubicBezTo>
                <a:cubicBezTo>
                  <a:pt x="1525" y="2869"/>
                  <a:pt x="1453" y="2974"/>
                  <a:pt x="1409" y="3047"/>
                </a:cubicBezTo>
                <a:cubicBezTo>
                  <a:pt x="1287" y="3250"/>
                  <a:pt x="966" y="4199"/>
                  <a:pt x="962" y="4368"/>
                </a:cubicBezTo>
                <a:cubicBezTo>
                  <a:pt x="961" y="4450"/>
                  <a:pt x="916" y="4736"/>
                  <a:pt x="863" y="5004"/>
                </a:cubicBezTo>
                <a:cubicBezTo>
                  <a:pt x="752" y="5562"/>
                  <a:pt x="686" y="5947"/>
                  <a:pt x="682" y="6058"/>
                </a:cubicBezTo>
                <a:cubicBezTo>
                  <a:pt x="680" y="6101"/>
                  <a:pt x="664" y="6165"/>
                  <a:pt x="645" y="6203"/>
                </a:cubicBezTo>
                <a:cubicBezTo>
                  <a:pt x="579" y="6339"/>
                  <a:pt x="526" y="6715"/>
                  <a:pt x="526" y="7050"/>
                </a:cubicBezTo>
                <a:cubicBezTo>
                  <a:pt x="526" y="7381"/>
                  <a:pt x="453" y="8165"/>
                  <a:pt x="393" y="8482"/>
                </a:cubicBezTo>
                <a:cubicBezTo>
                  <a:pt x="376" y="8569"/>
                  <a:pt x="352" y="8811"/>
                  <a:pt x="339" y="9019"/>
                </a:cubicBezTo>
                <a:cubicBezTo>
                  <a:pt x="325" y="9226"/>
                  <a:pt x="281" y="9494"/>
                  <a:pt x="241" y="9612"/>
                </a:cubicBezTo>
                <a:cubicBezTo>
                  <a:pt x="176" y="9801"/>
                  <a:pt x="166" y="9946"/>
                  <a:pt x="160" y="10817"/>
                </a:cubicBezTo>
                <a:cubicBezTo>
                  <a:pt x="156" y="11362"/>
                  <a:pt x="139" y="11886"/>
                  <a:pt x="122" y="11981"/>
                </a:cubicBezTo>
                <a:cubicBezTo>
                  <a:pt x="104" y="12075"/>
                  <a:pt x="99" y="12179"/>
                  <a:pt x="110" y="12212"/>
                </a:cubicBezTo>
                <a:cubicBezTo>
                  <a:pt x="121" y="12244"/>
                  <a:pt x="116" y="12328"/>
                  <a:pt x="98" y="12396"/>
                </a:cubicBezTo>
                <a:cubicBezTo>
                  <a:pt x="-5" y="12793"/>
                  <a:pt x="-37" y="14201"/>
                  <a:pt x="51" y="14455"/>
                </a:cubicBezTo>
                <a:cubicBezTo>
                  <a:pt x="71" y="14512"/>
                  <a:pt x="88" y="14651"/>
                  <a:pt x="88" y="14761"/>
                </a:cubicBezTo>
                <a:cubicBezTo>
                  <a:pt x="89" y="14871"/>
                  <a:pt x="111" y="15041"/>
                  <a:pt x="137" y="15141"/>
                </a:cubicBezTo>
                <a:cubicBezTo>
                  <a:pt x="163" y="15240"/>
                  <a:pt x="176" y="15383"/>
                  <a:pt x="166" y="15458"/>
                </a:cubicBezTo>
                <a:cubicBezTo>
                  <a:pt x="156" y="15533"/>
                  <a:pt x="163" y="15595"/>
                  <a:pt x="183" y="15595"/>
                </a:cubicBezTo>
                <a:cubicBezTo>
                  <a:pt x="225" y="15595"/>
                  <a:pt x="329" y="16173"/>
                  <a:pt x="307" y="16279"/>
                </a:cubicBezTo>
                <a:cubicBezTo>
                  <a:pt x="298" y="16320"/>
                  <a:pt x="313" y="16407"/>
                  <a:pt x="341" y="16473"/>
                </a:cubicBezTo>
                <a:cubicBezTo>
                  <a:pt x="368" y="16539"/>
                  <a:pt x="384" y="16626"/>
                  <a:pt x="375" y="16667"/>
                </a:cubicBezTo>
                <a:cubicBezTo>
                  <a:pt x="366" y="16707"/>
                  <a:pt x="389" y="16817"/>
                  <a:pt x="425" y="16912"/>
                </a:cubicBezTo>
                <a:cubicBezTo>
                  <a:pt x="462" y="17006"/>
                  <a:pt x="484" y="17120"/>
                  <a:pt x="475" y="17162"/>
                </a:cubicBezTo>
                <a:cubicBezTo>
                  <a:pt x="466" y="17205"/>
                  <a:pt x="474" y="17268"/>
                  <a:pt x="492" y="17301"/>
                </a:cubicBezTo>
                <a:cubicBezTo>
                  <a:pt x="511" y="17335"/>
                  <a:pt x="526" y="17428"/>
                  <a:pt x="526" y="17509"/>
                </a:cubicBezTo>
                <a:cubicBezTo>
                  <a:pt x="526" y="17735"/>
                  <a:pt x="683" y="18294"/>
                  <a:pt x="1002" y="19206"/>
                </a:cubicBezTo>
                <a:cubicBezTo>
                  <a:pt x="1418" y="20394"/>
                  <a:pt x="1436" y="20422"/>
                  <a:pt x="1777" y="20442"/>
                </a:cubicBezTo>
                <a:cubicBezTo>
                  <a:pt x="1935" y="20451"/>
                  <a:pt x="2102" y="20503"/>
                  <a:pt x="2148" y="20557"/>
                </a:cubicBezTo>
                <a:cubicBezTo>
                  <a:pt x="2259" y="20687"/>
                  <a:pt x="2375" y="20694"/>
                  <a:pt x="2401" y="20571"/>
                </a:cubicBezTo>
                <a:cubicBezTo>
                  <a:pt x="2413" y="20517"/>
                  <a:pt x="2491" y="20475"/>
                  <a:pt x="2574" y="20475"/>
                </a:cubicBezTo>
                <a:cubicBezTo>
                  <a:pt x="2658" y="20475"/>
                  <a:pt x="2773" y="20403"/>
                  <a:pt x="2830" y="20316"/>
                </a:cubicBezTo>
                <a:cubicBezTo>
                  <a:pt x="2985" y="20085"/>
                  <a:pt x="3298" y="19979"/>
                  <a:pt x="3321" y="20150"/>
                </a:cubicBezTo>
                <a:cubicBezTo>
                  <a:pt x="3334" y="20252"/>
                  <a:pt x="3416" y="20281"/>
                  <a:pt x="3664" y="20271"/>
                </a:cubicBezTo>
                <a:cubicBezTo>
                  <a:pt x="3843" y="20264"/>
                  <a:pt x="4007" y="20217"/>
                  <a:pt x="4029" y="20166"/>
                </a:cubicBezTo>
                <a:cubicBezTo>
                  <a:pt x="4050" y="20114"/>
                  <a:pt x="4145" y="20064"/>
                  <a:pt x="4239" y="20054"/>
                </a:cubicBezTo>
                <a:cubicBezTo>
                  <a:pt x="4333" y="20044"/>
                  <a:pt x="4411" y="20004"/>
                  <a:pt x="4411" y="19966"/>
                </a:cubicBezTo>
                <a:cubicBezTo>
                  <a:pt x="4411" y="19928"/>
                  <a:pt x="4465" y="19829"/>
                  <a:pt x="4530" y="19746"/>
                </a:cubicBezTo>
                <a:cubicBezTo>
                  <a:pt x="4595" y="19663"/>
                  <a:pt x="4697" y="19534"/>
                  <a:pt x="4758" y="19456"/>
                </a:cubicBezTo>
                <a:cubicBezTo>
                  <a:pt x="4819" y="19379"/>
                  <a:pt x="4926" y="19202"/>
                  <a:pt x="4996" y="19065"/>
                </a:cubicBezTo>
                <a:cubicBezTo>
                  <a:pt x="5066" y="18927"/>
                  <a:pt x="5142" y="18813"/>
                  <a:pt x="5164" y="18812"/>
                </a:cubicBezTo>
                <a:cubicBezTo>
                  <a:pt x="5187" y="18810"/>
                  <a:pt x="5243" y="18650"/>
                  <a:pt x="5290" y="18455"/>
                </a:cubicBezTo>
                <a:cubicBezTo>
                  <a:pt x="5336" y="18260"/>
                  <a:pt x="5423" y="17950"/>
                  <a:pt x="5484" y="17766"/>
                </a:cubicBezTo>
                <a:cubicBezTo>
                  <a:pt x="5544" y="17581"/>
                  <a:pt x="5593" y="17391"/>
                  <a:pt x="5593" y="17345"/>
                </a:cubicBezTo>
                <a:cubicBezTo>
                  <a:pt x="5593" y="17298"/>
                  <a:pt x="5624" y="17212"/>
                  <a:pt x="5661" y="17155"/>
                </a:cubicBezTo>
                <a:cubicBezTo>
                  <a:pt x="5699" y="17097"/>
                  <a:pt x="5761" y="16856"/>
                  <a:pt x="5800" y="16620"/>
                </a:cubicBezTo>
                <a:cubicBezTo>
                  <a:pt x="5838" y="16383"/>
                  <a:pt x="5891" y="16138"/>
                  <a:pt x="5918" y="16075"/>
                </a:cubicBezTo>
                <a:cubicBezTo>
                  <a:pt x="5944" y="16012"/>
                  <a:pt x="5965" y="15905"/>
                  <a:pt x="5965" y="15838"/>
                </a:cubicBezTo>
                <a:cubicBezTo>
                  <a:pt x="5965" y="15771"/>
                  <a:pt x="5988" y="15662"/>
                  <a:pt x="6016" y="15595"/>
                </a:cubicBezTo>
                <a:cubicBezTo>
                  <a:pt x="6044" y="15528"/>
                  <a:pt x="6066" y="15329"/>
                  <a:pt x="6066" y="15154"/>
                </a:cubicBezTo>
                <a:cubicBezTo>
                  <a:pt x="6066" y="14980"/>
                  <a:pt x="6089" y="14784"/>
                  <a:pt x="6117" y="14717"/>
                </a:cubicBezTo>
                <a:cubicBezTo>
                  <a:pt x="6151" y="14635"/>
                  <a:pt x="6166" y="14429"/>
                  <a:pt x="6163" y="14071"/>
                </a:cubicBezTo>
                <a:cubicBezTo>
                  <a:pt x="6160" y="13752"/>
                  <a:pt x="6177" y="13482"/>
                  <a:pt x="6206" y="13383"/>
                </a:cubicBezTo>
                <a:cubicBezTo>
                  <a:pt x="6272" y="13153"/>
                  <a:pt x="6250" y="10995"/>
                  <a:pt x="6180" y="10880"/>
                </a:cubicBezTo>
                <a:cubicBezTo>
                  <a:pt x="6154" y="10836"/>
                  <a:pt x="6141" y="10761"/>
                  <a:pt x="6152" y="10713"/>
                </a:cubicBezTo>
                <a:cubicBezTo>
                  <a:pt x="6162" y="10665"/>
                  <a:pt x="6147" y="10469"/>
                  <a:pt x="6119" y="10276"/>
                </a:cubicBezTo>
                <a:cubicBezTo>
                  <a:pt x="6090" y="10076"/>
                  <a:pt x="6077" y="9802"/>
                  <a:pt x="6088" y="9638"/>
                </a:cubicBezTo>
                <a:cubicBezTo>
                  <a:pt x="6101" y="9459"/>
                  <a:pt x="6089" y="9267"/>
                  <a:pt x="6058" y="9128"/>
                </a:cubicBezTo>
                <a:cubicBezTo>
                  <a:pt x="6030" y="9006"/>
                  <a:pt x="5996" y="8709"/>
                  <a:pt x="5982" y="8470"/>
                </a:cubicBezTo>
                <a:cubicBezTo>
                  <a:pt x="5968" y="8231"/>
                  <a:pt x="5938" y="7990"/>
                  <a:pt x="5915" y="7935"/>
                </a:cubicBezTo>
                <a:cubicBezTo>
                  <a:pt x="5892" y="7881"/>
                  <a:pt x="5854" y="7630"/>
                  <a:pt x="5831" y="7379"/>
                </a:cubicBezTo>
                <a:cubicBezTo>
                  <a:pt x="5808" y="7127"/>
                  <a:pt x="5766" y="6896"/>
                  <a:pt x="5738" y="6866"/>
                </a:cubicBezTo>
                <a:cubicBezTo>
                  <a:pt x="5700" y="6824"/>
                  <a:pt x="5693" y="6724"/>
                  <a:pt x="5709" y="6470"/>
                </a:cubicBezTo>
                <a:cubicBezTo>
                  <a:pt x="5723" y="6263"/>
                  <a:pt x="5715" y="6044"/>
                  <a:pt x="5689" y="5909"/>
                </a:cubicBezTo>
                <a:cubicBezTo>
                  <a:pt x="5666" y="5788"/>
                  <a:pt x="5650" y="5654"/>
                  <a:pt x="5654" y="5612"/>
                </a:cubicBezTo>
                <a:cubicBezTo>
                  <a:pt x="5659" y="5570"/>
                  <a:pt x="5612" y="5306"/>
                  <a:pt x="5551" y="5026"/>
                </a:cubicBezTo>
                <a:cubicBezTo>
                  <a:pt x="5491" y="4746"/>
                  <a:pt x="5418" y="4386"/>
                  <a:pt x="5391" y="4225"/>
                </a:cubicBezTo>
                <a:cubicBezTo>
                  <a:pt x="5363" y="4064"/>
                  <a:pt x="5321" y="3895"/>
                  <a:pt x="5298" y="3852"/>
                </a:cubicBezTo>
                <a:cubicBezTo>
                  <a:pt x="5275" y="3810"/>
                  <a:pt x="5256" y="3720"/>
                  <a:pt x="5256" y="3653"/>
                </a:cubicBezTo>
                <a:cubicBezTo>
                  <a:pt x="5256" y="3442"/>
                  <a:pt x="4857" y="2320"/>
                  <a:pt x="4783" y="2320"/>
                </a:cubicBezTo>
                <a:cubicBezTo>
                  <a:pt x="4744" y="2320"/>
                  <a:pt x="4704" y="2256"/>
                  <a:pt x="4694" y="2175"/>
                </a:cubicBezTo>
                <a:cubicBezTo>
                  <a:pt x="4682" y="2087"/>
                  <a:pt x="4631" y="2029"/>
                  <a:pt x="4564" y="2029"/>
                </a:cubicBezTo>
                <a:cubicBezTo>
                  <a:pt x="4497" y="2029"/>
                  <a:pt x="4423" y="1943"/>
                  <a:pt x="4373" y="1809"/>
                </a:cubicBezTo>
                <a:cubicBezTo>
                  <a:pt x="4328" y="1688"/>
                  <a:pt x="4280" y="1579"/>
                  <a:pt x="4267" y="1566"/>
                </a:cubicBezTo>
                <a:cubicBezTo>
                  <a:pt x="4253" y="1553"/>
                  <a:pt x="4150" y="1408"/>
                  <a:pt x="4038" y="1245"/>
                </a:cubicBezTo>
                <a:cubicBezTo>
                  <a:pt x="3926" y="1081"/>
                  <a:pt x="3821" y="970"/>
                  <a:pt x="3805" y="998"/>
                </a:cubicBezTo>
                <a:cubicBezTo>
                  <a:pt x="3790" y="1026"/>
                  <a:pt x="3759" y="984"/>
                  <a:pt x="3736" y="904"/>
                </a:cubicBezTo>
                <a:cubicBezTo>
                  <a:pt x="3701" y="782"/>
                  <a:pt x="3612" y="736"/>
                  <a:pt x="3515" y="755"/>
                </a:cubicBezTo>
                <a:close/>
              </a:path>
            </a:pathLst>
          </a:custGeom>
          <a:noFill/>
          <a:ln>
            <a:noFill/>
          </a:ln>
        </p:spPr>
      </p:pic>
      <p:sp>
        <p:nvSpPr>
          <p:cNvPr id="95" name="Google Shape;95;g87ddb437b6_0_0"/>
          <p:cNvSpPr txBox="1"/>
          <p:nvPr/>
        </p:nvSpPr>
        <p:spPr>
          <a:xfrm>
            <a:off x="1371300" y="870975"/>
            <a:ext cx="21645600" cy="2250300"/>
          </a:xfrm>
          <a:prstGeom prst="rect">
            <a:avLst/>
          </a:prstGeom>
          <a:noFill/>
          <a:ln>
            <a:noFill/>
          </a:ln>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chemeClr val="lt1"/>
              </a:buClr>
              <a:buSzPts val="6000"/>
              <a:buFont typeface="Helvetica Neue"/>
              <a:buNone/>
            </a:pPr>
            <a:r>
              <a:rPr b="0" i="0" lang="en-US" sz="7200" u="none" cap="none" strike="noStrike">
                <a:solidFill>
                  <a:schemeClr val="lt1"/>
                </a:solidFill>
                <a:latin typeface="Roboto Medium"/>
                <a:ea typeface="Roboto Medium"/>
                <a:cs typeface="Roboto Medium"/>
                <a:sym typeface="Roboto Medium"/>
              </a:rPr>
              <a:t>Towards Automatic Cognitive Impairment Detection </a:t>
            </a:r>
            <a:br>
              <a:rPr b="0" i="0" lang="en-US" sz="7200" u="none" cap="none" strike="noStrike">
                <a:solidFill>
                  <a:schemeClr val="lt1"/>
                </a:solidFill>
                <a:latin typeface="Roboto Medium"/>
                <a:ea typeface="Roboto Medium"/>
                <a:cs typeface="Roboto Medium"/>
                <a:sym typeface="Roboto Medium"/>
              </a:rPr>
            </a:br>
            <a:r>
              <a:rPr b="0" i="0" lang="en-US" sz="7200" u="none" cap="none" strike="noStrike">
                <a:solidFill>
                  <a:schemeClr val="lt1"/>
                </a:solidFill>
                <a:latin typeface="Roboto Medium"/>
                <a:ea typeface="Roboto Medium"/>
                <a:cs typeface="Roboto Medium"/>
                <a:sym typeface="Roboto Medium"/>
              </a:rPr>
              <a:t>in a Cross-lingual Context</a:t>
            </a:r>
            <a:endParaRPr b="0" i="0" sz="7200" u="none" cap="none" strike="noStrike">
              <a:solidFill>
                <a:srgbClr val="000000"/>
              </a:solidFill>
              <a:latin typeface="Roboto Medium"/>
              <a:ea typeface="Roboto Medium"/>
              <a:cs typeface="Roboto Medium"/>
              <a:sym typeface="Roboto Medium"/>
            </a:endParaRPr>
          </a:p>
        </p:txBody>
      </p:sp>
      <p:sp>
        <p:nvSpPr>
          <p:cNvPr id="96" name="Google Shape;96;g87ddb437b6_0_0"/>
          <p:cNvSpPr txBox="1"/>
          <p:nvPr/>
        </p:nvSpPr>
        <p:spPr>
          <a:xfrm>
            <a:off x="1698550" y="7610475"/>
            <a:ext cx="12456601" cy="5343600"/>
          </a:xfrm>
          <a:prstGeom prst="rect">
            <a:avLst/>
          </a:prstGeom>
          <a:noFill/>
          <a:ln>
            <a:noFill/>
          </a:ln>
        </p:spPr>
        <p:txBody>
          <a:bodyPr anchorCtr="0" anchor="b" bIns="50800" lIns="50800" spcFirstLastPara="1" rIns="50800" wrap="square" tIns="50800">
            <a:noAutofit/>
          </a:bodyPr>
          <a:lstStyle/>
          <a:p>
            <a:pPr indent="0" lvl="2" marL="0" marR="0" rtl="0" algn="l">
              <a:lnSpc>
                <a:spcPct val="90000"/>
              </a:lnSpc>
              <a:spcBef>
                <a:spcPts val="0"/>
              </a:spcBef>
              <a:spcAft>
                <a:spcPts val="0"/>
              </a:spcAft>
              <a:buClr>
                <a:schemeClr val="lt1"/>
              </a:buClr>
              <a:buSzPts val="3600"/>
              <a:buFont typeface="Helvetica Neue"/>
              <a:buNone/>
            </a:pPr>
            <a:r>
              <a:t/>
            </a:r>
            <a:endParaRPr b="0" i="0" sz="3800" u="none" cap="none" strike="noStrike">
              <a:solidFill>
                <a:srgbClr val="FFFFFF"/>
              </a:solidFill>
              <a:latin typeface="Roboto Light"/>
              <a:ea typeface="Roboto Light"/>
              <a:cs typeface="Roboto Light"/>
              <a:sym typeface="Roboto Light"/>
            </a:endParaRPr>
          </a:p>
          <a:p>
            <a:pPr indent="0" lvl="2" marL="0" marR="0" rtl="0" algn="l">
              <a:lnSpc>
                <a:spcPct val="90000"/>
              </a:lnSpc>
              <a:spcBef>
                <a:spcPts val="0"/>
              </a:spcBef>
              <a:spcAft>
                <a:spcPts val="0"/>
              </a:spcAft>
              <a:buClr>
                <a:schemeClr val="lt1"/>
              </a:buClr>
              <a:buSzPts val="3600"/>
              <a:buFont typeface="Helvetica Neue"/>
              <a:buNone/>
            </a:pPr>
            <a:r>
              <a:t/>
            </a:r>
            <a:endParaRPr b="0" i="0" sz="3800" u="none" cap="none" strike="noStrike">
              <a:solidFill>
                <a:srgbClr val="FFFFFF"/>
              </a:solidFill>
              <a:latin typeface="Roboto Medium"/>
              <a:ea typeface="Roboto Medium"/>
              <a:cs typeface="Roboto Medium"/>
              <a:sym typeface="Roboto Medium"/>
            </a:endParaRPr>
          </a:p>
          <a:p>
            <a:pPr indent="0" lvl="2" marL="0" marR="0" rtl="0" algn="l">
              <a:lnSpc>
                <a:spcPct val="90000"/>
              </a:lnSpc>
              <a:spcBef>
                <a:spcPts val="0"/>
              </a:spcBef>
              <a:spcAft>
                <a:spcPts val="0"/>
              </a:spcAft>
              <a:buClr>
                <a:schemeClr val="lt1"/>
              </a:buClr>
              <a:buSzPts val="3600"/>
              <a:buFont typeface="Helvetica Neue"/>
              <a:buNone/>
            </a:pPr>
            <a:r>
              <a:rPr b="0" i="0" lang="en-US" sz="3800" u="none" cap="none" strike="noStrike">
                <a:solidFill>
                  <a:srgbClr val="FFFFFF"/>
                </a:solidFill>
                <a:latin typeface="Roboto Medium"/>
                <a:ea typeface="Roboto Medium"/>
                <a:cs typeface="Roboto Medium"/>
                <a:sym typeface="Roboto Medium"/>
              </a:rPr>
              <a:t>Flavio Di  Palo</a:t>
            </a:r>
            <a:r>
              <a:rPr b="0" i="0" lang="en-US" sz="3800" u="none" cap="none" strike="noStrike">
                <a:solidFill>
                  <a:schemeClr val="lt1"/>
                </a:solidFill>
                <a:latin typeface="Roboto Light"/>
                <a:ea typeface="Roboto Light"/>
                <a:cs typeface="Roboto Light"/>
                <a:sym typeface="Roboto Light"/>
              </a:rPr>
              <a:t>, matr. </a:t>
            </a:r>
            <a:r>
              <a:rPr b="0" i="1" lang="en-US" sz="3800" u="none" cap="none" strike="noStrike">
                <a:solidFill>
                  <a:schemeClr val="lt1"/>
                </a:solidFill>
                <a:latin typeface="Roboto Light"/>
                <a:ea typeface="Roboto Light"/>
                <a:cs typeface="Roboto Light"/>
                <a:sym typeface="Roboto Light"/>
              </a:rPr>
              <a:t>898541</a:t>
            </a:r>
            <a:endParaRPr b="0" i="1" sz="3800" u="none" cap="none" strike="noStrike">
              <a:solidFill>
                <a:schemeClr val="lt1"/>
              </a:solidFill>
              <a:latin typeface="Roboto Light"/>
              <a:ea typeface="Roboto Light"/>
              <a:cs typeface="Roboto Light"/>
              <a:sym typeface="Roboto Light"/>
            </a:endParaRPr>
          </a:p>
          <a:p>
            <a:pPr indent="0" lvl="2" marL="0" marR="0" rtl="0" algn="l">
              <a:lnSpc>
                <a:spcPct val="90000"/>
              </a:lnSpc>
              <a:spcBef>
                <a:spcPts val="0"/>
              </a:spcBef>
              <a:spcAft>
                <a:spcPts val="0"/>
              </a:spcAft>
              <a:buClr>
                <a:srgbClr val="FFFFFF"/>
              </a:buClr>
              <a:buSzPts val="3600"/>
              <a:buFont typeface="Helvetica Neue"/>
              <a:buNone/>
            </a:pPr>
            <a:r>
              <a:t/>
            </a:r>
            <a:endParaRPr b="0" i="0" sz="3800" u="none" cap="none" strike="noStrike">
              <a:solidFill>
                <a:srgbClr val="FFFFFF"/>
              </a:solidFill>
              <a:latin typeface="Roboto Light"/>
              <a:ea typeface="Roboto Light"/>
              <a:cs typeface="Roboto Light"/>
              <a:sym typeface="Roboto Light"/>
            </a:endParaRPr>
          </a:p>
          <a:p>
            <a:pPr indent="0" lvl="2" marL="0" marR="0" rtl="0" algn="l">
              <a:lnSpc>
                <a:spcPct val="90000"/>
              </a:lnSpc>
              <a:spcBef>
                <a:spcPts val="0"/>
              </a:spcBef>
              <a:spcAft>
                <a:spcPts val="0"/>
              </a:spcAft>
              <a:buClr>
                <a:srgbClr val="FFFFFF"/>
              </a:buClr>
              <a:buSzPts val="3600"/>
              <a:buFont typeface="Helvetica Neue"/>
              <a:buNone/>
            </a:pPr>
            <a:r>
              <a:rPr b="0" i="0" lang="en-US" sz="3800" u="none" cap="none" strike="noStrike">
                <a:solidFill>
                  <a:srgbClr val="FFFFFF"/>
                </a:solidFill>
                <a:latin typeface="Roboto Light"/>
                <a:ea typeface="Roboto Light"/>
                <a:cs typeface="Roboto Light"/>
                <a:sym typeface="Roboto Light"/>
              </a:rPr>
              <a:t>Advisor: </a:t>
            </a:r>
            <a:endParaRPr b="0" i="0" sz="3800" u="none" cap="none" strike="noStrike">
              <a:solidFill>
                <a:srgbClr val="FFFFFF"/>
              </a:solidFill>
              <a:latin typeface="Roboto Light"/>
              <a:ea typeface="Roboto Light"/>
              <a:cs typeface="Roboto Light"/>
              <a:sym typeface="Roboto Light"/>
            </a:endParaRPr>
          </a:p>
          <a:p>
            <a:pPr indent="0" lvl="2" marL="0" marR="0" rtl="0" algn="l">
              <a:lnSpc>
                <a:spcPct val="90000"/>
              </a:lnSpc>
              <a:spcBef>
                <a:spcPts val="0"/>
              </a:spcBef>
              <a:spcAft>
                <a:spcPts val="0"/>
              </a:spcAft>
              <a:buClr>
                <a:srgbClr val="FFFFFF"/>
              </a:buClr>
              <a:buSzPts val="3600"/>
              <a:buFont typeface="Helvetica Neue"/>
              <a:buNone/>
            </a:pPr>
            <a:r>
              <a:t/>
            </a:r>
            <a:endParaRPr b="0" i="0" sz="2400" u="none" cap="none" strike="noStrike">
              <a:solidFill>
                <a:srgbClr val="FFFFFF"/>
              </a:solidFill>
              <a:latin typeface="Roboto Light"/>
              <a:ea typeface="Roboto Light"/>
              <a:cs typeface="Roboto Light"/>
              <a:sym typeface="Roboto Light"/>
            </a:endParaRPr>
          </a:p>
          <a:p>
            <a:pPr indent="0" lvl="2" marL="0" marR="0" rtl="0" algn="l">
              <a:lnSpc>
                <a:spcPct val="90000"/>
              </a:lnSpc>
              <a:spcBef>
                <a:spcPts val="0"/>
              </a:spcBef>
              <a:spcAft>
                <a:spcPts val="0"/>
              </a:spcAft>
              <a:buClr>
                <a:srgbClr val="FFFFFF"/>
              </a:buClr>
              <a:buSzPts val="3600"/>
              <a:buFont typeface="Helvetica Neue"/>
              <a:buNone/>
            </a:pPr>
            <a:r>
              <a:rPr b="0" i="0" lang="en-US" sz="3800" u="none" cap="none" strike="noStrike">
                <a:solidFill>
                  <a:srgbClr val="FFFFFF"/>
                </a:solidFill>
                <a:latin typeface="Roboto Medium"/>
                <a:ea typeface="Roboto Medium"/>
                <a:cs typeface="Roboto Medium"/>
                <a:sym typeface="Roboto Medium"/>
              </a:rPr>
              <a:t>Prof. Matteo Matteucci</a:t>
            </a:r>
            <a:endParaRPr b="0" i="0" sz="3800" u="none" cap="none" strike="noStrike">
              <a:solidFill>
                <a:srgbClr val="FFFFFF"/>
              </a:solidFill>
              <a:latin typeface="Roboto Medium"/>
              <a:ea typeface="Roboto Medium"/>
              <a:cs typeface="Roboto Medium"/>
              <a:sym typeface="Roboto Medium"/>
            </a:endParaRPr>
          </a:p>
          <a:p>
            <a:pPr indent="0" lvl="2" marL="0" marR="0" rtl="0" algn="l">
              <a:lnSpc>
                <a:spcPct val="90000"/>
              </a:lnSpc>
              <a:spcBef>
                <a:spcPts val="0"/>
              </a:spcBef>
              <a:spcAft>
                <a:spcPts val="0"/>
              </a:spcAft>
              <a:buClr>
                <a:srgbClr val="FFFFFF"/>
              </a:buClr>
              <a:buSzPts val="3600"/>
              <a:buFont typeface="Helvetica Neue"/>
              <a:buNone/>
            </a:pPr>
            <a:r>
              <a:t/>
            </a:r>
            <a:endParaRPr b="0" i="0" sz="3800" u="none" cap="none" strike="noStrike">
              <a:solidFill>
                <a:srgbClr val="FFFFFF"/>
              </a:solidFill>
              <a:latin typeface="Roboto Medium"/>
              <a:ea typeface="Roboto Medium"/>
              <a:cs typeface="Roboto Medium"/>
              <a:sym typeface="Roboto Medium"/>
            </a:endParaRPr>
          </a:p>
          <a:p>
            <a:pPr indent="0" lvl="2" marL="0" marR="0" rtl="0" algn="l">
              <a:lnSpc>
                <a:spcPct val="90000"/>
              </a:lnSpc>
              <a:spcBef>
                <a:spcPts val="0"/>
              </a:spcBef>
              <a:spcAft>
                <a:spcPts val="0"/>
              </a:spcAft>
              <a:buClr>
                <a:srgbClr val="FFFFFF"/>
              </a:buClr>
              <a:buSzPts val="3600"/>
              <a:buFont typeface="Helvetica Neue"/>
              <a:buNone/>
            </a:pPr>
            <a:r>
              <a:rPr b="0" i="0" lang="en-US" sz="3800" u="none" cap="none" strike="noStrike">
                <a:solidFill>
                  <a:srgbClr val="FFFFFF"/>
                </a:solidFill>
                <a:latin typeface="Roboto Light"/>
                <a:ea typeface="Roboto Light"/>
                <a:cs typeface="Roboto Light"/>
                <a:sym typeface="Roboto Light"/>
              </a:rPr>
              <a:t>Co-advisors:</a:t>
            </a:r>
            <a:br>
              <a:rPr b="0" i="0" lang="en-US" sz="3800" u="none" cap="none" strike="noStrike">
                <a:solidFill>
                  <a:srgbClr val="FFFFFF"/>
                </a:solidFill>
                <a:latin typeface="Roboto Light"/>
                <a:ea typeface="Roboto Light"/>
                <a:cs typeface="Roboto Light"/>
                <a:sym typeface="Roboto Light"/>
              </a:rPr>
            </a:br>
            <a:endParaRPr b="0" i="0" sz="2400" u="none" cap="none" strike="noStrike">
              <a:solidFill>
                <a:srgbClr val="000000"/>
              </a:solidFill>
              <a:latin typeface="Roboto Light"/>
              <a:ea typeface="Roboto Light"/>
              <a:cs typeface="Roboto Light"/>
              <a:sym typeface="Roboto Light"/>
            </a:endParaRPr>
          </a:p>
          <a:p>
            <a:pPr indent="0" lvl="2" marL="0" marR="0" rtl="0" algn="l">
              <a:lnSpc>
                <a:spcPct val="115000"/>
              </a:lnSpc>
              <a:spcBef>
                <a:spcPts val="0"/>
              </a:spcBef>
              <a:spcAft>
                <a:spcPts val="0"/>
              </a:spcAft>
              <a:buClr>
                <a:srgbClr val="FFFFFF"/>
              </a:buClr>
              <a:buSzPts val="3600"/>
              <a:buFont typeface="Helvetica Neue"/>
              <a:buNone/>
            </a:pPr>
            <a:r>
              <a:rPr b="0" i="0" lang="en-US" sz="3800" u="none" cap="none" strike="noStrike">
                <a:solidFill>
                  <a:srgbClr val="FFFFFF"/>
                </a:solidFill>
                <a:latin typeface="Roboto Medium"/>
                <a:ea typeface="Roboto Medium"/>
                <a:cs typeface="Roboto Medium"/>
                <a:sym typeface="Roboto Medium"/>
              </a:rPr>
              <a:t>Prof. Simona Ferrante</a:t>
            </a:r>
            <a:r>
              <a:rPr b="0" i="0" lang="en-US" sz="3800" u="none" cap="none" strike="noStrike">
                <a:solidFill>
                  <a:srgbClr val="FFFFFF"/>
                </a:solidFill>
                <a:latin typeface="Roboto Light"/>
                <a:ea typeface="Roboto Light"/>
                <a:cs typeface="Roboto Light"/>
                <a:sym typeface="Roboto Light"/>
              </a:rPr>
              <a:t>, </a:t>
            </a:r>
            <a:r>
              <a:rPr b="0" i="1" lang="en-US" sz="3800" u="none" cap="none" strike="noStrike">
                <a:solidFill>
                  <a:srgbClr val="FFFFFF"/>
                </a:solidFill>
                <a:latin typeface="Roboto Light"/>
                <a:ea typeface="Roboto Light"/>
                <a:cs typeface="Roboto Light"/>
                <a:sym typeface="Roboto Light"/>
              </a:rPr>
              <a:t>Politecnico di Milano</a:t>
            </a:r>
            <a:br>
              <a:rPr b="0" i="0" lang="en-US" sz="3800" u="none" cap="none" strike="noStrike">
                <a:solidFill>
                  <a:srgbClr val="000000"/>
                </a:solidFill>
                <a:latin typeface="Roboto Light"/>
                <a:ea typeface="Roboto Light"/>
                <a:cs typeface="Roboto Light"/>
                <a:sym typeface="Roboto Light"/>
              </a:rPr>
            </a:br>
            <a:r>
              <a:rPr b="0" i="0" lang="en-US" sz="3800" u="none" cap="none" strike="noStrike">
                <a:solidFill>
                  <a:srgbClr val="FFFFFF"/>
                </a:solidFill>
                <a:latin typeface="Roboto Medium"/>
                <a:ea typeface="Roboto Medium"/>
                <a:cs typeface="Roboto Medium"/>
                <a:sym typeface="Roboto Medium"/>
              </a:rPr>
              <a:t>Prof. Natalie Parde</a:t>
            </a:r>
            <a:r>
              <a:rPr b="0" i="0" lang="en-US" sz="3800" u="none" cap="none" strike="noStrike">
                <a:solidFill>
                  <a:srgbClr val="FFFFFF"/>
                </a:solidFill>
                <a:latin typeface="Roboto Light"/>
                <a:ea typeface="Roboto Light"/>
                <a:cs typeface="Roboto Light"/>
                <a:sym typeface="Roboto Light"/>
              </a:rPr>
              <a:t>, </a:t>
            </a:r>
            <a:r>
              <a:rPr b="0" i="1" lang="en-US" sz="3800" u="none" cap="none" strike="noStrike">
                <a:solidFill>
                  <a:srgbClr val="FFFFFF"/>
                </a:solidFill>
                <a:latin typeface="Roboto Light"/>
                <a:ea typeface="Roboto Light"/>
                <a:cs typeface="Roboto Light"/>
                <a:sym typeface="Roboto Light"/>
              </a:rPr>
              <a:t>University of Illinois at Chicago</a:t>
            </a:r>
            <a:endParaRPr b="0" i="0" sz="3800" u="none" cap="none" strike="noStrike">
              <a:solidFill>
                <a:srgbClr val="000000"/>
              </a:solidFill>
              <a:latin typeface="Roboto Light"/>
              <a:ea typeface="Roboto Light"/>
              <a:cs typeface="Roboto Light"/>
              <a:sym typeface="Roboto Light"/>
            </a:endParaRPr>
          </a:p>
        </p:txBody>
      </p:sp>
      <p:grpSp>
        <p:nvGrpSpPr>
          <p:cNvPr id="97" name="Google Shape;97;g87ddb437b6_0_0"/>
          <p:cNvGrpSpPr/>
          <p:nvPr/>
        </p:nvGrpSpPr>
        <p:grpSpPr>
          <a:xfrm>
            <a:off x="18769380" y="7788486"/>
            <a:ext cx="4708520" cy="1741920"/>
            <a:chOff x="19030525" y="5926938"/>
            <a:chExt cx="5777325" cy="2137325"/>
          </a:xfrm>
        </p:grpSpPr>
        <p:pic>
          <p:nvPicPr>
            <p:cNvPr id="98" name="Google Shape;98;g87ddb437b6_0_0"/>
            <p:cNvPicPr preferRelativeResize="0"/>
            <p:nvPr/>
          </p:nvPicPr>
          <p:blipFill rotWithShape="1">
            <a:blip r:embed="rId4">
              <a:alphaModFix/>
            </a:blip>
            <a:srcRect b="4470" l="0" r="31818" t="-4470"/>
            <a:stretch/>
          </p:blipFill>
          <p:spPr>
            <a:xfrm rot="5400000">
              <a:off x="21685812" y="4942225"/>
              <a:ext cx="2137325" cy="4106750"/>
            </a:xfrm>
            <a:prstGeom prst="rect">
              <a:avLst/>
            </a:prstGeom>
            <a:noFill/>
            <a:ln>
              <a:noFill/>
            </a:ln>
          </p:spPr>
        </p:pic>
        <p:pic>
          <p:nvPicPr>
            <p:cNvPr id="99" name="Google Shape;99;g87ddb437b6_0_0"/>
            <p:cNvPicPr preferRelativeResize="0"/>
            <p:nvPr/>
          </p:nvPicPr>
          <p:blipFill rotWithShape="1">
            <a:blip r:embed="rId5">
              <a:alphaModFix/>
            </a:blip>
            <a:srcRect b="0" l="0" r="0" t="0"/>
            <a:stretch/>
          </p:blipFill>
          <p:spPr>
            <a:xfrm>
              <a:off x="19030525" y="5994150"/>
              <a:ext cx="2002901" cy="2002900"/>
            </a:xfrm>
            <a:prstGeom prst="rect">
              <a:avLst/>
            </a:prstGeom>
            <a:noFill/>
            <a:ln>
              <a:noFill/>
            </a:ln>
          </p:spPr>
        </p:pic>
      </p:grpSp>
      <p:sp>
        <p:nvSpPr>
          <p:cNvPr id="100" name="Google Shape;100;g87ddb437b6_0_0"/>
          <p:cNvSpPr txBox="1"/>
          <p:nvPr/>
        </p:nvSpPr>
        <p:spPr>
          <a:xfrm>
            <a:off x="1369200" y="4316925"/>
            <a:ext cx="21645600" cy="2097900"/>
          </a:xfrm>
          <a:prstGeom prst="rect">
            <a:avLst/>
          </a:prstGeom>
          <a:noFill/>
          <a:ln>
            <a:noFill/>
          </a:ln>
        </p:spPr>
        <p:txBody>
          <a:bodyPr anchorCtr="0" anchor="t" bIns="91425" lIns="91425" spcFirstLastPara="1" rIns="91425" wrap="square" tIns="91425">
            <a:noAutofit/>
          </a:bodyPr>
          <a:lstStyle/>
          <a:p>
            <a:pPr indent="0" lvl="2" marL="0" marR="0" rtl="0" algn="ctr">
              <a:lnSpc>
                <a:spcPct val="115000"/>
              </a:lnSpc>
              <a:spcBef>
                <a:spcPts val="0"/>
              </a:spcBef>
              <a:spcAft>
                <a:spcPts val="0"/>
              </a:spcAft>
              <a:buClr>
                <a:srgbClr val="000000"/>
              </a:buClr>
              <a:buSzPts val="3200"/>
              <a:buFont typeface="Arial"/>
              <a:buNone/>
            </a:pPr>
            <a:r>
              <a:rPr b="0" i="0" lang="en-US" sz="3200" u="none" cap="none" strike="noStrike">
                <a:solidFill>
                  <a:schemeClr val="lt1"/>
                </a:solidFill>
                <a:latin typeface="Roboto Light"/>
                <a:ea typeface="Roboto Light"/>
                <a:cs typeface="Roboto Light"/>
                <a:sym typeface="Roboto Light"/>
              </a:rPr>
              <a:t>Dipartimento di Elettronica, Informazione e Bioingegneria</a:t>
            </a:r>
            <a:endParaRPr b="0" i="0" sz="3200" u="none" cap="none" strike="noStrike">
              <a:solidFill>
                <a:schemeClr val="lt1"/>
              </a:solidFill>
              <a:latin typeface="Roboto Light"/>
              <a:ea typeface="Roboto Light"/>
              <a:cs typeface="Roboto Light"/>
              <a:sym typeface="Roboto Light"/>
            </a:endParaRPr>
          </a:p>
          <a:p>
            <a:pPr indent="0" lvl="2" marL="0" marR="0" rtl="0" algn="ctr">
              <a:lnSpc>
                <a:spcPct val="115000"/>
              </a:lnSpc>
              <a:spcBef>
                <a:spcPts val="0"/>
              </a:spcBef>
              <a:spcAft>
                <a:spcPts val="0"/>
              </a:spcAft>
              <a:buClr>
                <a:srgbClr val="000000"/>
              </a:buClr>
              <a:buSzPts val="3200"/>
              <a:buFont typeface="Arial"/>
              <a:buNone/>
            </a:pPr>
            <a:r>
              <a:rPr b="0" i="0" lang="en-US" sz="3200" u="none" cap="none" strike="noStrike">
                <a:solidFill>
                  <a:schemeClr val="lt1"/>
                </a:solidFill>
                <a:latin typeface="Roboto Light"/>
                <a:ea typeface="Roboto Light"/>
                <a:cs typeface="Roboto Light"/>
                <a:sym typeface="Roboto Light"/>
              </a:rPr>
              <a:t>Master of Science in Computer Science and Engineering</a:t>
            </a:r>
            <a:br>
              <a:rPr b="0" i="0" lang="en-US" sz="3200" u="none" cap="none" strike="noStrike">
                <a:solidFill>
                  <a:schemeClr val="lt1"/>
                </a:solidFill>
                <a:latin typeface="Roboto Light"/>
                <a:ea typeface="Roboto Light"/>
                <a:cs typeface="Roboto Light"/>
                <a:sym typeface="Roboto Light"/>
              </a:rPr>
            </a:br>
            <a:endParaRPr b="0" i="0" sz="1200" u="none" cap="none" strike="noStrike">
              <a:solidFill>
                <a:schemeClr val="lt1"/>
              </a:solidFill>
              <a:latin typeface="Roboto Light"/>
              <a:ea typeface="Roboto Light"/>
              <a:cs typeface="Roboto Light"/>
              <a:sym typeface="Roboto Light"/>
            </a:endParaRPr>
          </a:p>
          <a:p>
            <a:pPr indent="0" lvl="2" marL="0" marR="0" rtl="0" algn="ctr">
              <a:lnSpc>
                <a:spcPct val="115000"/>
              </a:lnSpc>
              <a:spcBef>
                <a:spcPts val="0"/>
              </a:spcBef>
              <a:spcAft>
                <a:spcPts val="0"/>
              </a:spcAft>
              <a:buClr>
                <a:srgbClr val="000000"/>
              </a:buClr>
              <a:buSzPts val="3200"/>
              <a:buFont typeface="Arial"/>
              <a:buNone/>
            </a:pPr>
            <a:r>
              <a:rPr b="0" i="1" lang="en-US" sz="3200" u="none" cap="none" strike="noStrike">
                <a:solidFill>
                  <a:schemeClr val="lt1"/>
                </a:solidFill>
                <a:latin typeface="Roboto Light"/>
                <a:ea typeface="Roboto Light"/>
                <a:cs typeface="Roboto Light"/>
                <a:sym typeface="Roboto Light"/>
              </a:rPr>
              <a:t>June 6</a:t>
            </a:r>
            <a:r>
              <a:rPr b="0" baseline="30000" i="1" lang="en-US" sz="3200" u="none" cap="none" strike="noStrike">
                <a:solidFill>
                  <a:schemeClr val="lt1"/>
                </a:solidFill>
                <a:latin typeface="Roboto Light"/>
                <a:ea typeface="Roboto Light"/>
                <a:cs typeface="Roboto Light"/>
                <a:sym typeface="Roboto Light"/>
              </a:rPr>
              <a:t>th</a:t>
            </a:r>
            <a:r>
              <a:rPr b="0" i="1" lang="en-US" sz="3200" u="none" cap="none" strike="noStrike">
                <a:solidFill>
                  <a:schemeClr val="lt1"/>
                </a:solidFill>
                <a:latin typeface="Roboto Light"/>
                <a:ea typeface="Roboto Light"/>
                <a:cs typeface="Roboto Light"/>
                <a:sym typeface="Roboto Light"/>
              </a:rPr>
              <a:t>, 2020</a:t>
            </a:r>
            <a:endParaRPr b="0" i="0" sz="3200" u="none" cap="none" strike="noStrike">
              <a:solidFill>
                <a:schemeClr val="lt1"/>
              </a:solidFill>
              <a:latin typeface="Roboto Light"/>
              <a:ea typeface="Roboto Light"/>
              <a:cs typeface="Roboto Light"/>
              <a:sym typeface="Roboto Light"/>
            </a:endParaRPr>
          </a:p>
        </p:txBody>
      </p:sp>
      <p:pic>
        <p:nvPicPr>
          <p:cNvPr id="101" name="Google Shape;101;g87ddb437b6_0_0"/>
          <p:cNvPicPr preferRelativeResize="0"/>
          <p:nvPr/>
        </p:nvPicPr>
        <p:blipFill rotWithShape="1">
          <a:blip r:embed="rId6">
            <a:alphaModFix/>
          </a:blip>
          <a:srcRect b="0" l="0" r="0" t="0"/>
          <a:stretch/>
        </p:blipFill>
        <p:spPr>
          <a:xfrm>
            <a:off x="15224448" y="7629789"/>
            <a:ext cx="2847192" cy="20925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g87983a4c04_0_1"/>
          <p:cNvSpPr/>
          <p:nvPr/>
        </p:nvSpPr>
        <p:spPr>
          <a:xfrm>
            <a:off x="-134250" y="-146900"/>
            <a:ext cx="24656699" cy="14060100"/>
          </a:xfrm>
          <a:prstGeom prst="rect">
            <a:avLst/>
          </a:prstGeom>
          <a:solidFill>
            <a:srgbClr val="0D28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87983a4c04_0_1"/>
          <p:cNvSpPr txBox="1"/>
          <p:nvPr/>
        </p:nvSpPr>
        <p:spPr>
          <a:xfrm>
            <a:off x="1676425" y="9818500"/>
            <a:ext cx="200706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Light"/>
                <a:ea typeface="Roboto Light"/>
                <a:cs typeface="Roboto Light"/>
                <a:sym typeface="Roboto Light"/>
              </a:rPr>
              <a:t>Materials and Methods</a:t>
            </a:r>
            <a:endParaRPr b="0" i="0" sz="1400" u="none" cap="none" strike="noStrike">
              <a:solidFill>
                <a:schemeClr val="lt1"/>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6"/>
          <p:cNvSpPr/>
          <p:nvPr/>
        </p:nvSpPr>
        <p:spPr>
          <a:xfrm>
            <a:off x="1676400" y="11117725"/>
            <a:ext cx="21031199" cy="821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100"/>
              <a:buFont typeface="Helvetica Neue"/>
              <a:buNone/>
            </a:pPr>
            <a:r>
              <a:rPr b="0" i="0" lang="en-US" sz="4800" u="none" cap="none" strike="noStrike">
                <a:solidFill>
                  <a:srgbClr val="000000"/>
                </a:solidFill>
                <a:latin typeface="Roboto Light"/>
                <a:ea typeface="Roboto Light"/>
                <a:cs typeface="Roboto Light"/>
                <a:sym typeface="Roboto Light"/>
              </a:rPr>
              <a:t>Cookie Theft stimulus photo from Boston Diagnostic Aphasia Examination</a:t>
            </a:r>
            <a:r>
              <a:rPr b="0" baseline="30000" i="0" lang="en-US" sz="4800" u="none" cap="none" strike="noStrike">
                <a:solidFill>
                  <a:srgbClr val="000000"/>
                </a:solidFill>
                <a:latin typeface="Roboto Light"/>
                <a:ea typeface="Roboto Light"/>
                <a:cs typeface="Roboto Light"/>
                <a:sym typeface="Roboto Light"/>
              </a:rPr>
              <a:t>[2]</a:t>
            </a:r>
            <a:r>
              <a:rPr b="0" i="0" lang="en-US" sz="4800" u="none" cap="none" strike="noStrike">
                <a:solidFill>
                  <a:srgbClr val="000000"/>
                </a:solidFill>
                <a:latin typeface="Roboto Light"/>
                <a:ea typeface="Roboto Light"/>
                <a:cs typeface="Roboto Light"/>
                <a:sym typeface="Roboto Light"/>
              </a:rPr>
              <a:t> </a:t>
            </a:r>
            <a:endParaRPr b="0" i="0" sz="4800" u="none" cap="none" strike="noStrike">
              <a:solidFill>
                <a:srgbClr val="000000"/>
              </a:solidFill>
              <a:latin typeface="Arial"/>
              <a:ea typeface="Arial"/>
              <a:cs typeface="Arial"/>
              <a:sym typeface="Arial"/>
            </a:endParaRPr>
          </a:p>
        </p:txBody>
      </p:sp>
      <p:sp>
        <p:nvSpPr>
          <p:cNvPr id="237" name="Google Shape;237;p6"/>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Dataset - Cookie Theft Picture</a:t>
            </a:r>
            <a:endParaRPr sz="6500">
              <a:solidFill>
                <a:srgbClr val="0D2859"/>
              </a:solidFill>
              <a:latin typeface="Roboto"/>
              <a:ea typeface="Roboto"/>
              <a:cs typeface="Roboto"/>
              <a:sym typeface="Roboto"/>
            </a:endParaRPr>
          </a:p>
        </p:txBody>
      </p:sp>
      <p:grpSp>
        <p:nvGrpSpPr>
          <p:cNvPr id="238" name="Google Shape;238;p6"/>
          <p:cNvGrpSpPr/>
          <p:nvPr/>
        </p:nvGrpSpPr>
        <p:grpSpPr>
          <a:xfrm>
            <a:off x="21065094" y="730238"/>
            <a:ext cx="2332669" cy="1059616"/>
            <a:chOff x="0" y="0"/>
            <a:chExt cx="5272760" cy="2395154"/>
          </a:xfrm>
        </p:grpSpPr>
        <p:pic>
          <p:nvPicPr>
            <p:cNvPr descr="Image" id="239" name="Google Shape;239;p6"/>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240" name="Google Shape;240;p6"/>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241" name="Google Shape;241;p6"/>
          <p:cNvSpPr txBox="1"/>
          <p:nvPr>
            <p:ph idx="1" type="body"/>
          </p:nvPr>
        </p:nvSpPr>
        <p:spPr>
          <a:xfrm>
            <a:off x="1676400" y="12718472"/>
            <a:ext cx="21031199" cy="695377"/>
          </a:xfrm>
          <a:prstGeom prst="rect">
            <a:avLst/>
          </a:prstGeom>
          <a:noFill/>
          <a:ln>
            <a:noFill/>
          </a:ln>
        </p:spPr>
        <p:txBody>
          <a:bodyPr anchorCtr="0" anchor="ctr"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latin typeface="Roboto Thin"/>
                <a:ea typeface="Roboto Thin"/>
                <a:cs typeface="Roboto Thin"/>
                <a:sym typeface="Roboto Thin"/>
              </a:rPr>
              <a:t>[2] </a:t>
            </a:r>
            <a:r>
              <a:rPr lang="en-US" sz="3000" u="sng">
                <a:solidFill>
                  <a:srgbClr val="0D275A"/>
                </a:solidFill>
                <a:latin typeface="Roboto Thin"/>
                <a:ea typeface="Roboto Thin"/>
                <a:cs typeface="Roboto Thin"/>
                <a:sym typeface="Roboto Thin"/>
                <a:hlinkClick r:id="rId4"/>
              </a:rPr>
              <a:t>Boston Diagnostic Aphasia Examination, Third Edition</a:t>
            </a:r>
            <a:endParaRPr sz="3000">
              <a:solidFill>
                <a:srgbClr val="0D275A"/>
              </a:solidFill>
              <a:latin typeface="Roboto Thin"/>
              <a:ea typeface="Roboto Thin"/>
              <a:cs typeface="Roboto Thin"/>
              <a:sym typeface="Roboto Thin"/>
            </a:endParaRPr>
          </a:p>
        </p:txBody>
      </p:sp>
      <p:pic>
        <p:nvPicPr>
          <p:cNvPr id="242" name="Google Shape;242;p6"/>
          <p:cNvPicPr preferRelativeResize="0"/>
          <p:nvPr/>
        </p:nvPicPr>
        <p:blipFill rotWithShape="1">
          <a:blip r:embed="rId5">
            <a:alphaModFix/>
          </a:blip>
          <a:srcRect b="0" l="0" r="0" t="0"/>
          <a:stretch/>
        </p:blipFill>
        <p:spPr>
          <a:xfrm>
            <a:off x="6305799" y="2133974"/>
            <a:ext cx="11772400" cy="8568325"/>
          </a:xfrm>
          <a:prstGeom prst="rect">
            <a:avLst/>
          </a:prstGeom>
          <a:noFill/>
          <a:ln>
            <a:noFill/>
          </a:ln>
        </p:spPr>
      </p:pic>
      <p:sp>
        <p:nvSpPr>
          <p:cNvPr id="243" name="Google Shape;243;p6"/>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6</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g864e041876_2_2"/>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Datasets</a:t>
            </a:r>
            <a:endParaRPr sz="6500">
              <a:solidFill>
                <a:srgbClr val="0D2859"/>
              </a:solidFill>
              <a:latin typeface="Roboto"/>
              <a:ea typeface="Roboto"/>
              <a:cs typeface="Roboto"/>
              <a:sym typeface="Roboto"/>
            </a:endParaRPr>
          </a:p>
        </p:txBody>
      </p:sp>
      <p:grpSp>
        <p:nvGrpSpPr>
          <p:cNvPr id="249" name="Google Shape;249;g864e041876_2_2"/>
          <p:cNvGrpSpPr/>
          <p:nvPr/>
        </p:nvGrpSpPr>
        <p:grpSpPr>
          <a:xfrm>
            <a:off x="21065094" y="730238"/>
            <a:ext cx="2332669" cy="1059616"/>
            <a:chOff x="0" y="0"/>
            <a:chExt cx="5272760" cy="2395154"/>
          </a:xfrm>
        </p:grpSpPr>
        <p:pic>
          <p:nvPicPr>
            <p:cNvPr descr="Image" id="250" name="Google Shape;250;g864e041876_2_2"/>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251" name="Google Shape;251;g864e041876_2_2"/>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252" name="Google Shape;252;g864e041876_2_2"/>
          <p:cNvSpPr/>
          <p:nvPr/>
        </p:nvSpPr>
        <p:spPr>
          <a:xfrm>
            <a:off x="11463125" y="1007225"/>
            <a:ext cx="846900" cy="57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864e041876_2_2"/>
          <p:cNvSpPr txBox="1"/>
          <p:nvPr>
            <p:ph idx="1" type="body"/>
          </p:nvPr>
        </p:nvSpPr>
        <p:spPr>
          <a:xfrm>
            <a:off x="1676400" y="12718430"/>
            <a:ext cx="21031199" cy="695420"/>
          </a:xfrm>
          <a:prstGeom prst="rect">
            <a:avLst/>
          </a:prstGeom>
          <a:noFill/>
          <a:ln>
            <a:noFill/>
          </a:ln>
        </p:spPr>
        <p:txBody>
          <a:bodyPr anchorCtr="0" anchor="ctr"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solidFill>
                  <a:schemeClr val="dk1"/>
                </a:solidFill>
                <a:latin typeface="Roboto Thin"/>
                <a:ea typeface="Roboto Thin"/>
                <a:cs typeface="Roboto Thin"/>
                <a:sym typeface="Roboto Thin"/>
              </a:rPr>
              <a:t>[3] </a:t>
            </a:r>
            <a:r>
              <a:rPr lang="en-US" sz="3000" u="sng">
                <a:solidFill>
                  <a:srgbClr val="0D275A"/>
                </a:solidFill>
                <a:latin typeface="Roboto Thin"/>
                <a:ea typeface="Roboto Thin"/>
                <a:cs typeface="Roboto Thin"/>
                <a:sym typeface="Roboto Thin"/>
                <a:hlinkClick r:id="rId4"/>
              </a:rPr>
              <a:t>CHAT Transcription Format</a:t>
            </a:r>
            <a:r>
              <a:rPr lang="en-US" sz="3000">
                <a:solidFill>
                  <a:schemeClr val="dk1"/>
                </a:solidFill>
                <a:latin typeface="Roboto Thin"/>
                <a:ea typeface="Roboto Thin"/>
                <a:cs typeface="Roboto Thin"/>
                <a:sym typeface="Roboto Thin"/>
              </a:rPr>
              <a:t>, [4] </a:t>
            </a:r>
            <a:r>
              <a:rPr lang="en-US" sz="3000" u="sng">
                <a:solidFill>
                  <a:srgbClr val="0D275A"/>
                </a:solidFill>
                <a:latin typeface="Roboto Thin"/>
                <a:ea typeface="Roboto Thin"/>
                <a:cs typeface="Roboto Thin"/>
                <a:sym typeface="Roboto Thin"/>
                <a:hlinkClick r:id="rId5"/>
              </a:rPr>
              <a:t>Mini-Mental State Examination</a:t>
            </a:r>
            <a:r>
              <a:rPr lang="en-US" sz="3000">
                <a:solidFill>
                  <a:schemeClr val="dk1"/>
                </a:solidFill>
                <a:latin typeface="Roboto Thin"/>
                <a:ea typeface="Roboto Thin"/>
                <a:cs typeface="Roboto Thin"/>
                <a:sym typeface="Roboto Thin"/>
              </a:rPr>
              <a:t>, [5] </a:t>
            </a:r>
            <a:r>
              <a:rPr lang="en-US" sz="3000" u="sng">
                <a:solidFill>
                  <a:srgbClr val="0D275A"/>
                </a:solidFill>
                <a:latin typeface="Roboto Thin"/>
                <a:ea typeface="Roboto Thin"/>
                <a:cs typeface="Roboto Thin"/>
                <a:sym typeface="Roboto Thin"/>
                <a:hlinkClick r:id="rId6"/>
              </a:rPr>
              <a:t>Ambrosini et al. </a:t>
            </a:r>
            <a:endParaRPr sz="3000">
              <a:solidFill>
                <a:srgbClr val="0D275A"/>
              </a:solidFill>
              <a:latin typeface="Roboto Thin"/>
              <a:ea typeface="Roboto Thin"/>
              <a:cs typeface="Roboto Thin"/>
              <a:sym typeface="Roboto Thin"/>
            </a:endParaRPr>
          </a:p>
        </p:txBody>
      </p:sp>
      <p:cxnSp>
        <p:nvCxnSpPr>
          <p:cNvPr id="254" name="Google Shape;254;g864e041876_2_2"/>
          <p:cNvCxnSpPr/>
          <p:nvPr/>
        </p:nvCxnSpPr>
        <p:spPr>
          <a:xfrm>
            <a:off x="1752600" y="11874638"/>
            <a:ext cx="21021900" cy="0"/>
          </a:xfrm>
          <a:prstGeom prst="straightConnector1">
            <a:avLst/>
          </a:prstGeom>
          <a:noFill/>
          <a:ln cap="flat" cmpd="sng" w="19050">
            <a:solidFill>
              <a:srgbClr val="0D2859"/>
            </a:solidFill>
            <a:prstDash val="dot"/>
            <a:round/>
            <a:headEnd len="sm" w="sm" type="none"/>
            <a:tailEnd len="sm" w="sm" type="none"/>
          </a:ln>
        </p:spPr>
      </p:cxnSp>
      <p:sp>
        <p:nvSpPr>
          <p:cNvPr id="255" name="Google Shape;255;g864e041876_2_2"/>
          <p:cNvSpPr/>
          <p:nvPr/>
        </p:nvSpPr>
        <p:spPr>
          <a:xfrm>
            <a:off x="1778650" y="7491275"/>
            <a:ext cx="21021900" cy="22113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864e041876_2_2"/>
          <p:cNvSpPr/>
          <p:nvPr/>
        </p:nvSpPr>
        <p:spPr>
          <a:xfrm>
            <a:off x="1854850" y="3098460"/>
            <a:ext cx="21021900" cy="22113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7" name="Google Shape;257;g864e041876_2_2"/>
          <p:cNvCxnSpPr/>
          <p:nvPr/>
        </p:nvCxnSpPr>
        <p:spPr>
          <a:xfrm>
            <a:off x="1752600" y="9685638"/>
            <a:ext cx="21021900" cy="0"/>
          </a:xfrm>
          <a:prstGeom prst="straightConnector1">
            <a:avLst/>
          </a:prstGeom>
          <a:noFill/>
          <a:ln cap="flat" cmpd="sng" w="19050">
            <a:solidFill>
              <a:srgbClr val="0D2859"/>
            </a:solidFill>
            <a:prstDash val="dot"/>
            <a:round/>
            <a:headEnd len="sm" w="sm" type="none"/>
            <a:tailEnd len="sm" w="sm" type="none"/>
          </a:ln>
        </p:spPr>
      </p:cxnSp>
      <p:sp>
        <p:nvSpPr>
          <p:cNvPr id="258" name="Google Shape;258;g864e041876_2_2"/>
          <p:cNvSpPr txBox="1"/>
          <p:nvPr/>
        </p:nvSpPr>
        <p:spPr>
          <a:xfrm>
            <a:off x="8708100" y="2209720"/>
            <a:ext cx="69678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US" sz="4700" u="none" cap="none" strike="noStrike">
                <a:solidFill>
                  <a:srgbClr val="0D2859"/>
                </a:solidFill>
                <a:latin typeface="Roboto Medium"/>
                <a:ea typeface="Roboto Medium"/>
                <a:cs typeface="Roboto Medium"/>
                <a:sym typeface="Roboto Medium"/>
              </a:rPr>
              <a:t>Pitt Corpus</a:t>
            </a:r>
            <a:endParaRPr b="0" i="0" sz="4700" u="none" cap="none" strike="noStrike">
              <a:solidFill>
                <a:srgbClr val="0D2859"/>
              </a:solidFill>
              <a:latin typeface="Roboto Medium"/>
              <a:ea typeface="Roboto Medium"/>
              <a:cs typeface="Roboto Medium"/>
              <a:sym typeface="Roboto Medium"/>
            </a:endParaRPr>
          </a:p>
          <a:p>
            <a:pPr indent="0" lvl="0" marL="0" marR="0" rtl="0" algn="ctr">
              <a:lnSpc>
                <a:spcPct val="150000"/>
              </a:lnSpc>
              <a:spcBef>
                <a:spcPts val="1000"/>
              </a:spcBef>
              <a:spcAft>
                <a:spcPts val="1000"/>
              </a:spcAft>
              <a:buClr>
                <a:srgbClr val="000000"/>
              </a:buClr>
              <a:buSzPts val="4700"/>
              <a:buFont typeface="Arial"/>
              <a:buNone/>
            </a:pPr>
            <a:r>
              <a:t/>
            </a:r>
            <a:endParaRPr b="0" i="0" sz="4700" u="none" cap="none" strike="noStrike">
              <a:solidFill>
                <a:srgbClr val="000000"/>
              </a:solidFill>
              <a:latin typeface="Roboto Light"/>
              <a:ea typeface="Roboto Light"/>
              <a:cs typeface="Roboto Light"/>
              <a:sym typeface="Roboto Light"/>
            </a:endParaRPr>
          </a:p>
        </p:txBody>
      </p:sp>
      <p:sp>
        <p:nvSpPr>
          <p:cNvPr id="259" name="Google Shape;259;g864e041876_2_2"/>
          <p:cNvSpPr txBox="1"/>
          <p:nvPr/>
        </p:nvSpPr>
        <p:spPr>
          <a:xfrm>
            <a:off x="16168925" y="2209757"/>
            <a:ext cx="70341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US" sz="4700" u="none" cap="none" strike="noStrike">
                <a:solidFill>
                  <a:srgbClr val="0D2859"/>
                </a:solidFill>
                <a:latin typeface="Roboto Medium"/>
                <a:ea typeface="Roboto Medium"/>
                <a:cs typeface="Roboto Medium"/>
                <a:sym typeface="Roboto Medium"/>
              </a:rPr>
              <a:t>Italian Corpus</a:t>
            </a:r>
            <a:endParaRPr b="0" i="0" sz="4700" u="none" cap="none" strike="noStrike">
              <a:solidFill>
                <a:srgbClr val="0D2859"/>
              </a:solidFill>
              <a:latin typeface="Roboto Medium"/>
              <a:ea typeface="Roboto Medium"/>
              <a:cs typeface="Roboto Medium"/>
              <a:sym typeface="Roboto Medium"/>
            </a:endParaRPr>
          </a:p>
          <a:p>
            <a:pPr indent="0" lvl="0" marL="0" marR="0" rtl="0" algn="ctr">
              <a:lnSpc>
                <a:spcPct val="150000"/>
              </a:lnSpc>
              <a:spcBef>
                <a:spcPts val="1000"/>
              </a:spcBef>
              <a:spcAft>
                <a:spcPts val="1000"/>
              </a:spcAft>
              <a:buClr>
                <a:srgbClr val="000000"/>
              </a:buClr>
              <a:buSzPts val="4700"/>
              <a:buFont typeface="Arial"/>
              <a:buNone/>
            </a:pPr>
            <a:r>
              <a:t/>
            </a:r>
            <a:endParaRPr b="0" i="0" sz="4700" u="none" cap="none" strike="noStrike">
              <a:solidFill>
                <a:srgbClr val="0D2859"/>
              </a:solidFill>
              <a:latin typeface="Roboto Medium"/>
              <a:ea typeface="Roboto Medium"/>
              <a:cs typeface="Roboto Medium"/>
              <a:sym typeface="Roboto Medium"/>
            </a:endParaRPr>
          </a:p>
        </p:txBody>
      </p:sp>
      <p:sp>
        <p:nvSpPr>
          <p:cNvPr id="260" name="Google Shape;260;g864e041876_2_2"/>
          <p:cNvSpPr txBox="1"/>
          <p:nvPr/>
        </p:nvSpPr>
        <p:spPr>
          <a:xfrm>
            <a:off x="1925425" y="9666911"/>
            <a:ext cx="5545200" cy="22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Mini-Mental </a:t>
            </a:r>
            <a:br>
              <a:rPr b="0" i="0" lang="en-US" sz="4200" u="none" cap="none" strike="noStrike">
                <a:solidFill>
                  <a:srgbClr val="0D2859"/>
                </a:solidFill>
                <a:latin typeface="Roboto Medium"/>
                <a:ea typeface="Roboto Medium"/>
                <a:cs typeface="Roboto Medium"/>
                <a:sym typeface="Roboto Medium"/>
              </a:rPr>
            </a:br>
            <a:r>
              <a:rPr b="0" i="0" lang="en-US" sz="4200" u="none" cap="none" strike="noStrike">
                <a:solidFill>
                  <a:srgbClr val="0D2859"/>
                </a:solidFill>
                <a:latin typeface="Roboto Medium"/>
                <a:ea typeface="Roboto Medium"/>
                <a:cs typeface="Roboto Medium"/>
                <a:sym typeface="Roboto Medium"/>
              </a:rPr>
              <a:t>State Examination</a:t>
            </a:r>
            <a:br>
              <a:rPr b="0" i="0" lang="en-US" sz="4200" u="none" cap="none" strike="noStrike">
                <a:solidFill>
                  <a:srgbClr val="0D2859"/>
                </a:solidFill>
                <a:latin typeface="Roboto Medium"/>
                <a:ea typeface="Roboto Medium"/>
                <a:cs typeface="Roboto Medium"/>
                <a:sym typeface="Roboto Medium"/>
              </a:rPr>
            </a:br>
            <a:r>
              <a:rPr b="0" i="0" lang="en-US" sz="4200" u="none" cap="none" strike="noStrike">
                <a:solidFill>
                  <a:srgbClr val="000000"/>
                </a:solidFill>
                <a:latin typeface="Roboto Light"/>
                <a:ea typeface="Roboto Light"/>
                <a:cs typeface="Roboto Light"/>
                <a:sym typeface="Roboto Light"/>
              </a:rPr>
              <a:t>(MMSE)</a:t>
            </a:r>
            <a:r>
              <a:rPr b="0" baseline="30000" i="0" lang="en-US" sz="4200" u="none" cap="none" strike="noStrike">
                <a:solidFill>
                  <a:schemeClr val="dk1"/>
                </a:solidFill>
                <a:latin typeface="Roboto Light"/>
                <a:ea typeface="Roboto Light"/>
                <a:cs typeface="Roboto Light"/>
                <a:sym typeface="Roboto Light"/>
              </a:rPr>
              <a:t>[4]</a:t>
            </a:r>
            <a:r>
              <a:rPr b="0" i="0" lang="en-US" sz="4200" u="none" cap="none" strike="noStrike">
                <a:solidFill>
                  <a:srgbClr val="000000"/>
                </a:solidFill>
                <a:latin typeface="Roboto Light"/>
                <a:ea typeface="Roboto Light"/>
                <a:cs typeface="Roboto Light"/>
                <a:sym typeface="Roboto Light"/>
              </a:rPr>
              <a:t> </a:t>
            </a:r>
            <a:endParaRPr b="0" i="0" sz="4200" u="none" cap="none" strike="noStrike">
              <a:solidFill>
                <a:srgbClr val="000000"/>
              </a:solidFill>
              <a:latin typeface="Roboto Light"/>
              <a:ea typeface="Roboto Light"/>
              <a:cs typeface="Roboto Light"/>
              <a:sym typeface="Roboto Light"/>
            </a:endParaRPr>
          </a:p>
        </p:txBody>
      </p:sp>
      <p:cxnSp>
        <p:nvCxnSpPr>
          <p:cNvPr id="261" name="Google Shape;261;g864e041876_2_2"/>
          <p:cNvCxnSpPr/>
          <p:nvPr/>
        </p:nvCxnSpPr>
        <p:spPr>
          <a:xfrm>
            <a:off x="1808375" y="7493063"/>
            <a:ext cx="21021900" cy="0"/>
          </a:xfrm>
          <a:prstGeom prst="straightConnector1">
            <a:avLst/>
          </a:prstGeom>
          <a:noFill/>
          <a:ln cap="flat" cmpd="sng" w="19050">
            <a:solidFill>
              <a:srgbClr val="0D2859"/>
            </a:solidFill>
            <a:prstDash val="dot"/>
            <a:round/>
            <a:headEnd len="sm" w="sm" type="none"/>
            <a:tailEnd len="sm" w="sm" type="none"/>
          </a:ln>
        </p:spPr>
      </p:cxnSp>
      <p:sp>
        <p:nvSpPr>
          <p:cNvPr id="262" name="Google Shape;262;g864e041876_2_2"/>
          <p:cNvSpPr txBox="1"/>
          <p:nvPr/>
        </p:nvSpPr>
        <p:spPr>
          <a:xfrm>
            <a:off x="1905000" y="7474336"/>
            <a:ext cx="5545200" cy="22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CHAT</a:t>
            </a:r>
            <a:r>
              <a:rPr b="0" baseline="30000" i="0" lang="en-US" sz="4200" u="none" cap="none" strike="noStrike">
                <a:solidFill>
                  <a:schemeClr val="dk1"/>
                </a:solidFill>
                <a:latin typeface="Roboto Light"/>
                <a:ea typeface="Roboto Light"/>
                <a:cs typeface="Roboto Light"/>
                <a:sym typeface="Roboto Light"/>
              </a:rPr>
              <a:t>[3]</a:t>
            </a:r>
            <a:r>
              <a:rPr b="1" i="0" lang="en-US" sz="4200" u="none" cap="none" strike="noStrike">
                <a:solidFill>
                  <a:srgbClr val="0D2859"/>
                </a:solidFill>
                <a:latin typeface="Roboto"/>
                <a:ea typeface="Roboto"/>
                <a:cs typeface="Roboto"/>
                <a:sym typeface="Roboto"/>
              </a:rPr>
              <a:t> </a:t>
            </a:r>
            <a:br>
              <a:rPr b="1" i="0" lang="en-US" sz="4200" u="none" cap="none" strike="noStrike">
                <a:solidFill>
                  <a:srgbClr val="0D2859"/>
                </a:solidFill>
                <a:latin typeface="Roboto"/>
                <a:ea typeface="Roboto"/>
                <a:cs typeface="Roboto"/>
                <a:sym typeface="Roboto"/>
              </a:rPr>
            </a:br>
            <a:r>
              <a:rPr b="0" i="0" lang="en-US" sz="4200" u="none" cap="none" strike="noStrike">
                <a:solidFill>
                  <a:srgbClr val="0D2859"/>
                </a:solidFill>
                <a:latin typeface="Roboto Medium"/>
                <a:ea typeface="Roboto Medium"/>
                <a:cs typeface="Roboto Medium"/>
                <a:sym typeface="Roboto Medium"/>
              </a:rPr>
              <a:t>transcriptions</a:t>
            </a:r>
            <a:endParaRPr b="0" i="0" sz="4200" u="none" cap="none" strike="noStrike">
              <a:solidFill>
                <a:srgbClr val="0D2859"/>
              </a:solidFill>
              <a:latin typeface="Roboto Medium"/>
              <a:ea typeface="Roboto Medium"/>
              <a:cs typeface="Roboto Medium"/>
              <a:sym typeface="Roboto Medium"/>
            </a:endParaRPr>
          </a:p>
        </p:txBody>
      </p:sp>
      <p:cxnSp>
        <p:nvCxnSpPr>
          <p:cNvPr id="263" name="Google Shape;263;g864e041876_2_2"/>
          <p:cNvCxnSpPr/>
          <p:nvPr/>
        </p:nvCxnSpPr>
        <p:spPr>
          <a:xfrm>
            <a:off x="1864150" y="5300488"/>
            <a:ext cx="21021900" cy="0"/>
          </a:xfrm>
          <a:prstGeom prst="straightConnector1">
            <a:avLst/>
          </a:prstGeom>
          <a:noFill/>
          <a:ln cap="flat" cmpd="sng" w="19050">
            <a:solidFill>
              <a:srgbClr val="0D2859"/>
            </a:solidFill>
            <a:prstDash val="dot"/>
            <a:round/>
            <a:headEnd len="sm" w="sm" type="none"/>
            <a:tailEnd len="sm" w="sm" type="none"/>
          </a:ln>
        </p:spPr>
      </p:cxnSp>
      <p:sp>
        <p:nvSpPr>
          <p:cNvPr id="264" name="Google Shape;264;g864e041876_2_2"/>
          <p:cNvSpPr txBox="1"/>
          <p:nvPr/>
        </p:nvSpPr>
        <p:spPr>
          <a:xfrm>
            <a:off x="1940350" y="5281761"/>
            <a:ext cx="5545200" cy="22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Samples</a:t>
            </a:r>
            <a:endParaRPr b="0" i="0" sz="4200" u="none" cap="none" strike="noStrike">
              <a:solidFill>
                <a:srgbClr val="0D2859"/>
              </a:solidFill>
              <a:latin typeface="Roboto Medium"/>
              <a:ea typeface="Roboto Medium"/>
              <a:cs typeface="Roboto Medium"/>
              <a:sym typeface="Roboto Medium"/>
            </a:endParaRPr>
          </a:p>
        </p:txBody>
      </p:sp>
      <p:cxnSp>
        <p:nvCxnSpPr>
          <p:cNvPr id="265" name="Google Shape;265;g864e041876_2_2"/>
          <p:cNvCxnSpPr/>
          <p:nvPr/>
        </p:nvCxnSpPr>
        <p:spPr>
          <a:xfrm>
            <a:off x="1851345" y="3107913"/>
            <a:ext cx="21021900" cy="0"/>
          </a:xfrm>
          <a:prstGeom prst="straightConnector1">
            <a:avLst/>
          </a:prstGeom>
          <a:noFill/>
          <a:ln cap="flat" cmpd="sng" w="19050">
            <a:solidFill>
              <a:srgbClr val="0D2859"/>
            </a:solidFill>
            <a:prstDash val="dot"/>
            <a:round/>
            <a:headEnd len="sm" w="sm" type="none"/>
            <a:tailEnd len="sm" w="sm" type="none"/>
          </a:ln>
        </p:spPr>
      </p:cxnSp>
      <p:sp>
        <p:nvSpPr>
          <p:cNvPr id="266" name="Google Shape;266;g864e041876_2_2"/>
          <p:cNvSpPr txBox="1"/>
          <p:nvPr/>
        </p:nvSpPr>
        <p:spPr>
          <a:xfrm>
            <a:off x="1940350" y="3107911"/>
            <a:ext cx="5545200" cy="22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Medical Diagnosis</a:t>
            </a:r>
            <a:r>
              <a:rPr b="0" i="0" lang="en-US" sz="4200" u="none" cap="none" strike="noStrike">
                <a:solidFill>
                  <a:schemeClr val="dk1"/>
                </a:solidFill>
                <a:latin typeface="Roboto Light"/>
                <a:ea typeface="Roboto Light"/>
                <a:cs typeface="Roboto Light"/>
                <a:sym typeface="Roboto Light"/>
              </a:rPr>
              <a:t> </a:t>
            </a:r>
            <a:endParaRPr b="0" i="0" sz="4200" u="none" cap="none" strike="noStrike">
              <a:solidFill>
                <a:srgbClr val="000000"/>
              </a:solidFill>
              <a:latin typeface="Roboto Light"/>
              <a:ea typeface="Roboto Light"/>
              <a:cs typeface="Roboto Light"/>
              <a:sym typeface="Roboto Light"/>
            </a:endParaRPr>
          </a:p>
        </p:txBody>
      </p:sp>
      <p:sp>
        <p:nvSpPr>
          <p:cNvPr id="267" name="Google Shape;267;g864e041876_2_2"/>
          <p:cNvSpPr txBox="1"/>
          <p:nvPr/>
        </p:nvSpPr>
        <p:spPr>
          <a:xfrm>
            <a:off x="9419400" y="3107911"/>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Alzheimer’s Disease </a:t>
            </a:r>
            <a:br>
              <a:rPr b="0" i="0" lang="en-US" sz="4200" u="none" cap="none" strike="noStrike">
                <a:solidFill>
                  <a:schemeClr val="dk1"/>
                </a:solidFill>
                <a:latin typeface="Roboto Light"/>
                <a:ea typeface="Roboto Light"/>
                <a:cs typeface="Roboto Light"/>
                <a:sym typeface="Roboto Light"/>
              </a:rPr>
            </a:br>
            <a:r>
              <a:rPr b="0" i="0" lang="en-US" sz="4200" u="none" cap="none" strike="noStrike">
                <a:solidFill>
                  <a:schemeClr val="dk1"/>
                </a:solidFill>
                <a:latin typeface="Roboto Light"/>
                <a:ea typeface="Roboto Light"/>
                <a:cs typeface="Roboto Light"/>
                <a:sym typeface="Roboto Light"/>
              </a:rPr>
              <a:t>vs. Healthy Control</a:t>
            </a:r>
            <a:endParaRPr b="0" i="0" sz="4200" u="none" cap="none" strike="noStrike">
              <a:solidFill>
                <a:srgbClr val="0D2859"/>
              </a:solidFill>
              <a:latin typeface="Roboto Medium"/>
              <a:ea typeface="Roboto Medium"/>
              <a:cs typeface="Roboto Medium"/>
              <a:sym typeface="Roboto Medium"/>
            </a:endParaRPr>
          </a:p>
        </p:txBody>
      </p:sp>
      <p:sp>
        <p:nvSpPr>
          <p:cNvPr id="268" name="Google Shape;268;g864e041876_2_2"/>
          <p:cNvSpPr txBox="1"/>
          <p:nvPr/>
        </p:nvSpPr>
        <p:spPr>
          <a:xfrm>
            <a:off x="16898450" y="3089200"/>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Not present</a:t>
            </a:r>
            <a:endParaRPr b="0" i="0" sz="4200" u="none" cap="none" strike="noStrike">
              <a:solidFill>
                <a:srgbClr val="0D2859"/>
              </a:solidFill>
              <a:latin typeface="Roboto Medium"/>
              <a:ea typeface="Roboto Medium"/>
              <a:cs typeface="Roboto Medium"/>
              <a:sym typeface="Roboto Medium"/>
            </a:endParaRPr>
          </a:p>
        </p:txBody>
      </p:sp>
      <p:sp>
        <p:nvSpPr>
          <p:cNvPr id="269" name="Google Shape;269;g864e041876_2_2"/>
          <p:cNvSpPr txBox="1"/>
          <p:nvPr/>
        </p:nvSpPr>
        <p:spPr>
          <a:xfrm>
            <a:off x="9419400" y="5300486"/>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497 English</a:t>
            </a:r>
            <a:endParaRPr b="0" i="0" sz="42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100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transcriptions</a:t>
            </a:r>
            <a:endParaRPr b="0" i="0" sz="4200" u="none" cap="none" strike="noStrike">
              <a:solidFill>
                <a:srgbClr val="0D2859"/>
              </a:solidFill>
              <a:latin typeface="Roboto Medium"/>
              <a:ea typeface="Roboto Medium"/>
              <a:cs typeface="Roboto Medium"/>
              <a:sym typeface="Roboto Medium"/>
            </a:endParaRPr>
          </a:p>
        </p:txBody>
      </p:sp>
      <p:sp>
        <p:nvSpPr>
          <p:cNvPr id="270" name="Google Shape;270;g864e041876_2_2"/>
          <p:cNvSpPr txBox="1"/>
          <p:nvPr/>
        </p:nvSpPr>
        <p:spPr>
          <a:xfrm>
            <a:off x="16898450" y="5291161"/>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153 Italian</a:t>
            </a:r>
            <a:endParaRPr b="0" i="0" sz="42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100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audio</a:t>
            </a:r>
            <a:r>
              <a:rPr b="0" baseline="30000" i="0" lang="en-US" sz="4200" u="none" cap="none" strike="noStrike">
                <a:solidFill>
                  <a:schemeClr val="dk1"/>
                </a:solidFill>
                <a:latin typeface="Roboto Light"/>
                <a:ea typeface="Roboto Light"/>
                <a:cs typeface="Roboto Light"/>
                <a:sym typeface="Roboto Light"/>
              </a:rPr>
              <a:t>[5]</a:t>
            </a:r>
            <a:r>
              <a:rPr b="0" i="0" lang="en-US" sz="4200" u="none" cap="none" strike="noStrike">
                <a:solidFill>
                  <a:schemeClr val="dk1"/>
                </a:solidFill>
                <a:latin typeface="Roboto Light"/>
                <a:ea typeface="Roboto Light"/>
                <a:cs typeface="Roboto Light"/>
                <a:sym typeface="Roboto Light"/>
              </a:rPr>
              <a:t> samples</a:t>
            </a:r>
            <a:endParaRPr b="0" i="0" sz="4200" u="none" cap="none" strike="noStrike">
              <a:solidFill>
                <a:srgbClr val="0D2859"/>
              </a:solidFill>
              <a:latin typeface="Roboto Medium"/>
              <a:ea typeface="Roboto Medium"/>
              <a:cs typeface="Roboto Medium"/>
              <a:sym typeface="Roboto Medium"/>
            </a:endParaRPr>
          </a:p>
        </p:txBody>
      </p:sp>
      <p:sp>
        <p:nvSpPr>
          <p:cNvPr id="271" name="Google Shape;271;g864e041876_2_2"/>
          <p:cNvSpPr txBox="1"/>
          <p:nvPr/>
        </p:nvSpPr>
        <p:spPr>
          <a:xfrm>
            <a:off x="9419400" y="7500636"/>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Present</a:t>
            </a:r>
            <a:endParaRPr b="0" i="0" sz="4200" u="none" cap="none" strike="noStrike">
              <a:solidFill>
                <a:srgbClr val="000000"/>
              </a:solidFill>
              <a:latin typeface="Roboto Light"/>
              <a:ea typeface="Roboto Light"/>
              <a:cs typeface="Roboto Light"/>
              <a:sym typeface="Roboto Light"/>
            </a:endParaRPr>
          </a:p>
        </p:txBody>
      </p:sp>
      <p:sp>
        <p:nvSpPr>
          <p:cNvPr id="272" name="Google Shape;272;g864e041876_2_2"/>
          <p:cNvSpPr txBox="1"/>
          <p:nvPr/>
        </p:nvSpPr>
        <p:spPr>
          <a:xfrm>
            <a:off x="16898450" y="7475124"/>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Produced by us via</a:t>
            </a:r>
            <a:br>
              <a:rPr b="0" i="0" lang="en-US" sz="4200" u="none" cap="none" strike="noStrike">
                <a:solidFill>
                  <a:schemeClr val="dk1"/>
                </a:solidFill>
                <a:latin typeface="Roboto Light"/>
                <a:ea typeface="Roboto Light"/>
                <a:cs typeface="Roboto Light"/>
                <a:sym typeface="Roboto Light"/>
              </a:rPr>
            </a:br>
            <a:r>
              <a:rPr b="0" i="0" lang="en-US" sz="4200" u="none" cap="none" strike="noStrike">
                <a:solidFill>
                  <a:srgbClr val="0D2859"/>
                </a:solidFill>
                <a:latin typeface="Roboto Medium"/>
                <a:ea typeface="Roboto Medium"/>
                <a:cs typeface="Roboto Medium"/>
                <a:sym typeface="Roboto Medium"/>
              </a:rPr>
              <a:t>manual</a:t>
            </a:r>
            <a:r>
              <a:rPr b="0" i="0" lang="en-US" sz="4200" u="none" cap="none" strike="noStrike">
                <a:solidFill>
                  <a:schemeClr val="dk1"/>
                </a:solidFill>
                <a:latin typeface="Roboto Light"/>
                <a:ea typeface="Roboto Light"/>
                <a:cs typeface="Roboto Light"/>
                <a:sym typeface="Roboto Light"/>
              </a:rPr>
              <a:t> </a:t>
            </a:r>
            <a:r>
              <a:rPr b="0" i="0" lang="en-US" sz="4200" u="none" cap="none" strike="noStrike">
                <a:solidFill>
                  <a:srgbClr val="0D2859"/>
                </a:solidFill>
                <a:latin typeface="Roboto Medium"/>
                <a:ea typeface="Roboto Medium"/>
                <a:cs typeface="Roboto Medium"/>
                <a:sym typeface="Roboto Medium"/>
              </a:rPr>
              <a:t>annotation</a:t>
            </a:r>
            <a:endParaRPr b="0" i="0" sz="4200" u="none" cap="none" strike="noStrike">
              <a:solidFill>
                <a:srgbClr val="0D2859"/>
              </a:solidFill>
              <a:latin typeface="Roboto Medium"/>
              <a:ea typeface="Roboto Medium"/>
              <a:cs typeface="Roboto Medium"/>
              <a:sym typeface="Roboto Medium"/>
            </a:endParaRPr>
          </a:p>
        </p:txBody>
      </p:sp>
      <p:sp>
        <p:nvSpPr>
          <p:cNvPr id="273" name="Google Shape;273;g864e041876_2_2"/>
          <p:cNvSpPr txBox="1"/>
          <p:nvPr/>
        </p:nvSpPr>
        <p:spPr>
          <a:xfrm>
            <a:off x="9419400" y="9646886"/>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Reported for</a:t>
            </a:r>
            <a:br>
              <a:rPr b="0" i="0" lang="en-US" sz="4200" u="none" cap="none" strike="noStrike">
                <a:solidFill>
                  <a:schemeClr val="dk1"/>
                </a:solidFill>
                <a:latin typeface="Roboto Light"/>
                <a:ea typeface="Roboto Light"/>
                <a:cs typeface="Roboto Light"/>
                <a:sym typeface="Roboto Light"/>
              </a:rPr>
            </a:br>
            <a:r>
              <a:rPr b="0" i="0" lang="en-US" sz="4200" u="none" cap="none" strike="noStrike">
                <a:solidFill>
                  <a:schemeClr val="dk1"/>
                </a:solidFill>
                <a:latin typeface="Roboto Light"/>
                <a:ea typeface="Roboto Light"/>
                <a:cs typeface="Roboto Light"/>
                <a:sym typeface="Roboto Light"/>
              </a:rPr>
              <a:t>each visit</a:t>
            </a:r>
            <a:endParaRPr b="0" i="0" sz="4200" u="none" cap="none" strike="noStrike">
              <a:solidFill>
                <a:srgbClr val="0D2859"/>
              </a:solidFill>
              <a:latin typeface="Roboto Medium"/>
              <a:ea typeface="Roboto Medium"/>
              <a:cs typeface="Roboto Medium"/>
              <a:sym typeface="Roboto Medium"/>
            </a:endParaRPr>
          </a:p>
        </p:txBody>
      </p:sp>
      <p:sp>
        <p:nvSpPr>
          <p:cNvPr id="274" name="Google Shape;274;g864e041876_2_2"/>
          <p:cNvSpPr txBox="1"/>
          <p:nvPr/>
        </p:nvSpPr>
        <p:spPr>
          <a:xfrm>
            <a:off x="16913375" y="9685661"/>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Reported for</a:t>
            </a:r>
            <a:br>
              <a:rPr b="0" i="0" lang="en-US" sz="4200" u="none" cap="none" strike="noStrike">
                <a:solidFill>
                  <a:schemeClr val="dk1"/>
                </a:solidFill>
                <a:latin typeface="Roboto Light"/>
                <a:ea typeface="Roboto Light"/>
                <a:cs typeface="Roboto Light"/>
                <a:sym typeface="Roboto Light"/>
              </a:rPr>
            </a:br>
            <a:r>
              <a:rPr b="0" i="0" lang="en-US" sz="4200" u="none" cap="none" strike="noStrike">
                <a:solidFill>
                  <a:schemeClr val="dk1"/>
                </a:solidFill>
                <a:latin typeface="Roboto Light"/>
                <a:ea typeface="Roboto Light"/>
                <a:cs typeface="Roboto Light"/>
                <a:sym typeface="Roboto Light"/>
              </a:rPr>
              <a:t>each visit</a:t>
            </a:r>
            <a:endParaRPr b="0" i="0" sz="4200" u="none" cap="none" strike="noStrike">
              <a:solidFill>
                <a:srgbClr val="0D2859"/>
              </a:solidFill>
              <a:latin typeface="Roboto Medium"/>
              <a:ea typeface="Roboto Medium"/>
              <a:cs typeface="Roboto Medium"/>
              <a:sym typeface="Roboto Medium"/>
            </a:endParaRPr>
          </a:p>
        </p:txBody>
      </p:sp>
      <p:sp>
        <p:nvSpPr>
          <p:cNvPr id="275" name="Google Shape;275;g864e041876_2_2"/>
          <p:cNvSpPr/>
          <p:nvPr/>
        </p:nvSpPr>
        <p:spPr>
          <a:xfrm>
            <a:off x="9077213" y="2133450"/>
            <a:ext cx="6244500" cy="97248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864e041876_2_2"/>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7</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g882a870e5f_0_206"/>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Datasets</a:t>
            </a:r>
            <a:endParaRPr sz="6500">
              <a:solidFill>
                <a:srgbClr val="0D2859"/>
              </a:solidFill>
              <a:latin typeface="Roboto"/>
              <a:ea typeface="Roboto"/>
              <a:cs typeface="Roboto"/>
              <a:sym typeface="Roboto"/>
            </a:endParaRPr>
          </a:p>
        </p:txBody>
      </p:sp>
      <p:grpSp>
        <p:nvGrpSpPr>
          <p:cNvPr id="282" name="Google Shape;282;g882a870e5f_0_206"/>
          <p:cNvGrpSpPr/>
          <p:nvPr/>
        </p:nvGrpSpPr>
        <p:grpSpPr>
          <a:xfrm>
            <a:off x="21065094" y="730238"/>
            <a:ext cx="2332669" cy="1059616"/>
            <a:chOff x="0" y="0"/>
            <a:chExt cx="5272760" cy="2395154"/>
          </a:xfrm>
        </p:grpSpPr>
        <p:pic>
          <p:nvPicPr>
            <p:cNvPr descr="Image" id="283" name="Google Shape;283;g882a870e5f_0_206"/>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284" name="Google Shape;284;g882a870e5f_0_206"/>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285" name="Google Shape;285;g882a870e5f_0_206"/>
          <p:cNvSpPr/>
          <p:nvPr/>
        </p:nvSpPr>
        <p:spPr>
          <a:xfrm>
            <a:off x="11463125" y="1007225"/>
            <a:ext cx="846900" cy="57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6" name="Google Shape;286;g882a870e5f_0_206"/>
          <p:cNvCxnSpPr/>
          <p:nvPr/>
        </p:nvCxnSpPr>
        <p:spPr>
          <a:xfrm>
            <a:off x="1752600" y="11874638"/>
            <a:ext cx="21021900" cy="0"/>
          </a:xfrm>
          <a:prstGeom prst="straightConnector1">
            <a:avLst/>
          </a:prstGeom>
          <a:noFill/>
          <a:ln cap="flat" cmpd="sng" w="19050">
            <a:solidFill>
              <a:srgbClr val="0D2859"/>
            </a:solidFill>
            <a:prstDash val="dot"/>
            <a:round/>
            <a:headEnd len="sm" w="sm" type="none"/>
            <a:tailEnd len="sm" w="sm" type="none"/>
          </a:ln>
        </p:spPr>
      </p:cxnSp>
      <p:sp>
        <p:nvSpPr>
          <p:cNvPr id="287" name="Google Shape;287;g882a870e5f_0_206"/>
          <p:cNvSpPr/>
          <p:nvPr/>
        </p:nvSpPr>
        <p:spPr>
          <a:xfrm>
            <a:off x="1778650" y="7491275"/>
            <a:ext cx="21021900" cy="22113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882a870e5f_0_206"/>
          <p:cNvSpPr/>
          <p:nvPr/>
        </p:nvSpPr>
        <p:spPr>
          <a:xfrm>
            <a:off x="1854850" y="3098460"/>
            <a:ext cx="21021900" cy="22113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9" name="Google Shape;289;g882a870e5f_0_206"/>
          <p:cNvCxnSpPr/>
          <p:nvPr/>
        </p:nvCxnSpPr>
        <p:spPr>
          <a:xfrm>
            <a:off x="1752600" y="9685638"/>
            <a:ext cx="21021900" cy="0"/>
          </a:xfrm>
          <a:prstGeom prst="straightConnector1">
            <a:avLst/>
          </a:prstGeom>
          <a:noFill/>
          <a:ln cap="flat" cmpd="sng" w="19050">
            <a:solidFill>
              <a:srgbClr val="0D2859"/>
            </a:solidFill>
            <a:prstDash val="dot"/>
            <a:round/>
            <a:headEnd len="sm" w="sm" type="none"/>
            <a:tailEnd len="sm" w="sm" type="none"/>
          </a:ln>
        </p:spPr>
      </p:cxnSp>
      <p:sp>
        <p:nvSpPr>
          <p:cNvPr id="290" name="Google Shape;290;g882a870e5f_0_206"/>
          <p:cNvSpPr txBox="1"/>
          <p:nvPr/>
        </p:nvSpPr>
        <p:spPr>
          <a:xfrm>
            <a:off x="8708100" y="2209720"/>
            <a:ext cx="69678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US" sz="4700" u="none" cap="none" strike="noStrike">
                <a:solidFill>
                  <a:srgbClr val="0D2859"/>
                </a:solidFill>
                <a:latin typeface="Roboto Medium"/>
                <a:ea typeface="Roboto Medium"/>
                <a:cs typeface="Roboto Medium"/>
                <a:sym typeface="Roboto Medium"/>
              </a:rPr>
              <a:t>Pitt Corpus</a:t>
            </a:r>
            <a:endParaRPr b="0" i="0" sz="4700" u="none" cap="none" strike="noStrike">
              <a:solidFill>
                <a:srgbClr val="0D2859"/>
              </a:solidFill>
              <a:latin typeface="Roboto Medium"/>
              <a:ea typeface="Roboto Medium"/>
              <a:cs typeface="Roboto Medium"/>
              <a:sym typeface="Roboto Medium"/>
            </a:endParaRPr>
          </a:p>
          <a:p>
            <a:pPr indent="0" lvl="0" marL="0" marR="0" rtl="0" algn="ctr">
              <a:lnSpc>
                <a:spcPct val="150000"/>
              </a:lnSpc>
              <a:spcBef>
                <a:spcPts val="1000"/>
              </a:spcBef>
              <a:spcAft>
                <a:spcPts val="1000"/>
              </a:spcAft>
              <a:buClr>
                <a:srgbClr val="000000"/>
              </a:buClr>
              <a:buSzPts val="4700"/>
              <a:buFont typeface="Arial"/>
              <a:buNone/>
            </a:pPr>
            <a:r>
              <a:t/>
            </a:r>
            <a:endParaRPr b="0" i="0" sz="4700" u="none" cap="none" strike="noStrike">
              <a:solidFill>
                <a:srgbClr val="000000"/>
              </a:solidFill>
              <a:latin typeface="Roboto Light"/>
              <a:ea typeface="Roboto Light"/>
              <a:cs typeface="Roboto Light"/>
              <a:sym typeface="Roboto Light"/>
            </a:endParaRPr>
          </a:p>
        </p:txBody>
      </p:sp>
      <p:sp>
        <p:nvSpPr>
          <p:cNvPr id="291" name="Google Shape;291;g882a870e5f_0_206"/>
          <p:cNvSpPr txBox="1"/>
          <p:nvPr/>
        </p:nvSpPr>
        <p:spPr>
          <a:xfrm>
            <a:off x="16168925" y="2209757"/>
            <a:ext cx="7034100" cy="89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700"/>
              <a:buFont typeface="Arial"/>
              <a:buNone/>
            </a:pPr>
            <a:r>
              <a:rPr b="0" i="0" lang="en-US" sz="4700" u="none" cap="none" strike="noStrike">
                <a:solidFill>
                  <a:srgbClr val="0D2859"/>
                </a:solidFill>
                <a:latin typeface="Roboto Medium"/>
                <a:ea typeface="Roboto Medium"/>
                <a:cs typeface="Roboto Medium"/>
                <a:sym typeface="Roboto Medium"/>
              </a:rPr>
              <a:t>Italian Corpus</a:t>
            </a:r>
            <a:endParaRPr b="0" i="0" sz="4700" u="none" cap="none" strike="noStrike">
              <a:solidFill>
                <a:srgbClr val="0D2859"/>
              </a:solidFill>
              <a:latin typeface="Roboto Medium"/>
              <a:ea typeface="Roboto Medium"/>
              <a:cs typeface="Roboto Medium"/>
              <a:sym typeface="Roboto Medium"/>
            </a:endParaRPr>
          </a:p>
          <a:p>
            <a:pPr indent="0" lvl="0" marL="0" marR="0" rtl="0" algn="ctr">
              <a:lnSpc>
                <a:spcPct val="150000"/>
              </a:lnSpc>
              <a:spcBef>
                <a:spcPts val="1000"/>
              </a:spcBef>
              <a:spcAft>
                <a:spcPts val="1000"/>
              </a:spcAft>
              <a:buClr>
                <a:srgbClr val="000000"/>
              </a:buClr>
              <a:buSzPts val="4700"/>
              <a:buFont typeface="Arial"/>
              <a:buNone/>
            </a:pPr>
            <a:r>
              <a:t/>
            </a:r>
            <a:endParaRPr b="0" i="0" sz="4700" u="none" cap="none" strike="noStrike">
              <a:solidFill>
                <a:srgbClr val="0D2859"/>
              </a:solidFill>
              <a:latin typeface="Roboto Medium"/>
              <a:ea typeface="Roboto Medium"/>
              <a:cs typeface="Roboto Medium"/>
              <a:sym typeface="Roboto Medium"/>
            </a:endParaRPr>
          </a:p>
        </p:txBody>
      </p:sp>
      <p:sp>
        <p:nvSpPr>
          <p:cNvPr id="292" name="Google Shape;292;g882a870e5f_0_206"/>
          <p:cNvSpPr txBox="1"/>
          <p:nvPr/>
        </p:nvSpPr>
        <p:spPr>
          <a:xfrm>
            <a:off x="1925425" y="9666911"/>
            <a:ext cx="5545200" cy="22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Mini-Mental </a:t>
            </a:r>
            <a:br>
              <a:rPr b="0" i="0" lang="en-US" sz="4200" u="none" cap="none" strike="noStrike">
                <a:solidFill>
                  <a:srgbClr val="0D2859"/>
                </a:solidFill>
                <a:latin typeface="Roboto Medium"/>
                <a:ea typeface="Roboto Medium"/>
                <a:cs typeface="Roboto Medium"/>
                <a:sym typeface="Roboto Medium"/>
              </a:rPr>
            </a:br>
            <a:r>
              <a:rPr b="0" i="0" lang="en-US" sz="4200" u="none" cap="none" strike="noStrike">
                <a:solidFill>
                  <a:srgbClr val="0D2859"/>
                </a:solidFill>
                <a:latin typeface="Roboto Medium"/>
                <a:ea typeface="Roboto Medium"/>
                <a:cs typeface="Roboto Medium"/>
                <a:sym typeface="Roboto Medium"/>
              </a:rPr>
              <a:t>State Examination</a:t>
            </a:r>
            <a:br>
              <a:rPr b="0" i="0" lang="en-US" sz="4200" u="none" cap="none" strike="noStrike">
                <a:solidFill>
                  <a:srgbClr val="0D2859"/>
                </a:solidFill>
                <a:latin typeface="Roboto Medium"/>
                <a:ea typeface="Roboto Medium"/>
                <a:cs typeface="Roboto Medium"/>
                <a:sym typeface="Roboto Medium"/>
              </a:rPr>
            </a:br>
            <a:r>
              <a:rPr b="0" i="0" lang="en-US" sz="4200" u="none" cap="none" strike="noStrike">
                <a:solidFill>
                  <a:srgbClr val="000000"/>
                </a:solidFill>
                <a:latin typeface="Roboto Light"/>
                <a:ea typeface="Roboto Light"/>
                <a:cs typeface="Roboto Light"/>
                <a:sym typeface="Roboto Light"/>
              </a:rPr>
              <a:t>(MMSE)</a:t>
            </a:r>
            <a:r>
              <a:rPr b="0" baseline="30000" i="0" lang="en-US" sz="4200" u="none" cap="none" strike="noStrike">
                <a:solidFill>
                  <a:schemeClr val="dk1"/>
                </a:solidFill>
                <a:latin typeface="Roboto Light"/>
                <a:ea typeface="Roboto Light"/>
                <a:cs typeface="Roboto Light"/>
                <a:sym typeface="Roboto Light"/>
              </a:rPr>
              <a:t>[4]</a:t>
            </a:r>
            <a:r>
              <a:rPr b="0" i="0" lang="en-US" sz="4200" u="none" cap="none" strike="noStrike">
                <a:solidFill>
                  <a:srgbClr val="000000"/>
                </a:solidFill>
                <a:latin typeface="Roboto Light"/>
                <a:ea typeface="Roboto Light"/>
                <a:cs typeface="Roboto Light"/>
                <a:sym typeface="Roboto Light"/>
              </a:rPr>
              <a:t> </a:t>
            </a:r>
            <a:endParaRPr b="0" i="0" sz="4200" u="none" cap="none" strike="noStrike">
              <a:solidFill>
                <a:srgbClr val="000000"/>
              </a:solidFill>
              <a:latin typeface="Roboto Light"/>
              <a:ea typeface="Roboto Light"/>
              <a:cs typeface="Roboto Light"/>
              <a:sym typeface="Roboto Light"/>
            </a:endParaRPr>
          </a:p>
        </p:txBody>
      </p:sp>
      <p:cxnSp>
        <p:nvCxnSpPr>
          <p:cNvPr id="293" name="Google Shape;293;g882a870e5f_0_206"/>
          <p:cNvCxnSpPr/>
          <p:nvPr/>
        </p:nvCxnSpPr>
        <p:spPr>
          <a:xfrm>
            <a:off x="1808375" y="7493063"/>
            <a:ext cx="21021900" cy="0"/>
          </a:xfrm>
          <a:prstGeom prst="straightConnector1">
            <a:avLst/>
          </a:prstGeom>
          <a:noFill/>
          <a:ln cap="flat" cmpd="sng" w="19050">
            <a:solidFill>
              <a:srgbClr val="0D2859"/>
            </a:solidFill>
            <a:prstDash val="dot"/>
            <a:round/>
            <a:headEnd len="sm" w="sm" type="none"/>
            <a:tailEnd len="sm" w="sm" type="none"/>
          </a:ln>
        </p:spPr>
      </p:cxnSp>
      <p:sp>
        <p:nvSpPr>
          <p:cNvPr id="294" name="Google Shape;294;g882a870e5f_0_206"/>
          <p:cNvSpPr txBox="1"/>
          <p:nvPr/>
        </p:nvSpPr>
        <p:spPr>
          <a:xfrm>
            <a:off x="1905000" y="7474336"/>
            <a:ext cx="5545200" cy="22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CHAT</a:t>
            </a:r>
            <a:r>
              <a:rPr b="0" baseline="30000" i="0" lang="en-US" sz="4200" u="none" cap="none" strike="noStrike">
                <a:solidFill>
                  <a:schemeClr val="dk1"/>
                </a:solidFill>
                <a:latin typeface="Roboto Light"/>
                <a:ea typeface="Roboto Light"/>
                <a:cs typeface="Roboto Light"/>
                <a:sym typeface="Roboto Light"/>
              </a:rPr>
              <a:t>[3]</a:t>
            </a:r>
            <a:r>
              <a:rPr b="1" i="0" lang="en-US" sz="4200" u="none" cap="none" strike="noStrike">
                <a:solidFill>
                  <a:srgbClr val="0D2859"/>
                </a:solidFill>
                <a:latin typeface="Roboto"/>
                <a:ea typeface="Roboto"/>
                <a:cs typeface="Roboto"/>
                <a:sym typeface="Roboto"/>
              </a:rPr>
              <a:t> </a:t>
            </a:r>
            <a:br>
              <a:rPr b="1" i="0" lang="en-US" sz="4200" u="none" cap="none" strike="noStrike">
                <a:solidFill>
                  <a:srgbClr val="0D2859"/>
                </a:solidFill>
                <a:latin typeface="Roboto"/>
                <a:ea typeface="Roboto"/>
                <a:cs typeface="Roboto"/>
                <a:sym typeface="Roboto"/>
              </a:rPr>
            </a:br>
            <a:r>
              <a:rPr b="0" i="0" lang="en-US" sz="4200" u="none" cap="none" strike="noStrike">
                <a:solidFill>
                  <a:srgbClr val="0D2859"/>
                </a:solidFill>
                <a:latin typeface="Roboto Medium"/>
                <a:ea typeface="Roboto Medium"/>
                <a:cs typeface="Roboto Medium"/>
                <a:sym typeface="Roboto Medium"/>
              </a:rPr>
              <a:t>transcriptions</a:t>
            </a:r>
            <a:endParaRPr b="0" i="0" sz="4200" u="none" cap="none" strike="noStrike">
              <a:solidFill>
                <a:srgbClr val="0D2859"/>
              </a:solidFill>
              <a:latin typeface="Roboto Medium"/>
              <a:ea typeface="Roboto Medium"/>
              <a:cs typeface="Roboto Medium"/>
              <a:sym typeface="Roboto Medium"/>
            </a:endParaRPr>
          </a:p>
        </p:txBody>
      </p:sp>
      <p:cxnSp>
        <p:nvCxnSpPr>
          <p:cNvPr id="295" name="Google Shape;295;g882a870e5f_0_206"/>
          <p:cNvCxnSpPr/>
          <p:nvPr/>
        </p:nvCxnSpPr>
        <p:spPr>
          <a:xfrm>
            <a:off x="1864150" y="5300488"/>
            <a:ext cx="21021900" cy="0"/>
          </a:xfrm>
          <a:prstGeom prst="straightConnector1">
            <a:avLst/>
          </a:prstGeom>
          <a:noFill/>
          <a:ln cap="flat" cmpd="sng" w="19050">
            <a:solidFill>
              <a:srgbClr val="0D2859"/>
            </a:solidFill>
            <a:prstDash val="dot"/>
            <a:round/>
            <a:headEnd len="sm" w="sm" type="none"/>
            <a:tailEnd len="sm" w="sm" type="none"/>
          </a:ln>
        </p:spPr>
      </p:cxnSp>
      <p:sp>
        <p:nvSpPr>
          <p:cNvPr id="296" name="Google Shape;296;g882a870e5f_0_206"/>
          <p:cNvSpPr txBox="1"/>
          <p:nvPr/>
        </p:nvSpPr>
        <p:spPr>
          <a:xfrm>
            <a:off x="1940350" y="5281761"/>
            <a:ext cx="5545200" cy="22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Samples</a:t>
            </a:r>
            <a:endParaRPr b="0" i="0" sz="4200" u="none" cap="none" strike="noStrike">
              <a:solidFill>
                <a:srgbClr val="0D2859"/>
              </a:solidFill>
              <a:latin typeface="Roboto Medium"/>
              <a:ea typeface="Roboto Medium"/>
              <a:cs typeface="Roboto Medium"/>
              <a:sym typeface="Roboto Medium"/>
            </a:endParaRPr>
          </a:p>
        </p:txBody>
      </p:sp>
      <p:cxnSp>
        <p:nvCxnSpPr>
          <p:cNvPr id="297" name="Google Shape;297;g882a870e5f_0_206"/>
          <p:cNvCxnSpPr/>
          <p:nvPr/>
        </p:nvCxnSpPr>
        <p:spPr>
          <a:xfrm>
            <a:off x="1874205" y="3107913"/>
            <a:ext cx="21021900" cy="0"/>
          </a:xfrm>
          <a:prstGeom prst="straightConnector1">
            <a:avLst/>
          </a:prstGeom>
          <a:noFill/>
          <a:ln cap="flat" cmpd="sng" w="19050">
            <a:solidFill>
              <a:srgbClr val="0D2859"/>
            </a:solidFill>
            <a:prstDash val="dot"/>
            <a:round/>
            <a:headEnd len="sm" w="sm" type="none"/>
            <a:tailEnd len="sm" w="sm" type="none"/>
          </a:ln>
        </p:spPr>
      </p:cxnSp>
      <p:sp>
        <p:nvSpPr>
          <p:cNvPr id="298" name="Google Shape;298;g882a870e5f_0_206"/>
          <p:cNvSpPr txBox="1"/>
          <p:nvPr/>
        </p:nvSpPr>
        <p:spPr>
          <a:xfrm>
            <a:off x="1940350" y="3107911"/>
            <a:ext cx="5545200" cy="221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Medical Diagnosis</a:t>
            </a:r>
            <a:r>
              <a:rPr b="0" i="0" lang="en-US" sz="4200" u="none" cap="none" strike="noStrike">
                <a:solidFill>
                  <a:schemeClr val="dk1"/>
                </a:solidFill>
                <a:latin typeface="Roboto Light"/>
                <a:ea typeface="Roboto Light"/>
                <a:cs typeface="Roboto Light"/>
                <a:sym typeface="Roboto Light"/>
              </a:rPr>
              <a:t> </a:t>
            </a:r>
            <a:endParaRPr b="0" i="0" sz="4200" u="none" cap="none" strike="noStrike">
              <a:solidFill>
                <a:srgbClr val="000000"/>
              </a:solidFill>
              <a:latin typeface="Roboto Light"/>
              <a:ea typeface="Roboto Light"/>
              <a:cs typeface="Roboto Light"/>
              <a:sym typeface="Roboto Light"/>
            </a:endParaRPr>
          </a:p>
        </p:txBody>
      </p:sp>
      <p:sp>
        <p:nvSpPr>
          <p:cNvPr id="299" name="Google Shape;299;g882a870e5f_0_206"/>
          <p:cNvSpPr txBox="1"/>
          <p:nvPr/>
        </p:nvSpPr>
        <p:spPr>
          <a:xfrm>
            <a:off x="9419400" y="3107911"/>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Alzheimer’s Disease </a:t>
            </a:r>
            <a:br>
              <a:rPr b="0" i="0" lang="en-US" sz="4200" u="none" cap="none" strike="noStrike">
                <a:solidFill>
                  <a:schemeClr val="dk1"/>
                </a:solidFill>
                <a:latin typeface="Roboto Light"/>
                <a:ea typeface="Roboto Light"/>
                <a:cs typeface="Roboto Light"/>
                <a:sym typeface="Roboto Light"/>
              </a:rPr>
            </a:br>
            <a:r>
              <a:rPr b="0" i="0" lang="en-US" sz="4200" u="none" cap="none" strike="noStrike">
                <a:solidFill>
                  <a:schemeClr val="dk1"/>
                </a:solidFill>
                <a:latin typeface="Roboto Light"/>
                <a:ea typeface="Roboto Light"/>
                <a:cs typeface="Roboto Light"/>
                <a:sym typeface="Roboto Light"/>
              </a:rPr>
              <a:t>vs. Healthy Control</a:t>
            </a:r>
            <a:endParaRPr b="0" i="0" sz="4200" u="none" cap="none" strike="noStrike">
              <a:solidFill>
                <a:srgbClr val="0D2859"/>
              </a:solidFill>
              <a:latin typeface="Roboto Medium"/>
              <a:ea typeface="Roboto Medium"/>
              <a:cs typeface="Roboto Medium"/>
              <a:sym typeface="Roboto Medium"/>
            </a:endParaRPr>
          </a:p>
        </p:txBody>
      </p:sp>
      <p:sp>
        <p:nvSpPr>
          <p:cNvPr id="300" name="Google Shape;300;g882a870e5f_0_206"/>
          <p:cNvSpPr txBox="1"/>
          <p:nvPr/>
        </p:nvSpPr>
        <p:spPr>
          <a:xfrm>
            <a:off x="16898450" y="3089200"/>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Not present</a:t>
            </a:r>
            <a:endParaRPr b="0" i="0" sz="4200" u="none" cap="none" strike="noStrike">
              <a:solidFill>
                <a:srgbClr val="0D2859"/>
              </a:solidFill>
              <a:latin typeface="Roboto Medium"/>
              <a:ea typeface="Roboto Medium"/>
              <a:cs typeface="Roboto Medium"/>
              <a:sym typeface="Roboto Medium"/>
            </a:endParaRPr>
          </a:p>
        </p:txBody>
      </p:sp>
      <p:sp>
        <p:nvSpPr>
          <p:cNvPr id="301" name="Google Shape;301;g882a870e5f_0_206"/>
          <p:cNvSpPr txBox="1"/>
          <p:nvPr/>
        </p:nvSpPr>
        <p:spPr>
          <a:xfrm>
            <a:off x="9419400" y="5300486"/>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497 English</a:t>
            </a:r>
            <a:endParaRPr b="0" i="0" sz="42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100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transcriptions</a:t>
            </a:r>
            <a:endParaRPr b="0" i="0" sz="4200" u="none" cap="none" strike="noStrike">
              <a:solidFill>
                <a:srgbClr val="0D2859"/>
              </a:solidFill>
              <a:latin typeface="Roboto Medium"/>
              <a:ea typeface="Roboto Medium"/>
              <a:cs typeface="Roboto Medium"/>
              <a:sym typeface="Roboto Medium"/>
            </a:endParaRPr>
          </a:p>
        </p:txBody>
      </p:sp>
      <p:sp>
        <p:nvSpPr>
          <p:cNvPr id="302" name="Google Shape;302;g882a870e5f_0_206"/>
          <p:cNvSpPr txBox="1"/>
          <p:nvPr/>
        </p:nvSpPr>
        <p:spPr>
          <a:xfrm>
            <a:off x="16898450" y="5291161"/>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153 Italian</a:t>
            </a:r>
            <a:endParaRPr b="0" i="0" sz="4200" u="none" cap="none" strike="noStrike">
              <a:solidFill>
                <a:schemeClr val="dk1"/>
              </a:solidFill>
              <a:latin typeface="Roboto Light"/>
              <a:ea typeface="Roboto Light"/>
              <a:cs typeface="Roboto Light"/>
              <a:sym typeface="Roboto Light"/>
            </a:endParaRPr>
          </a:p>
          <a:p>
            <a:pPr indent="0" lvl="0" marL="0" marR="0" rtl="0" algn="ctr">
              <a:lnSpc>
                <a:spcPct val="100000"/>
              </a:lnSpc>
              <a:spcBef>
                <a:spcPts val="100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audio</a:t>
            </a:r>
            <a:r>
              <a:rPr b="0" baseline="30000" i="0" lang="en-US" sz="4200" u="none" cap="none" strike="noStrike">
                <a:solidFill>
                  <a:schemeClr val="dk1"/>
                </a:solidFill>
                <a:latin typeface="Roboto Light"/>
                <a:ea typeface="Roboto Light"/>
                <a:cs typeface="Roboto Light"/>
                <a:sym typeface="Roboto Light"/>
              </a:rPr>
              <a:t>[5]</a:t>
            </a:r>
            <a:r>
              <a:rPr b="0" i="0" lang="en-US" sz="4200" u="none" cap="none" strike="noStrike">
                <a:solidFill>
                  <a:schemeClr val="dk1"/>
                </a:solidFill>
                <a:latin typeface="Roboto Light"/>
                <a:ea typeface="Roboto Light"/>
                <a:cs typeface="Roboto Light"/>
                <a:sym typeface="Roboto Light"/>
              </a:rPr>
              <a:t> samples</a:t>
            </a:r>
            <a:endParaRPr b="0" i="0" sz="4200" u="none" cap="none" strike="noStrike">
              <a:solidFill>
                <a:srgbClr val="0D2859"/>
              </a:solidFill>
              <a:latin typeface="Roboto Medium"/>
              <a:ea typeface="Roboto Medium"/>
              <a:cs typeface="Roboto Medium"/>
              <a:sym typeface="Roboto Medium"/>
            </a:endParaRPr>
          </a:p>
        </p:txBody>
      </p:sp>
      <p:sp>
        <p:nvSpPr>
          <p:cNvPr id="303" name="Google Shape;303;g882a870e5f_0_206"/>
          <p:cNvSpPr txBox="1"/>
          <p:nvPr/>
        </p:nvSpPr>
        <p:spPr>
          <a:xfrm>
            <a:off x="9419400" y="7500636"/>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Present</a:t>
            </a:r>
            <a:endParaRPr b="0" i="0" sz="4200" u="none" cap="none" strike="noStrike">
              <a:solidFill>
                <a:srgbClr val="000000"/>
              </a:solidFill>
              <a:latin typeface="Roboto Light"/>
              <a:ea typeface="Roboto Light"/>
              <a:cs typeface="Roboto Light"/>
              <a:sym typeface="Roboto Light"/>
            </a:endParaRPr>
          </a:p>
        </p:txBody>
      </p:sp>
      <p:sp>
        <p:nvSpPr>
          <p:cNvPr id="304" name="Google Shape;304;g882a870e5f_0_206"/>
          <p:cNvSpPr txBox="1"/>
          <p:nvPr/>
        </p:nvSpPr>
        <p:spPr>
          <a:xfrm>
            <a:off x="16898450" y="7475124"/>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Produced by us via</a:t>
            </a:r>
            <a:br>
              <a:rPr b="0" i="0" lang="en-US" sz="4200" u="none" cap="none" strike="noStrike">
                <a:solidFill>
                  <a:schemeClr val="dk1"/>
                </a:solidFill>
                <a:latin typeface="Roboto Light"/>
                <a:ea typeface="Roboto Light"/>
                <a:cs typeface="Roboto Light"/>
                <a:sym typeface="Roboto Light"/>
              </a:rPr>
            </a:br>
            <a:r>
              <a:rPr b="0" i="0" lang="en-US" sz="4200" u="none" cap="none" strike="noStrike">
                <a:solidFill>
                  <a:srgbClr val="0D2859"/>
                </a:solidFill>
                <a:latin typeface="Roboto Medium"/>
                <a:ea typeface="Roboto Medium"/>
                <a:cs typeface="Roboto Medium"/>
                <a:sym typeface="Roboto Medium"/>
              </a:rPr>
              <a:t>manual</a:t>
            </a:r>
            <a:r>
              <a:rPr b="0" i="0" lang="en-US" sz="4200" u="none" cap="none" strike="noStrike">
                <a:solidFill>
                  <a:schemeClr val="dk1"/>
                </a:solidFill>
                <a:latin typeface="Roboto Light"/>
                <a:ea typeface="Roboto Light"/>
                <a:cs typeface="Roboto Light"/>
                <a:sym typeface="Roboto Light"/>
              </a:rPr>
              <a:t> </a:t>
            </a:r>
            <a:r>
              <a:rPr b="0" i="0" lang="en-US" sz="4200" u="none" cap="none" strike="noStrike">
                <a:solidFill>
                  <a:srgbClr val="0D2859"/>
                </a:solidFill>
                <a:latin typeface="Roboto Medium"/>
                <a:ea typeface="Roboto Medium"/>
                <a:cs typeface="Roboto Medium"/>
                <a:sym typeface="Roboto Medium"/>
              </a:rPr>
              <a:t>annotation</a:t>
            </a:r>
            <a:endParaRPr b="0" i="0" sz="4200" u="none" cap="none" strike="noStrike">
              <a:solidFill>
                <a:srgbClr val="0D2859"/>
              </a:solidFill>
              <a:latin typeface="Roboto Medium"/>
              <a:ea typeface="Roboto Medium"/>
              <a:cs typeface="Roboto Medium"/>
              <a:sym typeface="Roboto Medium"/>
            </a:endParaRPr>
          </a:p>
        </p:txBody>
      </p:sp>
      <p:sp>
        <p:nvSpPr>
          <p:cNvPr id="305" name="Google Shape;305;g882a870e5f_0_206"/>
          <p:cNvSpPr txBox="1"/>
          <p:nvPr/>
        </p:nvSpPr>
        <p:spPr>
          <a:xfrm>
            <a:off x="9419400" y="9646886"/>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Reported for</a:t>
            </a:r>
            <a:br>
              <a:rPr b="0" i="0" lang="en-US" sz="4200" u="none" cap="none" strike="noStrike">
                <a:solidFill>
                  <a:schemeClr val="dk1"/>
                </a:solidFill>
                <a:latin typeface="Roboto Light"/>
                <a:ea typeface="Roboto Light"/>
                <a:cs typeface="Roboto Light"/>
                <a:sym typeface="Roboto Light"/>
              </a:rPr>
            </a:br>
            <a:r>
              <a:rPr b="0" i="0" lang="en-US" sz="4200" u="none" cap="none" strike="noStrike">
                <a:solidFill>
                  <a:schemeClr val="dk1"/>
                </a:solidFill>
                <a:latin typeface="Roboto Light"/>
                <a:ea typeface="Roboto Light"/>
                <a:cs typeface="Roboto Light"/>
                <a:sym typeface="Roboto Light"/>
              </a:rPr>
              <a:t>each visit</a:t>
            </a:r>
            <a:endParaRPr b="0" i="0" sz="4200" u="none" cap="none" strike="noStrike">
              <a:solidFill>
                <a:srgbClr val="0D2859"/>
              </a:solidFill>
              <a:latin typeface="Roboto Medium"/>
              <a:ea typeface="Roboto Medium"/>
              <a:cs typeface="Roboto Medium"/>
              <a:sym typeface="Roboto Medium"/>
            </a:endParaRPr>
          </a:p>
        </p:txBody>
      </p:sp>
      <p:sp>
        <p:nvSpPr>
          <p:cNvPr id="306" name="Google Shape;306;g882a870e5f_0_206"/>
          <p:cNvSpPr txBox="1"/>
          <p:nvPr/>
        </p:nvSpPr>
        <p:spPr>
          <a:xfrm>
            <a:off x="16913375" y="9685661"/>
            <a:ext cx="5545200" cy="221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US" sz="4200" u="none" cap="none" strike="noStrike">
                <a:solidFill>
                  <a:schemeClr val="dk1"/>
                </a:solidFill>
                <a:latin typeface="Roboto Light"/>
                <a:ea typeface="Roboto Light"/>
                <a:cs typeface="Roboto Light"/>
                <a:sym typeface="Roboto Light"/>
              </a:rPr>
              <a:t>Reported for</a:t>
            </a:r>
            <a:br>
              <a:rPr b="0" i="0" lang="en-US" sz="4200" u="none" cap="none" strike="noStrike">
                <a:solidFill>
                  <a:schemeClr val="dk1"/>
                </a:solidFill>
                <a:latin typeface="Roboto Light"/>
                <a:ea typeface="Roboto Light"/>
                <a:cs typeface="Roboto Light"/>
                <a:sym typeface="Roboto Light"/>
              </a:rPr>
            </a:br>
            <a:r>
              <a:rPr b="0" i="0" lang="en-US" sz="4200" u="none" cap="none" strike="noStrike">
                <a:solidFill>
                  <a:schemeClr val="dk1"/>
                </a:solidFill>
                <a:latin typeface="Roboto Light"/>
                <a:ea typeface="Roboto Light"/>
                <a:cs typeface="Roboto Light"/>
                <a:sym typeface="Roboto Light"/>
              </a:rPr>
              <a:t>each visit</a:t>
            </a:r>
            <a:endParaRPr b="0" i="0" sz="4200" u="none" cap="none" strike="noStrike">
              <a:solidFill>
                <a:srgbClr val="0D2859"/>
              </a:solidFill>
              <a:latin typeface="Roboto Medium"/>
              <a:ea typeface="Roboto Medium"/>
              <a:cs typeface="Roboto Medium"/>
              <a:sym typeface="Roboto Medium"/>
            </a:endParaRPr>
          </a:p>
        </p:txBody>
      </p:sp>
      <p:sp>
        <p:nvSpPr>
          <p:cNvPr id="307" name="Google Shape;307;g882a870e5f_0_206"/>
          <p:cNvSpPr/>
          <p:nvPr/>
        </p:nvSpPr>
        <p:spPr>
          <a:xfrm>
            <a:off x="16548800" y="2133450"/>
            <a:ext cx="6244500" cy="97248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882a870e5f_0_206"/>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7</a:t>
            </a:r>
            <a:endParaRPr sz="3000">
              <a:solidFill>
                <a:schemeClr val="dk1"/>
              </a:solidFill>
              <a:latin typeface="Roboto Light"/>
              <a:ea typeface="Roboto Light"/>
              <a:cs typeface="Roboto Light"/>
              <a:sym typeface="Roboto Light"/>
            </a:endParaRPr>
          </a:p>
        </p:txBody>
      </p:sp>
      <p:sp>
        <p:nvSpPr>
          <p:cNvPr id="309" name="Google Shape;309;g882a870e5f_0_206"/>
          <p:cNvSpPr txBox="1"/>
          <p:nvPr>
            <p:ph idx="1" type="body"/>
          </p:nvPr>
        </p:nvSpPr>
        <p:spPr>
          <a:xfrm>
            <a:off x="1676400" y="12718430"/>
            <a:ext cx="21031199" cy="695420"/>
          </a:xfrm>
          <a:prstGeom prst="rect">
            <a:avLst/>
          </a:prstGeom>
          <a:noFill/>
          <a:ln>
            <a:noFill/>
          </a:ln>
        </p:spPr>
        <p:txBody>
          <a:bodyPr anchorCtr="0" anchor="ctr"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solidFill>
                  <a:schemeClr val="dk1"/>
                </a:solidFill>
                <a:latin typeface="Roboto Thin"/>
                <a:ea typeface="Roboto Thin"/>
                <a:cs typeface="Roboto Thin"/>
                <a:sym typeface="Roboto Thin"/>
              </a:rPr>
              <a:t>[3] </a:t>
            </a:r>
            <a:r>
              <a:rPr lang="en-US" sz="3000" u="sng">
                <a:solidFill>
                  <a:srgbClr val="0D275A"/>
                </a:solidFill>
                <a:latin typeface="Roboto Thin"/>
                <a:ea typeface="Roboto Thin"/>
                <a:cs typeface="Roboto Thin"/>
                <a:sym typeface="Roboto Thin"/>
                <a:hlinkClick r:id="rId4"/>
              </a:rPr>
              <a:t>CHAT Transcription Format</a:t>
            </a:r>
            <a:r>
              <a:rPr lang="en-US" sz="3000">
                <a:solidFill>
                  <a:schemeClr val="dk1"/>
                </a:solidFill>
                <a:latin typeface="Roboto Thin"/>
                <a:ea typeface="Roboto Thin"/>
                <a:cs typeface="Roboto Thin"/>
                <a:sym typeface="Roboto Thin"/>
              </a:rPr>
              <a:t>, [4] </a:t>
            </a:r>
            <a:r>
              <a:rPr lang="en-US" sz="3000" u="sng">
                <a:solidFill>
                  <a:srgbClr val="0D275A"/>
                </a:solidFill>
                <a:latin typeface="Roboto Thin"/>
                <a:ea typeface="Roboto Thin"/>
                <a:cs typeface="Roboto Thin"/>
                <a:sym typeface="Roboto Thin"/>
                <a:hlinkClick r:id="rId5"/>
              </a:rPr>
              <a:t>Mini-Mental State Examination</a:t>
            </a:r>
            <a:r>
              <a:rPr lang="en-US" sz="3000">
                <a:solidFill>
                  <a:schemeClr val="dk1"/>
                </a:solidFill>
                <a:latin typeface="Roboto Thin"/>
                <a:ea typeface="Roboto Thin"/>
                <a:cs typeface="Roboto Thin"/>
                <a:sym typeface="Roboto Thin"/>
              </a:rPr>
              <a:t>, [5] </a:t>
            </a:r>
            <a:r>
              <a:rPr lang="en-US" sz="3000" u="sng">
                <a:solidFill>
                  <a:srgbClr val="0D275A"/>
                </a:solidFill>
                <a:latin typeface="Roboto Thin"/>
                <a:ea typeface="Roboto Thin"/>
                <a:cs typeface="Roboto Thin"/>
                <a:sym typeface="Roboto Thin"/>
                <a:hlinkClick r:id="rId6"/>
              </a:rPr>
              <a:t>Ambrosini et al. </a:t>
            </a:r>
            <a:endParaRPr sz="3000">
              <a:solidFill>
                <a:srgbClr val="0D275A"/>
              </a:solidFill>
              <a:latin typeface="Roboto Thin"/>
              <a:ea typeface="Roboto Thin"/>
              <a:cs typeface="Roboto Thin"/>
              <a:sym typeface="Roboto Th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Chat Transcription Protocol Example</a:t>
            </a:r>
            <a:endParaRPr sz="6500">
              <a:solidFill>
                <a:srgbClr val="0D2859"/>
              </a:solidFill>
              <a:latin typeface="Roboto"/>
              <a:ea typeface="Roboto"/>
              <a:cs typeface="Roboto"/>
              <a:sym typeface="Roboto"/>
            </a:endParaRPr>
          </a:p>
        </p:txBody>
      </p:sp>
      <p:grpSp>
        <p:nvGrpSpPr>
          <p:cNvPr id="315" name="Google Shape;315;p2"/>
          <p:cNvGrpSpPr/>
          <p:nvPr/>
        </p:nvGrpSpPr>
        <p:grpSpPr>
          <a:xfrm>
            <a:off x="21065094" y="730238"/>
            <a:ext cx="2332669" cy="1059616"/>
            <a:chOff x="0" y="0"/>
            <a:chExt cx="5272760" cy="2395154"/>
          </a:xfrm>
        </p:grpSpPr>
        <p:pic>
          <p:nvPicPr>
            <p:cNvPr descr="Image" id="316" name="Google Shape;316;p2"/>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317" name="Google Shape;317;p2"/>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318" name="Google Shape;318;p2"/>
          <p:cNvSpPr txBox="1"/>
          <p:nvPr>
            <p:ph idx="1" type="body"/>
          </p:nvPr>
        </p:nvSpPr>
        <p:spPr>
          <a:xfrm>
            <a:off x="1676400" y="2875125"/>
            <a:ext cx="21031199" cy="94791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rPr lang="en-US" sz="5500">
                <a:latin typeface="Roboto"/>
                <a:ea typeface="Roboto"/>
                <a:cs typeface="Roboto"/>
                <a:sym typeface="Roboto"/>
              </a:rPr>
              <a:t>*PAR:	she [//] she &amp;uh the little girl is &amp;uh saying.</a:t>
            </a:r>
            <a:endParaRPr sz="55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91440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91440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91440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91440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91440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rPr lang="en-US" sz="5500">
                <a:latin typeface="Roboto Light"/>
                <a:ea typeface="Roboto Light"/>
                <a:cs typeface="Roboto Light"/>
                <a:sym typeface="Roboto Light"/>
              </a:rPr>
              <a:t>%mor:	det:art|the adj|little n|girl aux|be&amp;3S part|say-PRESP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rPr lang="en-US" sz="5500">
                <a:latin typeface="Roboto Light"/>
                <a:ea typeface="Roboto Light"/>
                <a:cs typeface="Roboto Light"/>
                <a:sym typeface="Roboto Light"/>
              </a:rPr>
              <a:t>%gra:	1|DET 2|MOD 3|SUBJ 4|AUX 5|ROOT 6|PUNCT</a:t>
            </a:r>
            <a:endParaRPr sz="5500"/>
          </a:p>
        </p:txBody>
      </p:sp>
      <p:sp>
        <p:nvSpPr>
          <p:cNvPr id="319" name="Google Shape;319;p2"/>
          <p:cNvSpPr txBox="1"/>
          <p:nvPr>
            <p:ph idx="1" type="body"/>
          </p:nvPr>
        </p:nvSpPr>
        <p:spPr>
          <a:xfrm>
            <a:off x="2039125" y="6801975"/>
            <a:ext cx="6795600" cy="1625400"/>
          </a:xfrm>
          <a:prstGeom prst="rect">
            <a:avLst/>
          </a:prstGeom>
          <a:noFill/>
          <a:ln>
            <a:noFill/>
          </a:ln>
        </p:spPr>
        <p:txBody>
          <a:bodyPr anchorCtr="0" anchor="ctr" bIns="91400" lIns="182850" spcFirstLastPara="1" rIns="182850" wrap="square" tIns="91400">
            <a:noAutofit/>
          </a:bodyPr>
          <a:lstStyle/>
          <a:p>
            <a:pPr indent="0" lvl="0" marL="914400" rtl="0" algn="l">
              <a:lnSpc>
                <a:spcPct val="90000"/>
              </a:lnSpc>
              <a:spcBef>
                <a:spcPts val="0"/>
              </a:spcBef>
              <a:spcAft>
                <a:spcPts val="0"/>
              </a:spcAft>
              <a:buSzPts val="1800"/>
              <a:buFont typeface="Helvetica Neue"/>
              <a:buNone/>
            </a:pPr>
            <a:r>
              <a:rPr b="1" lang="en-US" sz="5500">
                <a:solidFill>
                  <a:srgbClr val="FF0000"/>
                </a:solidFill>
                <a:latin typeface="Roboto"/>
                <a:ea typeface="Roboto"/>
                <a:cs typeface="Roboto"/>
                <a:sym typeface="Roboto"/>
              </a:rPr>
              <a:t>Word repetition</a:t>
            </a:r>
            <a:endParaRPr sz="5500"/>
          </a:p>
        </p:txBody>
      </p:sp>
      <p:sp>
        <p:nvSpPr>
          <p:cNvPr id="320" name="Google Shape;320;p2"/>
          <p:cNvSpPr txBox="1"/>
          <p:nvPr>
            <p:ph idx="1" type="body"/>
          </p:nvPr>
        </p:nvSpPr>
        <p:spPr>
          <a:xfrm>
            <a:off x="8041725" y="6801975"/>
            <a:ext cx="6795600" cy="1625400"/>
          </a:xfrm>
          <a:prstGeom prst="rect">
            <a:avLst/>
          </a:prstGeom>
          <a:noFill/>
          <a:ln>
            <a:noFill/>
          </a:ln>
        </p:spPr>
        <p:txBody>
          <a:bodyPr anchorCtr="0" anchor="ctr" bIns="91400" lIns="182850" spcFirstLastPara="1" rIns="182850" wrap="square" tIns="91400">
            <a:noAutofit/>
          </a:bodyPr>
          <a:lstStyle/>
          <a:p>
            <a:pPr indent="0" lvl="0" marL="914400" rtl="0" algn="l">
              <a:lnSpc>
                <a:spcPct val="90000"/>
              </a:lnSpc>
              <a:spcBef>
                <a:spcPts val="0"/>
              </a:spcBef>
              <a:spcAft>
                <a:spcPts val="0"/>
              </a:spcAft>
              <a:buSzPts val="1800"/>
              <a:buFont typeface="Helvetica Neue"/>
              <a:buNone/>
            </a:pPr>
            <a:r>
              <a:rPr b="1" lang="en-US" sz="5500">
                <a:solidFill>
                  <a:srgbClr val="FF0000"/>
                </a:solidFill>
                <a:latin typeface="Roboto"/>
                <a:ea typeface="Roboto"/>
                <a:cs typeface="Roboto"/>
                <a:sym typeface="Roboto"/>
              </a:rPr>
              <a:t>Filled Pause</a:t>
            </a:r>
            <a:endParaRPr b="1" sz="5500">
              <a:solidFill>
                <a:srgbClr val="C3CEE3"/>
              </a:solidFill>
            </a:endParaRPr>
          </a:p>
        </p:txBody>
      </p:sp>
      <p:grpSp>
        <p:nvGrpSpPr>
          <p:cNvPr id="321" name="Google Shape;321;p2"/>
          <p:cNvGrpSpPr/>
          <p:nvPr/>
        </p:nvGrpSpPr>
        <p:grpSpPr>
          <a:xfrm>
            <a:off x="4919668" y="3799110"/>
            <a:ext cx="1034495" cy="3038572"/>
            <a:chOff x="7863675" y="4049050"/>
            <a:chExt cx="655200" cy="2365200"/>
          </a:xfrm>
        </p:grpSpPr>
        <p:sp>
          <p:nvSpPr>
            <p:cNvPr id="322" name="Google Shape;322;p2"/>
            <p:cNvSpPr/>
            <p:nvPr/>
          </p:nvSpPr>
          <p:spPr>
            <a:xfrm rot="5400000">
              <a:off x="7994775" y="3917950"/>
              <a:ext cx="393000" cy="655200"/>
            </a:xfrm>
            <a:prstGeom prst="rightBrace">
              <a:avLst>
                <a:gd fmla="val 8333" name="adj1"/>
                <a:gd fmla="val 53998" name="adj2"/>
              </a:avLst>
            </a:prstGeom>
            <a:noFill/>
            <a:ln cap="flat" cmpd="sng" w="38100">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FF0000"/>
                </a:solidFill>
                <a:latin typeface="Helvetica Neue"/>
                <a:ea typeface="Helvetica Neue"/>
                <a:cs typeface="Helvetica Neue"/>
                <a:sym typeface="Helvetica Neue"/>
              </a:endParaRPr>
            </a:p>
          </p:txBody>
        </p:sp>
        <p:cxnSp>
          <p:nvCxnSpPr>
            <p:cNvPr id="323" name="Google Shape;323;p2"/>
            <p:cNvCxnSpPr>
              <a:stCxn id="322" idx="1"/>
            </p:cNvCxnSpPr>
            <p:nvPr/>
          </p:nvCxnSpPr>
          <p:spPr>
            <a:xfrm>
              <a:off x="8165080" y="4442050"/>
              <a:ext cx="0" cy="1972200"/>
            </a:xfrm>
            <a:prstGeom prst="straightConnector1">
              <a:avLst/>
            </a:prstGeom>
            <a:noFill/>
            <a:ln cap="flat" cmpd="sng" w="38100">
              <a:solidFill>
                <a:srgbClr val="FF0000"/>
              </a:solidFill>
              <a:prstDash val="solid"/>
              <a:round/>
              <a:headEnd len="sm" w="sm" type="none"/>
              <a:tailEnd len="med" w="med" type="triangle"/>
            </a:ln>
          </p:spPr>
        </p:cxnSp>
      </p:grpSp>
      <p:grpSp>
        <p:nvGrpSpPr>
          <p:cNvPr id="324" name="Google Shape;324;p2"/>
          <p:cNvGrpSpPr/>
          <p:nvPr/>
        </p:nvGrpSpPr>
        <p:grpSpPr>
          <a:xfrm>
            <a:off x="7365070" y="3799921"/>
            <a:ext cx="7220663" cy="3001994"/>
            <a:chOff x="7365070" y="3799921"/>
            <a:chExt cx="7220663" cy="3001994"/>
          </a:xfrm>
        </p:grpSpPr>
        <p:grpSp>
          <p:nvGrpSpPr>
            <p:cNvPr id="325" name="Google Shape;325;p2"/>
            <p:cNvGrpSpPr/>
            <p:nvPr/>
          </p:nvGrpSpPr>
          <p:grpSpPr>
            <a:xfrm>
              <a:off x="11439670" y="3799921"/>
              <a:ext cx="3146063" cy="3001994"/>
              <a:chOff x="13069037" y="4049038"/>
              <a:chExt cx="3146063" cy="3237000"/>
            </a:xfrm>
          </p:grpSpPr>
          <p:sp>
            <p:nvSpPr>
              <p:cNvPr id="326" name="Google Shape;326;p2"/>
              <p:cNvSpPr/>
              <p:nvPr/>
            </p:nvSpPr>
            <p:spPr>
              <a:xfrm rot="5400000">
                <a:off x="15385000" y="3611938"/>
                <a:ext cx="393000" cy="1267200"/>
              </a:xfrm>
              <a:prstGeom prst="rightBrace">
                <a:avLst>
                  <a:gd fmla="val 8333" name="adj1"/>
                  <a:gd fmla="val 53998" name="adj2"/>
                </a:avLst>
              </a:prstGeom>
              <a:noFill/>
              <a:ln cap="flat" cmpd="sng" w="38100">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FF0000"/>
                  </a:solidFill>
                  <a:latin typeface="Helvetica Neue"/>
                  <a:ea typeface="Helvetica Neue"/>
                  <a:cs typeface="Helvetica Neue"/>
                  <a:sym typeface="Helvetica Neue"/>
                </a:endParaRPr>
              </a:p>
            </p:txBody>
          </p:sp>
          <p:cxnSp>
            <p:nvCxnSpPr>
              <p:cNvPr id="327" name="Google Shape;327;p2"/>
              <p:cNvCxnSpPr>
                <a:stCxn id="326" idx="1"/>
                <a:endCxn id="320" idx="0"/>
              </p:cNvCxnSpPr>
              <p:nvPr/>
            </p:nvCxnSpPr>
            <p:spPr>
              <a:xfrm flipH="1">
                <a:off x="13069037" y="4442038"/>
                <a:ext cx="2461800" cy="2844000"/>
              </a:xfrm>
              <a:prstGeom prst="straightConnector1">
                <a:avLst/>
              </a:prstGeom>
              <a:noFill/>
              <a:ln cap="flat" cmpd="sng" w="38100">
                <a:solidFill>
                  <a:srgbClr val="FF0000"/>
                </a:solidFill>
                <a:prstDash val="solid"/>
                <a:round/>
                <a:headEnd len="sm" w="sm" type="none"/>
                <a:tailEnd len="med" w="med" type="triangle"/>
              </a:ln>
            </p:spPr>
          </p:cxnSp>
        </p:grpSp>
        <p:grpSp>
          <p:nvGrpSpPr>
            <p:cNvPr id="328" name="Google Shape;328;p2"/>
            <p:cNvGrpSpPr/>
            <p:nvPr/>
          </p:nvGrpSpPr>
          <p:grpSpPr>
            <a:xfrm flipH="1">
              <a:off x="7365070" y="3799921"/>
              <a:ext cx="3146063" cy="3001994"/>
              <a:chOff x="13069037" y="4049038"/>
              <a:chExt cx="3146063" cy="3237000"/>
            </a:xfrm>
          </p:grpSpPr>
          <p:sp>
            <p:nvSpPr>
              <p:cNvPr id="329" name="Google Shape;329;p2"/>
              <p:cNvSpPr/>
              <p:nvPr/>
            </p:nvSpPr>
            <p:spPr>
              <a:xfrm rot="5400000">
                <a:off x="15385000" y="3611938"/>
                <a:ext cx="393000" cy="1267200"/>
              </a:xfrm>
              <a:prstGeom prst="rightBrace">
                <a:avLst>
                  <a:gd fmla="val 8333" name="adj1"/>
                  <a:gd fmla="val 53998" name="adj2"/>
                </a:avLst>
              </a:prstGeom>
              <a:noFill/>
              <a:ln cap="flat" cmpd="sng" w="38100">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FF0000"/>
                  </a:solidFill>
                  <a:latin typeface="Helvetica Neue"/>
                  <a:ea typeface="Helvetica Neue"/>
                  <a:cs typeface="Helvetica Neue"/>
                  <a:sym typeface="Helvetica Neue"/>
                </a:endParaRPr>
              </a:p>
            </p:txBody>
          </p:sp>
          <p:cxnSp>
            <p:nvCxnSpPr>
              <p:cNvPr id="330" name="Google Shape;330;p2"/>
              <p:cNvCxnSpPr>
                <a:stCxn id="329" idx="1"/>
              </p:cNvCxnSpPr>
              <p:nvPr/>
            </p:nvCxnSpPr>
            <p:spPr>
              <a:xfrm flipH="1">
                <a:off x="13069037" y="4442038"/>
                <a:ext cx="2461800" cy="2844000"/>
              </a:xfrm>
              <a:prstGeom prst="straightConnector1">
                <a:avLst/>
              </a:prstGeom>
              <a:noFill/>
              <a:ln cap="flat" cmpd="sng" w="38100">
                <a:solidFill>
                  <a:srgbClr val="FF0000"/>
                </a:solidFill>
                <a:prstDash val="solid"/>
                <a:round/>
                <a:headEnd len="sm" w="sm" type="none"/>
                <a:tailEnd len="med" w="med" type="triangle"/>
              </a:ln>
            </p:spPr>
          </p:cxnSp>
        </p:grpSp>
      </p:grpSp>
      <p:sp>
        <p:nvSpPr>
          <p:cNvPr id="331" name="Google Shape;331;p2"/>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8</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g864e041775_0_55"/>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Chat Transcription Protocol Example</a:t>
            </a:r>
            <a:endParaRPr sz="6500">
              <a:solidFill>
                <a:srgbClr val="0D2859"/>
              </a:solidFill>
              <a:latin typeface="Roboto"/>
              <a:ea typeface="Roboto"/>
              <a:cs typeface="Roboto"/>
              <a:sym typeface="Roboto"/>
            </a:endParaRPr>
          </a:p>
        </p:txBody>
      </p:sp>
      <p:grpSp>
        <p:nvGrpSpPr>
          <p:cNvPr id="337" name="Google Shape;337;g864e041775_0_55"/>
          <p:cNvGrpSpPr/>
          <p:nvPr/>
        </p:nvGrpSpPr>
        <p:grpSpPr>
          <a:xfrm>
            <a:off x="21065094" y="730238"/>
            <a:ext cx="2332669" cy="1059616"/>
            <a:chOff x="0" y="0"/>
            <a:chExt cx="5272760" cy="2395154"/>
          </a:xfrm>
        </p:grpSpPr>
        <p:pic>
          <p:nvPicPr>
            <p:cNvPr descr="Image" id="338" name="Google Shape;338;g864e041775_0_55"/>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339" name="Google Shape;339;g864e041775_0_55"/>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340" name="Google Shape;340;g864e041775_0_55"/>
          <p:cNvSpPr txBox="1"/>
          <p:nvPr>
            <p:ph idx="1" type="body"/>
          </p:nvPr>
        </p:nvSpPr>
        <p:spPr>
          <a:xfrm>
            <a:off x="1676400" y="2875125"/>
            <a:ext cx="21031199" cy="94791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rPr lang="en-US" sz="5500">
                <a:latin typeface="Roboto"/>
                <a:ea typeface="Roboto"/>
                <a:cs typeface="Roboto"/>
                <a:sym typeface="Roboto"/>
              </a:rPr>
              <a:t>*PAR:	she [//] she &amp;uh the little girl is &amp;uh saying.</a:t>
            </a:r>
            <a:endParaRPr sz="5500">
              <a:latin typeface="Roboto"/>
              <a:ea typeface="Roboto"/>
              <a:cs typeface="Roboto"/>
              <a:sym typeface="Roboto"/>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rPr lang="en-US" sz="5500">
                <a:latin typeface="Roboto Light"/>
                <a:ea typeface="Roboto Light"/>
                <a:cs typeface="Roboto Light"/>
                <a:sym typeface="Roboto Light"/>
              </a:rPr>
              <a:t>%mor:	det:art|the adj|little n|girl aux|be&amp;3S part|say-PRESP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rPr lang="en-US" sz="5500">
                <a:latin typeface="Roboto Light"/>
                <a:ea typeface="Roboto Light"/>
                <a:cs typeface="Roboto Light"/>
                <a:sym typeface="Roboto Light"/>
              </a:rPr>
              <a:t>%gra:	1|DET 2|MOD 3|SUBJ 4|AUX 5|ROOT 6|PUNCT</a:t>
            </a:r>
            <a:endParaRPr sz="5500"/>
          </a:p>
        </p:txBody>
      </p:sp>
      <p:sp>
        <p:nvSpPr>
          <p:cNvPr id="341" name="Google Shape;341;g864e041775_0_55"/>
          <p:cNvSpPr txBox="1"/>
          <p:nvPr>
            <p:ph idx="1" type="body"/>
          </p:nvPr>
        </p:nvSpPr>
        <p:spPr>
          <a:xfrm>
            <a:off x="5301775" y="6801975"/>
            <a:ext cx="9357000" cy="1625400"/>
          </a:xfrm>
          <a:prstGeom prst="rect">
            <a:avLst/>
          </a:prstGeom>
          <a:noFill/>
          <a:ln>
            <a:noFill/>
          </a:ln>
        </p:spPr>
        <p:txBody>
          <a:bodyPr anchorCtr="0" anchor="ctr" bIns="91400" lIns="182850" spcFirstLastPara="1" rIns="182850" wrap="square" tIns="91400">
            <a:noAutofit/>
          </a:bodyPr>
          <a:lstStyle/>
          <a:p>
            <a:pPr indent="0" lvl="0" marL="914400" rtl="0" algn="l">
              <a:lnSpc>
                <a:spcPct val="90000"/>
              </a:lnSpc>
              <a:spcBef>
                <a:spcPts val="0"/>
              </a:spcBef>
              <a:spcAft>
                <a:spcPts val="0"/>
              </a:spcAft>
              <a:buSzPts val="1800"/>
              <a:buFont typeface="Helvetica Neue"/>
              <a:buNone/>
            </a:pPr>
            <a:r>
              <a:rPr b="1" lang="en-US" sz="5500">
                <a:solidFill>
                  <a:srgbClr val="FF0000"/>
                </a:solidFill>
                <a:latin typeface="Roboto"/>
                <a:ea typeface="Roboto"/>
                <a:cs typeface="Roboto"/>
                <a:sym typeface="Roboto"/>
              </a:rPr>
              <a:t>Part-of-Speech tags</a:t>
            </a:r>
            <a:endParaRPr sz="5500"/>
          </a:p>
        </p:txBody>
      </p:sp>
      <p:grpSp>
        <p:nvGrpSpPr>
          <p:cNvPr id="342" name="Google Shape;342;g864e041775_0_55"/>
          <p:cNvGrpSpPr/>
          <p:nvPr/>
        </p:nvGrpSpPr>
        <p:grpSpPr>
          <a:xfrm>
            <a:off x="2580018" y="6095397"/>
            <a:ext cx="2721558" cy="1519286"/>
            <a:chOff x="7863675" y="4049050"/>
            <a:chExt cx="1723705" cy="1182600"/>
          </a:xfrm>
        </p:grpSpPr>
        <p:sp>
          <p:nvSpPr>
            <p:cNvPr id="343" name="Google Shape;343;g864e041775_0_55"/>
            <p:cNvSpPr/>
            <p:nvPr/>
          </p:nvSpPr>
          <p:spPr>
            <a:xfrm rot="5400000">
              <a:off x="7994775" y="3917950"/>
              <a:ext cx="393000" cy="655200"/>
            </a:xfrm>
            <a:prstGeom prst="rightBrace">
              <a:avLst>
                <a:gd fmla="val 8333" name="adj1"/>
                <a:gd fmla="val 53998" name="adj2"/>
              </a:avLst>
            </a:prstGeom>
            <a:noFill/>
            <a:ln cap="flat" cmpd="sng" w="38100">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FF0000"/>
                </a:solidFill>
                <a:latin typeface="Helvetica Neue"/>
                <a:ea typeface="Helvetica Neue"/>
                <a:cs typeface="Helvetica Neue"/>
                <a:sym typeface="Helvetica Neue"/>
              </a:endParaRPr>
            </a:p>
          </p:txBody>
        </p:sp>
        <p:cxnSp>
          <p:nvCxnSpPr>
            <p:cNvPr id="344" name="Google Shape;344;g864e041775_0_55"/>
            <p:cNvCxnSpPr>
              <a:stCxn id="343" idx="1"/>
              <a:endCxn id="341" idx="1"/>
            </p:cNvCxnSpPr>
            <p:nvPr/>
          </p:nvCxnSpPr>
          <p:spPr>
            <a:xfrm>
              <a:off x="8165080" y="4442050"/>
              <a:ext cx="1422300" cy="789600"/>
            </a:xfrm>
            <a:prstGeom prst="straightConnector1">
              <a:avLst/>
            </a:prstGeom>
            <a:noFill/>
            <a:ln cap="flat" cmpd="sng" w="38100">
              <a:solidFill>
                <a:srgbClr val="FF0000"/>
              </a:solidFill>
              <a:prstDash val="solid"/>
              <a:round/>
              <a:headEnd len="sm" w="sm" type="none"/>
              <a:tailEnd len="med" w="med" type="triangle"/>
            </a:ln>
          </p:spPr>
        </p:cxnSp>
      </p:grpSp>
      <p:sp>
        <p:nvSpPr>
          <p:cNvPr id="345" name="Google Shape;345;g864e041775_0_55"/>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8</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g864e041775_0_112"/>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Chat Transcription Protocol Example</a:t>
            </a:r>
            <a:endParaRPr sz="6500">
              <a:solidFill>
                <a:srgbClr val="0D2859"/>
              </a:solidFill>
              <a:latin typeface="Roboto"/>
              <a:ea typeface="Roboto"/>
              <a:cs typeface="Roboto"/>
              <a:sym typeface="Roboto"/>
            </a:endParaRPr>
          </a:p>
        </p:txBody>
      </p:sp>
      <p:grpSp>
        <p:nvGrpSpPr>
          <p:cNvPr id="351" name="Google Shape;351;g864e041775_0_112"/>
          <p:cNvGrpSpPr/>
          <p:nvPr/>
        </p:nvGrpSpPr>
        <p:grpSpPr>
          <a:xfrm>
            <a:off x="21065094" y="730238"/>
            <a:ext cx="2332669" cy="1059616"/>
            <a:chOff x="0" y="0"/>
            <a:chExt cx="5272760" cy="2395154"/>
          </a:xfrm>
        </p:grpSpPr>
        <p:pic>
          <p:nvPicPr>
            <p:cNvPr descr="Image" id="352" name="Google Shape;352;g864e041775_0_112"/>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353" name="Google Shape;353;g864e041775_0_112"/>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354" name="Google Shape;354;g864e041775_0_112"/>
          <p:cNvSpPr txBox="1"/>
          <p:nvPr>
            <p:ph idx="1" type="body"/>
          </p:nvPr>
        </p:nvSpPr>
        <p:spPr>
          <a:xfrm>
            <a:off x="1676400" y="2875150"/>
            <a:ext cx="21031199" cy="94791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rPr lang="en-US" sz="5500">
                <a:latin typeface="Roboto"/>
                <a:ea typeface="Roboto"/>
                <a:cs typeface="Roboto"/>
                <a:sym typeface="Roboto"/>
              </a:rPr>
              <a:t>*PAR:	she [//] she &amp;uh the little girl is &amp;uh saying.</a:t>
            </a:r>
            <a:endParaRPr sz="5500">
              <a:latin typeface="Roboto"/>
              <a:ea typeface="Roboto"/>
              <a:cs typeface="Roboto"/>
              <a:sym typeface="Roboto"/>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rPr lang="en-US" sz="5500">
                <a:latin typeface="Roboto Light"/>
                <a:ea typeface="Roboto Light"/>
                <a:cs typeface="Roboto Light"/>
                <a:sym typeface="Roboto Light"/>
              </a:rPr>
              <a:t>%mor:	det:art|the adj|little n|girl aux|be&amp;3S part|say-PRESP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t/>
            </a:r>
            <a:endParaRPr sz="5500">
              <a:latin typeface="Roboto Light"/>
              <a:ea typeface="Roboto Light"/>
              <a:cs typeface="Roboto Light"/>
              <a:sym typeface="Roboto Light"/>
            </a:endParaRPr>
          </a:p>
          <a:p>
            <a:pPr indent="0" lvl="0" marL="0" rtl="0" algn="l">
              <a:lnSpc>
                <a:spcPct val="90000"/>
              </a:lnSpc>
              <a:spcBef>
                <a:spcPts val="0"/>
              </a:spcBef>
              <a:spcAft>
                <a:spcPts val="0"/>
              </a:spcAft>
              <a:buSzPts val="1800"/>
              <a:buFont typeface="Helvetica Neue"/>
              <a:buNone/>
            </a:pPr>
            <a:r>
              <a:rPr lang="en-US" sz="5500">
                <a:latin typeface="Roboto Light"/>
                <a:ea typeface="Roboto Light"/>
                <a:cs typeface="Roboto Light"/>
                <a:sym typeface="Roboto Light"/>
              </a:rPr>
              <a:t>%gra:	1|DET 2|MOD 3|SUBJ 4|AUX 5|ROOT 6|PUNCT</a:t>
            </a:r>
            <a:endParaRPr sz="5500"/>
          </a:p>
        </p:txBody>
      </p:sp>
      <p:sp>
        <p:nvSpPr>
          <p:cNvPr id="355" name="Google Shape;355;g864e041775_0_112"/>
          <p:cNvSpPr txBox="1"/>
          <p:nvPr>
            <p:ph idx="1" type="body"/>
          </p:nvPr>
        </p:nvSpPr>
        <p:spPr>
          <a:xfrm>
            <a:off x="5795475" y="9120175"/>
            <a:ext cx="9357000" cy="1625400"/>
          </a:xfrm>
          <a:prstGeom prst="rect">
            <a:avLst/>
          </a:prstGeom>
          <a:noFill/>
          <a:ln>
            <a:noFill/>
          </a:ln>
        </p:spPr>
        <p:txBody>
          <a:bodyPr anchorCtr="0" anchor="ctr" bIns="91400" lIns="182850" spcFirstLastPara="1" rIns="182850" wrap="square" tIns="91400">
            <a:noAutofit/>
          </a:bodyPr>
          <a:lstStyle/>
          <a:p>
            <a:pPr indent="0" lvl="0" marL="914400" rtl="0" algn="l">
              <a:lnSpc>
                <a:spcPct val="90000"/>
              </a:lnSpc>
              <a:spcBef>
                <a:spcPts val="0"/>
              </a:spcBef>
              <a:spcAft>
                <a:spcPts val="0"/>
              </a:spcAft>
              <a:buSzPts val="1800"/>
              <a:buFont typeface="Helvetica Neue"/>
              <a:buNone/>
            </a:pPr>
            <a:r>
              <a:rPr b="1" lang="en-US" sz="5500">
                <a:solidFill>
                  <a:srgbClr val="FF0000"/>
                </a:solidFill>
                <a:latin typeface="Roboto"/>
                <a:ea typeface="Roboto"/>
                <a:cs typeface="Roboto"/>
                <a:sym typeface="Roboto"/>
              </a:rPr>
              <a:t>Grammatical relations</a:t>
            </a:r>
            <a:endParaRPr sz="5500"/>
          </a:p>
        </p:txBody>
      </p:sp>
      <p:grpSp>
        <p:nvGrpSpPr>
          <p:cNvPr id="356" name="Google Shape;356;g864e041775_0_112"/>
          <p:cNvGrpSpPr/>
          <p:nvPr/>
        </p:nvGrpSpPr>
        <p:grpSpPr>
          <a:xfrm>
            <a:off x="2324568" y="8437147"/>
            <a:ext cx="2721558" cy="1519286"/>
            <a:chOff x="7863675" y="4049050"/>
            <a:chExt cx="1723705" cy="1182600"/>
          </a:xfrm>
        </p:grpSpPr>
        <p:sp>
          <p:nvSpPr>
            <p:cNvPr id="357" name="Google Shape;357;g864e041775_0_112"/>
            <p:cNvSpPr/>
            <p:nvPr/>
          </p:nvSpPr>
          <p:spPr>
            <a:xfrm rot="5400000">
              <a:off x="7994775" y="3917950"/>
              <a:ext cx="393000" cy="655200"/>
            </a:xfrm>
            <a:prstGeom prst="rightBrace">
              <a:avLst>
                <a:gd fmla="val 8333" name="adj1"/>
                <a:gd fmla="val 53998" name="adj2"/>
              </a:avLst>
            </a:prstGeom>
            <a:noFill/>
            <a:ln cap="flat" cmpd="sng" w="38100">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FF0000"/>
                </a:solidFill>
                <a:latin typeface="Helvetica Neue"/>
                <a:ea typeface="Helvetica Neue"/>
                <a:cs typeface="Helvetica Neue"/>
                <a:sym typeface="Helvetica Neue"/>
              </a:endParaRPr>
            </a:p>
          </p:txBody>
        </p:sp>
        <p:cxnSp>
          <p:nvCxnSpPr>
            <p:cNvPr id="358" name="Google Shape;358;g864e041775_0_112"/>
            <p:cNvCxnSpPr>
              <a:stCxn id="357" idx="1"/>
            </p:cNvCxnSpPr>
            <p:nvPr/>
          </p:nvCxnSpPr>
          <p:spPr>
            <a:xfrm>
              <a:off x="8165080" y="4442050"/>
              <a:ext cx="1422300" cy="789600"/>
            </a:xfrm>
            <a:prstGeom prst="straightConnector1">
              <a:avLst/>
            </a:prstGeom>
            <a:noFill/>
            <a:ln cap="flat" cmpd="sng" w="38100">
              <a:solidFill>
                <a:srgbClr val="FF0000"/>
              </a:solidFill>
              <a:prstDash val="solid"/>
              <a:round/>
              <a:headEnd len="sm" w="sm" type="none"/>
              <a:tailEnd len="med" w="med" type="triangle"/>
            </a:ln>
          </p:spPr>
        </p:cxnSp>
      </p:grpSp>
      <p:sp>
        <p:nvSpPr>
          <p:cNvPr id="359" name="Google Shape;359;g864e041775_0_112"/>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8</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8"/>
          <p:cNvPicPr preferRelativeResize="0"/>
          <p:nvPr/>
        </p:nvPicPr>
        <p:blipFill rotWithShape="1">
          <a:blip r:embed="rId3">
            <a:alphaModFix/>
          </a:blip>
          <a:srcRect b="0" l="0" r="0" t="0"/>
          <a:stretch/>
        </p:blipFill>
        <p:spPr>
          <a:xfrm>
            <a:off x="12432988" y="4321250"/>
            <a:ext cx="10753275" cy="7740457"/>
          </a:xfrm>
          <a:prstGeom prst="rect">
            <a:avLst/>
          </a:prstGeom>
          <a:noFill/>
          <a:ln>
            <a:noFill/>
          </a:ln>
        </p:spPr>
      </p:pic>
      <p:pic>
        <p:nvPicPr>
          <p:cNvPr id="365" name="Google Shape;365;p8"/>
          <p:cNvPicPr preferRelativeResize="0"/>
          <p:nvPr/>
        </p:nvPicPr>
        <p:blipFill rotWithShape="1">
          <a:blip r:embed="rId4">
            <a:alphaModFix/>
          </a:blip>
          <a:srcRect b="0" l="0" r="0" t="0"/>
          <a:stretch/>
        </p:blipFill>
        <p:spPr>
          <a:xfrm>
            <a:off x="1409250" y="4212950"/>
            <a:ext cx="10330251" cy="7599997"/>
          </a:xfrm>
          <a:prstGeom prst="rect">
            <a:avLst/>
          </a:prstGeom>
          <a:noFill/>
          <a:ln>
            <a:noFill/>
          </a:ln>
        </p:spPr>
      </p:pic>
      <p:pic>
        <p:nvPicPr>
          <p:cNvPr descr="A screenshot of a cell phone&#10;&#10;Description automatically generated" id="366" name="Google Shape;366;p8"/>
          <p:cNvPicPr preferRelativeResize="0"/>
          <p:nvPr/>
        </p:nvPicPr>
        <p:blipFill rotWithShape="1">
          <a:blip r:embed="rId5">
            <a:alphaModFix/>
          </a:blip>
          <a:srcRect b="0" l="0" r="0" t="0"/>
          <a:stretch/>
        </p:blipFill>
        <p:spPr>
          <a:xfrm>
            <a:off x="12935758" y="2255816"/>
            <a:ext cx="9747743" cy="2065451"/>
          </a:xfrm>
          <a:prstGeom prst="rect">
            <a:avLst/>
          </a:prstGeom>
          <a:noFill/>
          <a:ln>
            <a:noFill/>
          </a:ln>
        </p:spPr>
      </p:pic>
      <p:pic>
        <p:nvPicPr>
          <p:cNvPr descr="A screenshot of a cell phone&#10;&#10;Description automatically generated" id="367" name="Google Shape;367;p8"/>
          <p:cNvPicPr preferRelativeResize="0"/>
          <p:nvPr/>
        </p:nvPicPr>
        <p:blipFill rotWithShape="1">
          <a:blip r:embed="rId6">
            <a:alphaModFix/>
          </a:blip>
          <a:srcRect b="0" l="0" r="0" t="0"/>
          <a:stretch/>
        </p:blipFill>
        <p:spPr>
          <a:xfrm>
            <a:off x="1700505" y="2207127"/>
            <a:ext cx="9747740" cy="2162827"/>
          </a:xfrm>
          <a:prstGeom prst="rect">
            <a:avLst/>
          </a:prstGeom>
          <a:noFill/>
          <a:ln>
            <a:noFill/>
          </a:ln>
        </p:spPr>
      </p:pic>
      <p:sp>
        <p:nvSpPr>
          <p:cNvPr id="368" name="Google Shape;368;p8"/>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Dataset - Statistics</a:t>
            </a:r>
            <a:endParaRPr sz="6500">
              <a:solidFill>
                <a:srgbClr val="0D2859"/>
              </a:solidFill>
              <a:latin typeface="Roboto"/>
              <a:ea typeface="Roboto"/>
              <a:cs typeface="Roboto"/>
              <a:sym typeface="Roboto"/>
            </a:endParaRPr>
          </a:p>
        </p:txBody>
      </p:sp>
      <p:grpSp>
        <p:nvGrpSpPr>
          <p:cNvPr id="369" name="Google Shape;369;p8"/>
          <p:cNvGrpSpPr/>
          <p:nvPr/>
        </p:nvGrpSpPr>
        <p:grpSpPr>
          <a:xfrm>
            <a:off x="21065094" y="730238"/>
            <a:ext cx="2332669" cy="1059616"/>
            <a:chOff x="0" y="0"/>
            <a:chExt cx="5272760" cy="2395154"/>
          </a:xfrm>
        </p:grpSpPr>
        <p:pic>
          <p:nvPicPr>
            <p:cNvPr descr="Image" id="370" name="Google Shape;370;p8"/>
            <p:cNvPicPr preferRelativeResize="0"/>
            <p:nvPr/>
          </p:nvPicPr>
          <p:blipFill rotWithShape="1">
            <a:blip r:embed="rId7">
              <a:alphaModFix/>
            </a:blip>
            <a:srcRect b="4620" l="0" r="50000" t="13451"/>
            <a:stretch/>
          </p:blipFill>
          <p:spPr>
            <a:xfrm>
              <a:off x="0" y="16687"/>
              <a:ext cx="2615960" cy="2378467"/>
            </a:xfrm>
            <a:prstGeom prst="rect">
              <a:avLst/>
            </a:prstGeom>
            <a:noFill/>
            <a:ln>
              <a:noFill/>
            </a:ln>
          </p:spPr>
        </p:pic>
        <p:pic>
          <p:nvPicPr>
            <p:cNvPr descr="Image" id="371" name="Google Shape;371;p8"/>
            <p:cNvPicPr preferRelativeResize="0"/>
            <p:nvPr/>
          </p:nvPicPr>
          <p:blipFill rotWithShape="1">
            <a:blip r:embed="rId7">
              <a:alphaModFix/>
            </a:blip>
            <a:srcRect b="0" l="50000" r="0" t="9412"/>
            <a:stretch/>
          </p:blipFill>
          <p:spPr>
            <a:xfrm>
              <a:off x="2906926" y="0"/>
              <a:ext cx="2365834" cy="2378539"/>
            </a:xfrm>
            <a:prstGeom prst="rect">
              <a:avLst/>
            </a:prstGeom>
            <a:noFill/>
            <a:ln>
              <a:noFill/>
            </a:ln>
          </p:spPr>
        </p:pic>
      </p:grpSp>
      <p:sp>
        <p:nvSpPr>
          <p:cNvPr id="372" name="Google Shape;372;p8"/>
          <p:cNvSpPr/>
          <p:nvPr/>
        </p:nvSpPr>
        <p:spPr>
          <a:xfrm>
            <a:off x="1700425" y="11767775"/>
            <a:ext cx="9747900" cy="8211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100"/>
              <a:buFont typeface="Helvetica Neue"/>
              <a:buNone/>
            </a:pPr>
            <a:r>
              <a:rPr b="0" i="0" lang="en-US" sz="4200" u="none" cap="none" strike="noStrike">
                <a:solidFill>
                  <a:srgbClr val="000000"/>
                </a:solidFill>
                <a:latin typeface="Roboto Light"/>
                <a:ea typeface="Roboto Light"/>
                <a:cs typeface="Roboto Light"/>
                <a:sym typeface="Roboto Light"/>
              </a:rPr>
              <a:t>Pitt corpus</a:t>
            </a:r>
            <a:endParaRPr b="0" i="0" sz="4200" u="none" cap="none" strike="noStrike">
              <a:solidFill>
                <a:srgbClr val="000000"/>
              </a:solidFill>
              <a:latin typeface="Roboto Light"/>
              <a:ea typeface="Roboto Light"/>
              <a:cs typeface="Roboto Light"/>
              <a:sym typeface="Roboto Light"/>
            </a:endParaRPr>
          </a:p>
        </p:txBody>
      </p:sp>
      <p:sp>
        <p:nvSpPr>
          <p:cNvPr id="373" name="Google Shape;373;p8"/>
          <p:cNvSpPr/>
          <p:nvPr/>
        </p:nvSpPr>
        <p:spPr>
          <a:xfrm>
            <a:off x="12935677" y="11767775"/>
            <a:ext cx="9747900" cy="8211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100"/>
              <a:buFont typeface="Helvetica Neue"/>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sp>
        <p:nvSpPr>
          <p:cNvPr id="374" name="Google Shape;374;p8"/>
          <p:cNvSpPr txBox="1"/>
          <p:nvPr>
            <p:ph idx="1" type="body"/>
          </p:nvPr>
        </p:nvSpPr>
        <p:spPr>
          <a:xfrm>
            <a:off x="1676400" y="12725820"/>
            <a:ext cx="21031199" cy="688030"/>
          </a:xfrm>
          <a:prstGeom prst="rect">
            <a:avLst/>
          </a:prstGeom>
          <a:noFill/>
          <a:ln>
            <a:noFill/>
          </a:ln>
        </p:spPr>
        <p:txBody>
          <a:bodyPr anchorCtr="0" anchor="ctr"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latin typeface="Roboto Thin"/>
                <a:ea typeface="Roboto Thin"/>
                <a:cs typeface="Roboto Thin"/>
                <a:sym typeface="Roboto Thin"/>
              </a:rPr>
              <a:t>MMSE: Mini-Mental Score Examination</a:t>
            </a:r>
            <a:endParaRPr sz="3000">
              <a:latin typeface="Roboto Thin"/>
              <a:ea typeface="Roboto Thin"/>
              <a:cs typeface="Roboto Thin"/>
              <a:sym typeface="Roboto Thin"/>
            </a:endParaRPr>
          </a:p>
        </p:txBody>
      </p:sp>
      <p:sp>
        <p:nvSpPr>
          <p:cNvPr id="375" name="Google Shape;375;p8"/>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9</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g882a870e5f_0_238"/>
          <p:cNvSpPr/>
          <p:nvPr/>
        </p:nvSpPr>
        <p:spPr>
          <a:xfrm>
            <a:off x="900350" y="5508775"/>
            <a:ext cx="22548901" cy="16119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882a870e5f_0_238"/>
          <p:cNvSpPr txBox="1"/>
          <p:nvPr/>
        </p:nvSpPr>
        <p:spPr>
          <a:xfrm>
            <a:off x="17686800" y="54832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G1 or G2 class</a:t>
            </a:r>
            <a:endParaRPr b="0" i="0" sz="4200" u="none" cap="none" strike="noStrike">
              <a:solidFill>
                <a:srgbClr val="000000"/>
              </a:solidFill>
              <a:latin typeface="Roboto Light"/>
              <a:ea typeface="Roboto Light"/>
              <a:cs typeface="Roboto Light"/>
              <a:sym typeface="Roboto Light"/>
            </a:endParaRPr>
          </a:p>
        </p:txBody>
      </p:sp>
      <p:sp>
        <p:nvSpPr>
          <p:cNvPr id="382" name="Google Shape;382;g882a870e5f_0_238"/>
          <p:cNvSpPr/>
          <p:nvPr/>
        </p:nvSpPr>
        <p:spPr>
          <a:xfrm>
            <a:off x="900350" y="8683950"/>
            <a:ext cx="22548901" cy="16119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882a870e5f_0_238"/>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Methodology</a:t>
            </a:r>
            <a:endParaRPr sz="6500">
              <a:solidFill>
                <a:srgbClr val="0D2859"/>
              </a:solidFill>
              <a:latin typeface="Roboto"/>
              <a:ea typeface="Roboto"/>
              <a:cs typeface="Roboto"/>
              <a:sym typeface="Roboto"/>
            </a:endParaRPr>
          </a:p>
        </p:txBody>
      </p:sp>
      <p:grpSp>
        <p:nvGrpSpPr>
          <p:cNvPr id="384" name="Google Shape;384;g882a870e5f_0_238"/>
          <p:cNvGrpSpPr/>
          <p:nvPr/>
        </p:nvGrpSpPr>
        <p:grpSpPr>
          <a:xfrm>
            <a:off x="21065094" y="730238"/>
            <a:ext cx="2332669" cy="1059616"/>
            <a:chOff x="0" y="0"/>
            <a:chExt cx="5272760" cy="2395154"/>
          </a:xfrm>
        </p:grpSpPr>
        <p:pic>
          <p:nvPicPr>
            <p:cNvPr descr="Image" id="385" name="Google Shape;385;g882a870e5f_0_238"/>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386" name="Google Shape;386;g882a870e5f_0_238"/>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387" name="Google Shape;387;g882a870e5f_0_238"/>
          <p:cNvSpPr txBox="1"/>
          <p:nvPr/>
        </p:nvSpPr>
        <p:spPr>
          <a:xfrm>
            <a:off x="900350" y="5483225"/>
            <a:ext cx="3589200" cy="161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Classification</a:t>
            </a:r>
            <a:endParaRPr b="0" i="0" sz="4200" u="none" cap="none" strike="noStrike">
              <a:solidFill>
                <a:schemeClr val="dk1"/>
              </a:solidFill>
              <a:latin typeface="Arial"/>
              <a:ea typeface="Arial"/>
              <a:cs typeface="Arial"/>
              <a:sym typeface="Arial"/>
            </a:endParaRPr>
          </a:p>
        </p:txBody>
      </p:sp>
      <p:sp>
        <p:nvSpPr>
          <p:cNvPr id="388" name="Google Shape;388;g882a870e5f_0_238"/>
          <p:cNvSpPr txBox="1"/>
          <p:nvPr/>
        </p:nvSpPr>
        <p:spPr>
          <a:xfrm>
            <a:off x="900350" y="7072050"/>
            <a:ext cx="3589200" cy="1611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Training</a:t>
            </a:r>
            <a:endParaRPr b="0" i="0" sz="4200" u="none" cap="none" strike="noStrike">
              <a:solidFill>
                <a:srgbClr val="0D2859"/>
              </a:solidFill>
              <a:latin typeface="Roboto Medium"/>
              <a:ea typeface="Roboto Medium"/>
              <a:cs typeface="Roboto Medium"/>
              <a:sym typeface="Roboto Medium"/>
            </a:endParaRPr>
          </a:p>
        </p:txBody>
      </p:sp>
      <p:sp>
        <p:nvSpPr>
          <p:cNvPr id="389" name="Google Shape;389;g882a870e5f_0_238"/>
          <p:cNvSpPr txBox="1"/>
          <p:nvPr/>
        </p:nvSpPr>
        <p:spPr>
          <a:xfrm>
            <a:off x="5418125" y="38438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Unilingual English</a:t>
            </a:r>
            <a:endParaRPr b="0" i="0" sz="4200" u="none" cap="none" strike="noStrike">
              <a:solidFill>
                <a:srgbClr val="000000"/>
              </a:solidFill>
              <a:latin typeface="Roboto Light"/>
              <a:ea typeface="Roboto Light"/>
              <a:cs typeface="Roboto Light"/>
              <a:sym typeface="Roboto Light"/>
            </a:endParaRPr>
          </a:p>
        </p:txBody>
      </p:sp>
      <p:sp>
        <p:nvSpPr>
          <p:cNvPr id="390" name="Google Shape;390;g882a870e5f_0_238"/>
          <p:cNvSpPr txBox="1"/>
          <p:nvPr/>
        </p:nvSpPr>
        <p:spPr>
          <a:xfrm>
            <a:off x="5418100" y="54832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AD or HC class</a:t>
            </a:r>
            <a:endParaRPr b="0" i="0" sz="4200" u="none" cap="none" strike="noStrike">
              <a:solidFill>
                <a:srgbClr val="000000"/>
              </a:solidFill>
              <a:latin typeface="Roboto Light"/>
              <a:ea typeface="Roboto Light"/>
              <a:cs typeface="Roboto Light"/>
              <a:sym typeface="Roboto Light"/>
            </a:endParaRPr>
          </a:p>
        </p:txBody>
      </p:sp>
      <p:sp>
        <p:nvSpPr>
          <p:cNvPr id="391" name="Google Shape;391;g882a870e5f_0_238"/>
          <p:cNvSpPr txBox="1"/>
          <p:nvPr/>
        </p:nvSpPr>
        <p:spPr>
          <a:xfrm>
            <a:off x="11552438" y="389687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Unilingual Italian</a:t>
            </a:r>
            <a:endParaRPr b="0" i="0" sz="4200" u="none" cap="none" strike="noStrike">
              <a:solidFill>
                <a:srgbClr val="0D2859"/>
              </a:solidFill>
              <a:latin typeface="Roboto Medium"/>
              <a:ea typeface="Roboto Medium"/>
              <a:cs typeface="Roboto Medium"/>
              <a:sym typeface="Roboto Medium"/>
            </a:endParaRPr>
          </a:p>
        </p:txBody>
      </p:sp>
      <p:sp>
        <p:nvSpPr>
          <p:cNvPr id="392" name="Google Shape;392;g882a870e5f_0_238"/>
          <p:cNvSpPr txBox="1"/>
          <p:nvPr/>
        </p:nvSpPr>
        <p:spPr>
          <a:xfrm>
            <a:off x="900350" y="8660325"/>
            <a:ext cx="3589200" cy="1611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Inference</a:t>
            </a:r>
            <a:endParaRPr b="0" i="0" sz="4200" u="none" cap="none" strike="noStrike">
              <a:solidFill>
                <a:srgbClr val="0D2859"/>
              </a:solidFill>
              <a:latin typeface="Roboto Medium"/>
              <a:ea typeface="Roboto Medium"/>
              <a:cs typeface="Roboto Medium"/>
              <a:sym typeface="Roboto Medium"/>
            </a:endParaRPr>
          </a:p>
        </p:txBody>
      </p:sp>
      <p:sp>
        <p:nvSpPr>
          <p:cNvPr id="393" name="Google Shape;393;g882a870e5f_0_238"/>
          <p:cNvSpPr txBox="1"/>
          <p:nvPr/>
        </p:nvSpPr>
        <p:spPr>
          <a:xfrm>
            <a:off x="17686775" y="389687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Cross-lingual Transfer</a:t>
            </a:r>
            <a:endParaRPr b="0" i="0" sz="4200" u="none" cap="none" strike="noStrike">
              <a:solidFill>
                <a:srgbClr val="000000"/>
              </a:solidFill>
              <a:latin typeface="Roboto Light"/>
              <a:ea typeface="Roboto Light"/>
              <a:cs typeface="Roboto Light"/>
              <a:sym typeface="Roboto Light"/>
            </a:endParaRPr>
          </a:p>
        </p:txBody>
      </p:sp>
      <p:sp>
        <p:nvSpPr>
          <p:cNvPr id="394" name="Google Shape;394;g882a870e5f_0_238"/>
          <p:cNvSpPr txBox="1"/>
          <p:nvPr/>
        </p:nvSpPr>
        <p:spPr>
          <a:xfrm>
            <a:off x="11552450" y="54832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G1 or G2 class</a:t>
            </a:r>
            <a:endParaRPr b="0" i="0" sz="4200" u="none" cap="none" strike="noStrike">
              <a:solidFill>
                <a:srgbClr val="000000"/>
              </a:solidFill>
              <a:latin typeface="Roboto Light"/>
              <a:ea typeface="Roboto Light"/>
              <a:cs typeface="Roboto Light"/>
              <a:sym typeface="Roboto Light"/>
            </a:endParaRPr>
          </a:p>
        </p:txBody>
      </p:sp>
      <p:sp>
        <p:nvSpPr>
          <p:cNvPr id="395" name="Google Shape;395;g882a870e5f_0_238"/>
          <p:cNvSpPr txBox="1"/>
          <p:nvPr/>
        </p:nvSpPr>
        <p:spPr>
          <a:xfrm>
            <a:off x="5418100" y="7072050"/>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Pitt corpus</a:t>
            </a:r>
            <a:endParaRPr b="0" i="0" sz="4200" u="none" cap="none" strike="noStrike">
              <a:solidFill>
                <a:srgbClr val="000000"/>
              </a:solidFill>
              <a:latin typeface="Roboto Light"/>
              <a:ea typeface="Roboto Light"/>
              <a:cs typeface="Roboto Light"/>
              <a:sym typeface="Roboto Light"/>
            </a:endParaRPr>
          </a:p>
        </p:txBody>
      </p:sp>
      <p:sp>
        <p:nvSpPr>
          <p:cNvPr id="396" name="Google Shape;396;g882a870e5f_0_238"/>
          <p:cNvSpPr txBox="1"/>
          <p:nvPr/>
        </p:nvSpPr>
        <p:spPr>
          <a:xfrm>
            <a:off x="11552450" y="7072050"/>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sp>
        <p:nvSpPr>
          <p:cNvPr id="397" name="Google Shape;397;g882a870e5f_0_238"/>
          <p:cNvSpPr txBox="1"/>
          <p:nvPr/>
        </p:nvSpPr>
        <p:spPr>
          <a:xfrm>
            <a:off x="17686800" y="7072050"/>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Pitt and Italian corpora</a:t>
            </a:r>
            <a:endParaRPr b="0" i="0" sz="4200" u="none" cap="none" strike="noStrike">
              <a:solidFill>
                <a:srgbClr val="000000"/>
              </a:solidFill>
              <a:latin typeface="Roboto Light"/>
              <a:ea typeface="Roboto Light"/>
              <a:cs typeface="Roboto Light"/>
              <a:sym typeface="Roboto Light"/>
            </a:endParaRPr>
          </a:p>
        </p:txBody>
      </p:sp>
      <p:sp>
        <p:nvSpPr>
          <p:cNvPr id="398" name="Google Shape;398;g882a870e5f_0_238"/>
          <p:cNvSpPr txBox="1"/>
          <p:nvPr/>
        </p:nvSpPr>
        <p:spPr>
          <a:xfrm>
            <a:off x="5418100" y="86603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Pitt corpus</a:t>
            </a:r>
            <a:endParaRPr b="0" i="0" sz="4200" u="none" cap="none" strike="noStrike">
              <a:solidFill>
                <a:srgbClr val="000000"/>
              </a:solidFill>
              <a:latin typeface="Roboto Light"/>
              <a:ea typeface="Roboto Light"/>
              <a:cs typeface="Roboto Light"/>
              <a:sym typeface="Roboto Light"/>
            </a:endParaRPr>
          </a:p>
        </p:txBody>
      </p:sp>
      <p:sp>
        <p:nvSpPr>
          <p:cNvPr id="399" name="Google Shape;399;g882a870e5f_0_238"/>
          <p:cNvSpPr txBox="1"/>
          <p:nvPr/>
        </p:nvSpPr>
        <p:spPr>
          <a:xfrm>
            <a:off x="11552450" y="86603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cxnSp>
        <p:nvCxnSpPr>
          <p:cNvPr id="400" name="Google Shape;400;g882a870e5f_0_238"/>
          <p:cNvCxnSpPr/>
          <p:nvPr/>
        </p:nvCxnSpPr>
        <p:spPr>
          <a:xfrm>
            <a:off x="934750" y="8660313"/>
            <a:ext cx="22548901" cy="0"/>
          </a:xfrm>
          <a:prstGeom prst="straightConnector1">
            <a:avLst/>
          </a:prstGeom>
          <a:noFill/>
          <a:ln cap="flat" cmpd="sng" w="19050">
            <a:solidFill>
              <a:srgbClr val="0D2859"/>
            </a:solidFill>
            <a:prstDash val="dot"/>
            <a:round/>
            <a:headEnd len="sm" w="sm" type="none"/>
            <a:tailEnd len="sm" w="sm" type="none"/>
          </a:ln>
        </p:spPr>
      </p:cxnSp>
      <p:cxnSp>
        <p:nvCxnSpPr>
          <p:cNvPr id="401" name="Google Shape;401;g882a870e5f_0_238"/>
          <p:cNvCxnSpPr/>
          <p:nvPr/>
        </p:nvCxnSpPr>
        <p:spPr>
          <a:xfrm>
            <a:off x="934750" y="7095113"/>
            <a:ext cx="22548901" cy="0"/>
          </a:xfrm>
          <a:prstGeom prst="straightConnector1">
            <a:avLst/>
          </a:prstGeom>
          <a:noFill/>
          <a:ln cap="flat" cmpd="sng" w="19050">
            <a:solidFill>
              <a:srgbClr val="0D2859"/>
            </a:solidFill>
            <a:prstDash val="dot"/>
            <a:round/>
            <a:headEnd len="sm" w="sm" type="none"/>
            <a:tailEnd len="sm" w="sm" type="none"/>
          </a:ln>
        </p:spPr>
      </p:cxnSp>
      <p:cxnSp>
        <p:nvCxnSpPr>
          <p:cNvPr id="402" name="Google Shape;402;g882a870e5f_0_238"/>
          <p:cNvCxnSpPr/>
          <p:nvPr/>
        </p:nvCxnSpPr>
        <p:spPr>
          <a:xfrm>
            <a:off x="900350" y="5508763"/>
            <a:ext cx="22548901" cy="0"/>
          </a:xfrm>
          <a:prstGeom prst="straightConnector1">
            <a:avLst/>
          </a:prstGeom>
          <a:noFill/>
          <a:ln cap="flat" cmpd="sng" w="19050">
            <a:solidFill>
              <a:srgbClr val="0D2859"/>
            </a:solidFill>
            <a:prstDash val="dot"/>
            <a:round/>
            <a:headEnd len="sm" w="sm" type="none"/>
            <a:tailEnd len="sm" w="sm" type="none"/>
          </a:ln>
        </p:spPr>
      </p:cxnSp>
      <p:cxnSp>
        <p:nvCxnSpPr>
          <p:cNvPr id="403" name="Google Shape;403;g882a870e5f_0_238"/>
          <p:cNvCxnSpPr/>
          <p:nvPr/>
        </p:nvCxnSpPr>
        <p:spPr>
          <a:xfrm>
            <a:off x="900350" y="10300263"/>
            <a:ext cx="22548901" cy="0"/>
          </a:xfrm>
          <a:prstGeom prst="straightConnector1">
            <a:avLst/>
          </a:prstGeom>
          <a:noFill/>
          <a:ln cap="flat" cmpd="sng" w="19050">
            <a:solidFill>
              <a:srgbClr val="0D2859"/>
            </a:solidFill>
            <a:prstDash val="dot"/>
            <a:round/>
            <a:headEnd len="sm" w="sm" type="none"/>
            <a:tailEnd len="sm" w="sm" type="none"/>
          </a:ln>
        </p:spPr>
      </p:cxnSp>
      <p:sp>
        <p:nvSpPr>
          <p:cNvPr id="404" name="Google Shape;404;g882a870e5f_0_238"/>
          <p:cNvSpPr/>
          <p:nvPr/>
        </p:nvSpPr>
        <p:spPr>
          <a:xfrm>
            <a:off x="5418575" y="3843750"/>
            <a:ext cx="5796900" cy="64566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882a870e5f_0_238"/>
          <p:cNvSpPr txBox="1"/>
          <p:nvPr/>
        </p:nvSpPr>
        <p:spPr>
          <a:xfrm>
            <a:off x="17686800" y="86603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sp>
        <p:nvSpPr>
          <p:cNvPr id="406" name="Google Shape;406;g882a870e5f_0_238"/>
          <p:cNvSpPr txBox="1"/>
          <p:nvPr>
            <p:ph idx="1" type="body"/>
          </p:nvPr>
        </p:nvSpPr>
        <p:spPr>
          <a:xfrm>
            <a:off x="1676400" y="12714058"/>
            <a:ext cx="21031199" cy="699791"/>
          </a:xfrm>
          <a:prstGeom prst="rect">
            <a:avLst/>
          </a:prstGeom>
          <a:noFill/>
          <a:ln>
            <a:noFill/>
          </a:ln>
        </p:spPr>
        <p:txBody>
          <a:bodyPr anchorCtr="0" anchor="ctr"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latin typeface="Roboto Thin"/>
                <a:ea typeface="Roboto Thin"/>
                <a:cs typeface="Roboto Thin"/>
                <a:sym typeface="Roboto Thin"/>
              </a:rPr>
              <a:t>AD: Alzheimer’s diseased subjects, HC: healthy control subjects</a:t>
            </a:r>
            <a:endParaRPr sz="3000">
              <a:latin typeface="Roboto Thin"/>
              <a:ea typeface="Roboto Thin"/>
              <a:cs typeface="Roboto Thin"/>
              <a:sym typeface="Roboto Thin"/>
            </a:endParaRPr>
          </a:p>
        </p:txBody>
      </p:sp>
      <p:sp>
        <p:nvSpPr>
          <p:cNvPr id="407" name="Google Shape;407;g882a870e5f_0_238"/>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10</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g882a870e5f_0_269"/>
          <p:cNvSpPr/>
          <p:nvPr/>
        </p:nvSpPr>
        <p:spPr>
          <a:xfrm>
            <a:off x="900350" y="5508775"/>
            <a:ext cx="22548901" cy="16119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882a870e5f_0_269"/>
          <p:cNvSpPr/>
          <p:nvPr/>
        </p:nvSpPr>
        <p:spPr>
          <a:xfrm>
            <a:off x="900350" y="8683950"/>
            <a:ext cx="22548901" cy="16119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882a870e5f_0_269"/>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Methodology</a:t>
            </a:r>
            <a:endParaRPr sz="6500">
              <a:solidFill>
                <a:srgbClr val="0D2859"/>
              </a:solidFill>
              <a:latin typeface="Roboto"/>
              <a:ea typeface="Roboto"/>
              <a:cs typeface="Roboto"/>
              <a:sym typeface="Roboto"/>
            </a:endParaRPr>
          </a:p>
        </p:txBody>
      </p:sp>
      <p:grpSp>
        <p:nvGrpSpPr>
          <p:cNvPr id="415" name="Google Shape;415;g882a870e5f_0_269"/>
          <p:cNvGrpSpPr/>
          <p:nvPr/>
        </p:nvGrpSpPr>
        <p:grpSpPr>
          <a:xfrm>
            <a:off x="21065094" y="730238"/>
            <a:ext cx="2332669" cy="1059616"/>
            <a:chOff x="0" y="0"/>
            <a:chExt cx="5272760" cy="2395154"/>
          </a:xfrm>
        </p:grpSpPr>
        <p:pic>
          <p:nvPicPr>
            <p:cNvPr descr="Image" id="416" name="Google Shape;416;g882a870e5f_0_269"/>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417" name="Google Shape;417;g882a870e5f_0_269"/>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418" name="Google Shape;418;g882a870e5f_0_269"/>
          <p:cNvSpPr txBox="1"/>
          <p:nvPr/>
        </p:nvSpPr>
        <p:spPr>
          <a:xfrm>
            <a:off x="900350" y="5483225"/>
            <a:ext cx="3589200" cy="161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Classification</a:t>
            </a:r>
            <a:endParaRPr b="0" i="0" sz="4200" u="none" cap="none" strike="noStrike">
              <a:solidFill>
                <a:schemeClr val="dk1"/>
              </a:solidFill>
              <a:latin typeface="Arial"/>
              <a:ea typeface="Arial"/>
              <a:cs typeface="Arial"/>
              <a:sym typeface="Arial"/>
            </a:endParaRPr>
          </a:p>
        </p:txBody>
      </p:sp>
      <p:sp>
        <p:nvSpPr>
          <p:cNvPr id="419" name="Google Shape;419;g882a870e5f_0_269"/>
          <p:cNvSpPr txBox="1"/>
          <p:nvPr/>
        </p:nvSpPr>
        <p:spPr>
          <a:xfrm>
            <a:off x="900350" y="7072050"/>
            <a:ext cx="3589200" cy="1611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Training</a:t>
            </a:r>
            <a:endParaRPr b="0" i="0" sz="4200" u="none" cap="none" strike="noStrike">
              <a:solidFill>
                <a:srgbClr val="0D2859"/>
              </a:solidFill>
              <a:latin typeface="Roboto Medium"/>
              <a:ea typeface="Roboto Medium"/>
              <a:cs typeface="Roboto Medium"/>
              <a:sym typeface="Roboto Medium"/>
            </a:endParaRPr>
          </a:p>
        </p:txBody>
      </p:sp>
      <p:sp>
        <p:nvSpPr>
          <p:cNvPr id="420" name="Google Shape;420;g882a870e5f_0_269"/>
          <p:cNvSpPr txBox="1"/>
          <p:nvPr/>
        </p:nvSpPr>
        <p:spPr>
          <a:xfrm>
            <a:off x="5418125" y="38438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Unilingual English</a:t>
            </a:r>
            <a:endParaRPr b="0" i="0" sz="4200" u="none" cap="none" strike="noStrike">
              <a:solidFill>
                <a:srgbClr val="000000"/>
              </a:solidFill>
              <a:latin typeface="Roboto Light"/>
              <a:ea typeface="Roboto Light"/>
              <a:cs typeface="Roboto Light"/>
              <a:sym typeface="Roboto Light"/>
            </a:endParaRPr>
          </a:p>
        </p:txBody>
      </p:sp>
      <p:sp>
        <p:nvSpPr>
          <p:cNvPr id="421" name="Google Shape;421;g882a870e5f_0_269"/>
          <p:cNvSpPr txBox="1"/>
          <p:nvPr/>
        </p:nvSpPr>
        <p:spPr>
          <a:xfrm>
            <a:off x="5418100" y="54832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AD or HC class</a:t>
            </a:r>
            <a:endParaRPr b="0" i="0" sz="4200" u="none" cap="none" strike="noStrike">
              <a:solidFill>
                <a:srgbClr val="000000"/>
              </a:solidFill>
              <a:latin typeface="Roboto Light"/>
              <a:ea typeface="Roboto Light"/>
              <a:cs typeface="Roboto Light"/>
              <a:sym typeface="Roboto Light"/>
            </a:endParaRPr>
          </a:p>
        </p:txBody>
      </p:sp>
      <p:sp>
        <p:nvSpPr>
          <p:cNvPr id="422" name="Google Shape;422;g882a870e5f_0_269"/>
          <p:cNvSpPr txBox="1"/>
          <p:nvPr/>
        </p:nvSpPr>
        <p:spPr>
          <a:xfrm>
            <a:off x="11552438" y="389687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Unilingual Italian</a:t>
            </a:r>
            <a:endParaRPr b="0" i="0" sz="4200" u="none" cap="none" strike="noStrike">
              <a:solidFill>
                <a:srgbClr val="0D2859"/>
              </a:solidFill>
              <a:latin typeface="Roboto Medium"/>
              <a:ea typeface="Roboto Medium"/>
              <a:cs typeface="Roboto Medium"/>
              <a:sym typeface="Roboto Medium"/>
            </a:endParaRPr>
          </a:p>
        </p:txBody>
      </p:sp>
      <p:sp>
        <p:nvSpPr>
          <p:cNvPr id="423" name="Google Shape;423;g882a870e5f_0_269"/>
          <p:cNvSpPr txBox="1"/>
          <p:nvPr/>
        </p:nvSpPr>
        <p:spPr>
          <a:xfrm>
            <a:off x="900350" y="8660325"/>
            <a:ext cx="3589200" cy="1611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Inference</a:t>
            </a:r>
            <a:endParaRPr b="0" i="0" sz="4200" u="none" cap="none" strike="noStrike">
              <a:solidFill>
                <a:srgbClr val="0D2859"/>
              </a:solidFill>
              <a:latin typeface="Roboto Medium"/>
              <a:ea typeface="Roboto Medium"/>
              <a:cs typeface="Roboto Medium"/>
              <a:sym typeface="Roboto Medium"/>
            </a:endParaRPr>
          </a:p>
        </p:txBody>
      </p:sp>
      <p:sp>
        <p:nvSpPr>
          <p:cNvPr id="424" name="Google Shape;424;g882a870e5f_0_269"/>
          <p:cNvSpPr txBox="1"/>
          <p:nvPr/>
        </p:nvSpPr>
        <p:spPr>
          <a:xfrm>
            <a:off x="17686775" y="389687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Cross-lingual Transfer</a:t>
            </a:r>
            <a:endParaRPr b="0" i="0" sz="4200" u="none" cap="none" strike="noStrike">
              <a:solidFill>
                <a:srgbClr val="000000"/>
              </a:solidFill>
              <a:latin typeface="Roboto Light"/>
              <a:ea typeface="Roboto Light"/>
              <a:cs typeface="Roboto Light"/>
              <a:sym typeface="Roboto Light"/>
            </a:endParaRPr>
          </a:p>
        </p:txBody>
      </p:sp>
      <p:sp>
        <p:nvSpPr>
          <p:cNvPr id="425" name="Google Shape;425;g882a870e5f_0_269"/>
          <p:cNvSpPr txBox="1"/>
          <p:nvPr/>
        </p:nvSpPr>
        <p:spPr>
          <a:xfrm>
            <a:off x="11552450" y="54832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G1 or G2 class</a:t>
            </a:r>
            <a:endParaRPr b="0" i="0" sz="4200" u="none" cap="none" strike="noStrike">
              <a:solidFill>
                <a:srgbClr val="000000"/>
              </a:solidFill>
              <a:latin typeface="Roboto Light"/>
              <a:ea typeface="Roboto Light"/>
              <a:cs typeface="Roboto Light"/>
              <a:sym typeface="Roboto Light"/>
            </a:endParaRPr>
          </a:p>
        </p:txBody>
      </p:sp>
      <p:sp>
        <p:nvSpPr>
          <p:cNvPr id="426" name="Google Shape;426;g882a870e5f_0_269"/>
          <p:cNvSpPr txBox="1"/>
          <p:nvPr/>
        </p:nvSpPr>
        <p:spPr>
          <a:xfrm>
            <a:off x="5418100" y="7072050"/>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Pitt corpus</a:t>
            </a:r>
            <a:endParaRPr b="0" i="0" sz="4200" u="none" cap="none" strike="noStrike">
              <a:solidFill>
                <a:srgbClr val="000000"/>
              </a:solidFill>
              <a:latin typeface="Roboto Light"/>
              <a:ea typeface="Roboto Light"/>
              <a:cs typeface="Roboto Light"/>
              <a:sym typeface="Roboto Light"/>
            </a:endParaRPr>
          </a:p>
        </p:txBody>
      </p:sp>
      <p:sp>
        <p:nvSpPr>
          <p:cNvPr id="427" name="Google Shape;427;g882a870e5f_0_269"/>
          <p:cNvSpPr txBox="1"/>
          <p:nvPr/>
        </p:nvSpPr>
        <p:spPr>
          <a:xfrm>
            <a:off x="11552450" y="7072050"/>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sp>
        <p:nvSpPr>
          <p:cNvPr id="428" name="Google Shape;428;g882a870e5f_0_269"/>
          <p:cNvSpPr txBox="1"/>
          <p:nvPr/>
        </p:nvSpPr>
        <p:spPr>
          <a:xfrm>
            <a:off x="17686800" y="7072050"/>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Pitt and Italian corpora</a:t>
            </a:r>
            <a:endParaRPr b="0" i="0" sz="4200" u="none" cap="none" strike="noStrike">
              <a:solidFill>
                <a:srgbClr val="000000"/>
              </a:solidFill>
              <a:latin typeface="Roboto Light"/>
              <a:ea typeface="Roboto Light"/>
              <a:cs typeface="Roboto Light"/>
              <a:sym typeface="Roboto Light"/>
            </a:endParaRPr>
          </a:p>
        </p:txBody>
      </p:sp>
      <p:sp>
        <p:nvSpPr>
          <p:cNvPr id="429" name="Google Shape;429;g882a870e5f_0_269"/>
          <p:cNvSpPr txBox="1"/>
          <p:nvPr/>
        </p:nvSpPr>
        <p:spPr>
          <a:xfrm>
            <a:off x="5418100" y="86603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Pitt corpus</a:t>
            </a:r>
            <a:endParaRPr b="0" i="0" sz="4200" u="none" cap="none" strike="noStrike">
              <a:solidFill>
                <a:srgbClr val="000000"/>
              </a:solidFill>
              <a:latin typeface="Roboto Light"/>
              <a:ea typeface="Roboto Light"/>
              <a:cs typeface="Roboto Light"/>
              <a:sym typeface="Roboto Light"/>
            </a:endParaRPr>
          </a:p>
        </p:txBody>
      </p:sp>
      <p:sp>
        <p:nvSpPr>
          <p:cNvPr id="430" name="Google Shape;430;g882a870e5f_0_269"/>
          <p:cNvSpPr txBox="1"/>
          <p:nvPr/>
        </p:nvSpPr>
        <p:spPr>
          <a:xfrm>
            <a:off x="11552450" y="86603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cxnSp>
        <p:nvCxnSpPr>
          <p:cNvPr id="431" name="Google Shape;431;g882a870e5f_0_269"/>
          <p:cNvCxnSpPr/>
          <p:nvPr/>
        </p:nvCxnSpPr>
        <p:spPr>
          <a:xfrm>
            <a:off x="934750" y="8660313"/>
            <a:ext cx="22548901" cy="0"/>
          </a:xfrm>
          <a:prstGeom prst="straightConnector1">
            <a:avLst/>
          </a:prstGeom>
          <a:noFill/>
          <a:ln cap="flat" cmpd="sng" w="19050">
            <a:solidFill>
              <a:srgbClr val="0D2859"/>
            </a:solidFill>
            <a:prstDash val="dot"/>
            <a:round/>
            <a:headEnd len="sm" w="sm" type="none"/>
            <a:tailEnd len="sm" w="sm" type="none"/>
          </a:ln>
        </p:spPr>
      </p:cxnSp>
      <p:cxnSp>
        <p:nvCxnSpPr>
          <p:cNvPr id="432" name="Google Shape;432;g882a870e5f_0_269"/>
          <p:cNvCxnSpPr/>
          <p:nvPr/>
        </p:nvCxnSpPr>
        <p:spPr>
          <a:xfrm>
            <a:off x="934750" y="7095113"/>
            <a:ext cx="22548901" cy="0"/>
          </a:xfrm>
          <a:prstGeom prst="straightConnector1">
            <a:avLst/>
          </a:prstGeom>
          <a:noFill/>
          <a:ln cap="flat" cmpd="sng" w="19050">
            <a:solidFill>
              <a:srgbClr val="0D2859"/>
            </a:solidFill>
            <a:prstDash val="dot"/>
            <a:round/>
            <a:headEnd len="sm" w="sm" type="none"/>
            <a:tailEnd len="sm" w="sm" type="none"/>
          </a:ln>
        </p:spPr>
      </p:cxnSp>
      <p:cxnSp>
        <p:nvCxnSpPr>
          <p:cNvPr id="433" name="Google Shape;433;g882a870e5f_0_269"/>
          <p:cNvCxnSpPr/>
          <p:nvPr/>
        </p:nvCxnSpPr>
        <p:spPr>
          <a:xfrm>
            <a:off x="900350" y="5508763"/>
            <a:ext cx="22548901" cy="0"/>
          </a:xfrm>
          <a:prstGeom prst="straightConnector1">
            <a:avLst/>
          </a:prstGeom>
          <a:noFill/>
          <a:ln cap="flat" cmpd="sng" w="19050">
            <a:solidFill>
              <a:srgbClr val="0D2859"/>
            </a:solidFill>
            <a:prstDash val="dot"/>
            <a:round/>
            <a:headEnd len="sm" w="sm" type="none"/>
            <a:tailEnd len="sm" w="sm" type="none"/>
          </a:ln>
        </p:spPr>
      </p:cxnSp>
      <p:cxnSp>
        <p:nvCxnSpPr>
          <p:cNvPr id="434" name="Google Shape;434;g882a870e5f_0_269"/>
          <p:cNvCxnSpPr/>
          <p:nvPr/>
        </p:nvCxnSpPr>
        <p:spPr>
          <a:xfrm>
            <a:off x="900350" y="10300263"/>
            <a:ext cx="22548901" cy="0"/>
          </a:xfrm>
          <a:prstGeom prst="straightConnector1">
            <a:avLst/>
          </a:prstGeom>
          <a:noFill/>
          <a:ln cap="flat" cmpd="sng" w="19050">
            <a:solidFill>
              <a:srgbClr val="0D2859"/>
            </a:solidFill>
            <a:prstDash val="dot"/>
            <a:round/>
            <a:headEnd len="sm" w="sm" type="none"/>
            <a:tailEnd len="sm" w="sm" type="none"/>
          </a:ln>
        </p:spPr>
      </p:cxnSp>
      <p:sp>
        <p:nvSpPr>
          <p:cNvPr id="435" name="Google Shape;435;g882a870e5f_0_269"/>
          <p:cNvSpPr txBox="1"/>
          <p:nvPr/>
        </p:nvSpPr>
        <p:spPr>
          <a:xfrm>
            <a:off x="17686800" y="54832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G1 or G2 class</a:t>
            </a:r>
            <a:endParaRPr b="0" i="0" sz="4200" u="none" cap="none" strike="noStrike">
              <a:solidFill>
                <a:srgbClr val="000000"/>
              </a:solidFill>
              <a:latin typeface="Roboto Light"/>
              <a:ea typeface="Roboto Light"/>
              <a:cs typeface="Roboto Light"/>
              <a:sym typeface="Roboto Light"/>
            </a:endParaRPr>
          </a:p>
        </p:txBody>
      </p:sp>
      <p:sp>
        <p:nvSpPr>
          <p:cNvPr id="436" name="Google Shape;436;g882a870e5f_0_269"/>
          <p:cNvSpPr/>
          <p:nvPr/>
        </p:nvSpPr>
        <p:spPr>
          <a:xfrm>
            <a:off x="11514575" y="3843750"/>
            <a:ext cx="5796900" cy="64566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882a870e5f_0_269"/>
          <p:cNvSpPr txBox="1"/>
          <p:nvPr/>
        </p:nvSpPr>
        <p:spPr>
          <a:xfrm>
            <a:off x="17686800" y="86603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sp>
        <p:nvSpPr>
          <p:cNvPr id="438" name="Google Shape;438;g882a870e5f_0_269"/>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10</a:t>
            </a:r>
            <a:endParaRPr sz="3000">
              <a:solidFill>
                <a:schemeClr val="dk1"/>
              </a:solidFill>
              <a:latin typeface="Roboto Light"/>
              <a:ea typeface="Roboto Light"/>
              <a:cs typeface="Roboto Light"/>
              <a:sym typeface="Roboto Light"/>
            </a:endParaRPr>
          </a:p>
        </p:txBody>
      </p:sp>
      <p:sp>
        <p:nvSpPr>
          <p:cNvPr id="439" name="Google Shape;439;g882a870e5f_0_269"/>
          <p:cNvSpPr txBox="1"/>
          <p:nvPr>
            <p:ph idx="1" type="body"/>
          </p:nvPr>
        </p:nvSpPr>
        <p:spPr>
          <a:xfrm>
            <a:off x="1676400" y="12714058"/>
            <a:ext cx="21031199" cy="699791"/>
          </a:xfrm>
          <a:prstGeom prst="rect">
            <a:avLst/>
          </a:prstGeom>
          <a:noFill/>
          <a:ln>
            <a:noFill/>
          </a:ln>
        </p:spPr>
        <p:txBody>
          <a:bodyPr anchorCtr="0" anchor="ctr"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latin typeface="Roboto Thin"/>
                <a:ea typeface="Roboto Thin"/>
                <a:cs typeface="Roboto Thin"/>
                <a:sym typeface="Roboto Thin"/>
              </a:rPr>
              <a:t>AD: Alzheimer’s diseased subjects, HC: healthy control subjects</a:t>
            </a:r>
            <a:endParaRPr sz="3000">
              <a:latin typeface="Roboto Thin"/>
              <a:ea typeface="Roboto Thin"/>
              <a:cs typeface="Roboto Thin"/>
              <a:sym typeface="Roboto Th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g879a0c87fe_4_220"/>
          <p:cNvSpPr txBox="1"/>
          <p:nvPr/>
        </p:nvSpPr>
        <p:spPr>
          <a:xfrm>
            <a:off x="1676425" y="9818493"/>
            <a:ext cx="104574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a:ea typeface="Roboto"/>
                <a:cs typeface="Roboto"/>
                <a:sym typeface="Roboto"/>
              </a:rPr>
              <a:t>Introduction</a:t>
            </a:r>
            <a:endParaRPr b="0" i="0" sz="1400" u="none" cap="none" strike="noStrike">
              <a:solidFill>
                <a:schemeClr val="lt1"/>
              </a:solidFill>
              <a:latin typeface="Roboto"/>
              <a:ea typeface="Roboto"/>
              <a:cs typeface="Roboto"/>
              <a:sym typeface="Roboto"/>
            </a:endParaRPr>
          </a:p>
        </p:txBody>
      </p:sp>
      <p:sp>
        <p:nvSpPr>
          <p:cNvPr id="107" name="Google Shape;107;g879a0c87fe_4_220"/>
          <p:cNvSpPr/>
          <p:nvPr/>
        </p:nvSpPr>
        <p:spPr>
          <a:xfrm>
            <a:off x="-134250" y="-146900"/>
            <a:ext cx="24656699" cy="14060100"/>
          </a:xfrm>
          <a:prstGeom prst="rect">
            <a:avLst/>
          </a:prstGeom>
          <a:solidFill>
            <a:srgbClr val="0D28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879a0c87fe_4_220"/>
          <p:cNvSpPr txBox="1"/>
          <p:nvPr/>
        </p:nvSpPr>
        <p:spPr>
          <a:xfrm>
            <a:off x="1676425" y="9818500"/>
            <a:ext cx="200706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Light"/>
                <a:ea typeface="Roboto Light"/>
                <a:cs typeface="Roboto Light"/>
                <a:sym typeface="Roboto Light"/>
              </a:rPr>
              <a:t>Introduction and Motivation</a:t>
            </a:r>
            <a:endParaRPr b="0" i="0" sz="1400" u="none" cap="none" strike="noStrike">
              <a:solidFill>
                <a:schemeClr val="lt1"/>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g882a870e5f_0_300"/>
          <p:cNvSpPr/>
          <p:nvPr/>
        </p:nvSpPr>
        <p:spPr>
          <a:xfrm>
            <a:off x="900350" y="5508775"/>
            <a:ext cx="22548901" cy="16119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882a870e5f_0_300"/>
          <p:cNvSpPr/>
          <p:nvPr/>
        </p:nvSpPr>
        <p:spPr>
          <a:xfrm>
            <a:off x="900350" y="8683950"/>
            <a:ext cx="22548901" cy="1611900"/>
          </a:xfrm>
          <a:prstGeom prst="rect">
            <a:avLst/>
          </a:prstGeom>
          <a:solidFill>
            <a:srgbClr val="C3CEE3">
              <a:alpha val="2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882a870e5f_0_300"/>
          <p:cNvSpPr txBox="1"/>
          <p:nvPr/>
        </p:nvSpPr>
        <p:spPr>
          <a:xfrm>
            <a:off x="17686775" y="389687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Cross-lingual Transfer</a:t>
            </a:r>
            <a:endParaRPr b="0" i="0" sz="4200" u="none" cap="none" strike="noStrike">
              <a:solidFill>
                <a:srgbClr val="000000"/>
              </a:solidFill>
              <a:latin typeface="Roboto Light"/>
              <a:ea typeface="Roboto Light"/>
              <a:cs typeface="Roboto Light"/>
              <a:sym typeface="Roboto Light"/>
            </a:endParaRPr>
          </a:p>
        </p:txBody>
      </p:sp>
      <p:sp>
        <p:nvSpPr>
          <p:cNvPr id="447" name="Google Shape;447;g882a870e5f_0_300"/>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Methodology</a:t>
            </a:r>
            <a:endParaRPr sz="6500">
              <a:solidFill>
                <a:srgbClr val="0D2859"/>
              </a:solidFill>
              <a:latin typeface="Roboto"/>
              <a:ea typeface="Roboto"/>
              <a:cs typeface="Roboto"/>
              <a:sym typeface="Roboto"/>
            </a:endParaRPr>
          </a:p>
        </p:txBody>
      </p:sp>
      <p:grpSp>
        <p:nvGrpSpPr>
          <p:cNvPr id="448" name="Google Shape;448;g882a870e5f_0_300"/>
          <p:cNvGrpSpPr/>
          <p:nvPr/>
        </p:nvGrpSpPr>
        <p:grpSpPr>
          <a:xfrm>
            <a:off x="21065094" y="730238"/>
            <a:ext cx="2332669" cy="1059616"/>
            <a:chOff x="0" y="0"/>
            <a:chExt cx="5272760" cy="2395154"/>
          </a:xfrm>
        </p:grpSpPr>
        <p:pic>
          <p:nvPicPr>
            <p:cNvPr descr="Image" id="449" name="Google Shape;449;g882a870e5f_0_300"/>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450" name="Google Shape;450;g882a870e5f_0_300"/>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451" name="Google Shape;451;g882a870e5f_0_300"/>
          <p:cNvSpPr txBox="1"/>
          <p:nvPr/>
        </p:nvSpPr>
        <p:spPr>
          <a:xfrm>
            <a:off x="900350" y="5483225"/>
            <a:ext cx="3589200" cy="161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Classification</a:t>
            </a:r>
            <a:endParaRPr b="0" i="0" sz="4200" u="none" cap="none" strike="noStrike">
              <a:solidFill>
                <a:schemeClr val="dk1"/>
              </a:solidFill>
              <a:latin typeface="Arial"/>
              <a:ea typeface="Arial"/>
              <a:cs typeface="Arial"/>
              <a:sym typeface="Arial"/>
            </a:endParaRPr>
          </a:p>
        </p:txBody>
      </p:sp>
      <p:sp>
        <p:nvSpPr>
          <p:cNvPr id="452" name="Google Shape;452;g882a870e5f_0_300"/>
          <p:cNvSpPr txBox="1"/>
          <p:nvPr/>
        </p:nvSpPr>
        <p:spPr>
          <a:xfrm>
            <a:off x="900350" y="7072050"/>
            <a:ext cx="3589200" cy="1611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Training</a:t>
            </a:r>
            <a:endParaRPr b="0" i="0" sz="4200" u="none" cap="none" strike="noStrike">
              <a:solidFill>
                <a:srgbClr val="0D2859"/>
              </a:solidFill>
              <a:latin typeface="Roboto Medium"/>
              <a:ea typeface="Roboto Medium"/>
              <a:cs typeface="Roboto Medium"/>
              <a:sym typeface="Roboto Medium"/>
            </a:endParaRPr>
          </a:p>
        </p:txBody>
      </p:sp>
      <p:sp>
        <p:nvSpPr>
          <p:cNvPr id="453" name="Google Shape;453;g882a870e5f_0_300"/>
          <p:cNvSpPr txBox="1"/>
          <p:nvPr/>
        </p:nvSpPr>
        <p:spPr>
          <a:xfrm>
            <a:off x="5418125" y="38438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Unilingual English</a:t>
            </a:r>
            <a:endParaRPr b="0" i="0" sz="4200" u="none" cap="none" strike="noStrike">
              <a:solidFill>
                <a:srgbClr val="000000"/>
              </a:solidFill>
              <a:latin typeface="Roboto Light"/>
              <a:ea typeface="Roboto Light"/>
              <a:cs typeface="Roboto Light"/>
              <a:sym typeface="Roboto Light"/>
            </a:endParaRPr>
          </a:p>
        </p:txBody>
      </p:sp>
      <p:sp>
        <p:nvSpPr>
          <p:cNvPr id="454" name="Google Shape;454;g882a870e5f_0_300"/>
          <p:cNvSpPr txBox="1"/>
          <p:nvPr/>
        </p:nvSpPr>
        <p:spPr>
          <a:xfrm>
            <a:off x="5418100" y="54832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AD or HC class</a:t>
            </a:r>
            <a:endParaRPr b="0" i="0" sz="4200" u="none" cap="none" strike="noStrike">
              <a:solidFill>
                <a:srgbClr val="000000"/>
              </a:solidFill>
              <a:latin typeface="Roboto Light"/>
              <a:ea typeface="Roboto Light"/>
              <a:cs typeface="Roboto Light"/>
              <a:sym typeface="Roboto Light"/>
            </a:endParaRPr>
          </a:p>
        </p:txBody>
      </p:sp>
      <p:sp>
        <p:nvSpPr>
          <p:cNvPr id="455" name="Google Shape;455;g882a870e5f_0_300"/>
          <p:cNvSpPr txBox="1"/>
          <p:nvPr/>
        </p:nvSpPr>
        <p:spPr>
          <a:xfrm>
            <a:off x="11552438" y="389687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Unilingual Italian</a:t>
            </a:r>
            <a:endParaRPr b="0" i="0" sz="4200" u="none" cap="none" strike="noStrike">
              <a:solidFill>
                <a:srgbClr val="0D2859"/>
              </a:solidFill>
              <a:latin typeface="Roboto Medium"/>
              <a:ea typeface="Roboto Medium"/>
              <a:cs typeface="Roboto Medium"/>
              <a:sym typeface="Roboto Medium"/>
            </a:endParaRPr>
          </a:p>
        </p:txBody>
      </p:sp>
      <p:sp>
        <p:nvSpPr>
          <p:cNvPr id="456" name="Google Shape;456;g882a870e5f_0_300"/>
          <p:cNvSpPr txBox="1"/>
          <p:nvPr/>
        </p:nvSpPr>
        <p:spPr>
          <a:xfrm>
            <a:off x="900350" y="8660325"/>
            <a:ext cx="3589200" cy="1611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Inference</a:t>
            </a:r>
            <a:endParaRPr b="0" i="0" sz="4200" u="none" cap="none" strike="noStrike">
              <a:solidFill>
                <a:srgbClr val="0D2859"/>
              </a:solidFill>
              <a:latin typeface="Roboto Medium"/>
              <a:ea typeface="Roboto Medium"/>
              <a:cs typeface="Roboto Medium"/>
              <a:sym typeface="Roboto Medium"/>
            </a:endParaRPr>
          </a:p>
        </p:txBody>
      </p:sp>
      <p:sp>
        <p:nvSpPr>
          <p:cNvPr id="457" name="Google Shape;457;g882a870e5f_0_300"/>
          <p:cNvSpPr txBox="1"/>
          <p:nvPr/>
        </p:nvSpPr>
        <p:spPr>
          <a:xfrm>
            <a:off x="17686800" y="54832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G1 or G2 class</a:t>
            </a:r>
            <a:endParaRPr b="0" i="0" sz="4200" u="none" cap="none" strike="noStrike">
              <a:solidFill>
                <a:srgbClr val="000000"/>
              </a:solidFill>
              <a:latin typeface="Roboto Light"/>
              <a:ea typeface="Roboto Light"/>
              <a:cs typeface="Roboto Light"/>
              <a:sym typeface="Roboto Light"/>
            </a:endParaRPr>
          </a:p>
        </p:txBody>
      </p:sp>
      <p:sp>
        <p:nvSpPr>
          <p:cNvPr id="458" name="Google Shape;458;g882a870e5f_0_300"/>
          <p:cNvSpPr txBox="1"/>
          <p:nvPr/>
        </p:nvSpPr>
        <p:spPr>
          <a:xfrm>
            <a:off x="5418100" y="7072050"/>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Pitt corpus</a:t>
            </a:r>
            <a:endParaRPr b="0" i="0" sz="4200" u="none" cap="none" strike="noStrike">
              <a:solidFill>
                <a:srgbClr val="000000"/>
              </a:solidFill>
              <a:latin typeface="Roboto Light"/>
              <a:ea typeface="Roboto Light"/>
              <a:cs typeface="Roboto Light"/>
              <a:sym typeface="Roboto Light"/>
            </a:endParaRPr>
          </a:p>
        </p:txBody>
      </p:sp>
      <p:sp>
        <p:nvSpPr>
          <p:cNvPr id="459" name="Google Shape;459;g882a870e5f_0_300"/>
          <p:cNvSpPr txBox="1"/>
          <p:nvPr/>
        </p:nvSpPr>
        <p:spPr>
          <a:xfrm>
            <a:off x="11552450" y="7072050"/>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sp>
        <p:nvSpPr>
          <p:cNvPr id="460" name="Google Shape;460;g882a870e5f_0_300"/>
          <p:cNvSpPr txBox="1"/>
          <p:nvPr/>
        </p:nvSpPr>
        <p:spPr>
          <a:xfrm>
            <a:off x="17686800" y="7072050"/>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Pitt and Italian corpora</a:t>
            </a:r>
            <a:endParaRPr b="0" i="0" sz="4200" u="none" cap="none" strike="noStrike">
              <a:solidFill>
                <a:srgbClr val="000000"/>
              </a:solidFill>
              <a:latin typeface="Roboto Light"/>
              <a:ea typeface="Roboto Light"/>
              <a:cs typeface="Roboto Light"/>
              <a:sym typeface="Roboto Light"/>
            </a:endParaRPr>
          </a:p>
        </p:txBody>
      </p:sp>
      <p:sp>
        <p:nvSpPr>
          <p:cNvPr id="461" name="Google Shape;461;g882a870e5f_0_300"/>
          <p:cNvSpPr txBox="1"/>
          <p:nvPr/>
        </p:nvSpPr>
        <p:spPr>
          <a:xfrm>
            <a:off x="11552450" y="86603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sp>
        <p:nvSpPr>
          <p:cNvPr id="462" name="Google Shape;462;g882a870e5f_0_300"/>
          <p:cNvSpPr txBox="1"/>
          <p:nvPr/>
        </p:nvSpPr>
        <p:spPr>
          <a:xfrm>
            <a:off x="17686800" y="86603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Italian corpus</a:t>
            </a:r>
            <a:endParaRPr b="0" i="0" sz="4200" u="none" cap="none" strike="noStrike">
              <a:solidFill>
                <a:srgbClr val="000000"/>
              </a:solidFill>
              <a:latin typeface="Roboto Light"/>
              <a:ea typeface="Roboto Light"/>
              <a:cs typeface="Roboto Light"/>
              <a:sym typeface="Roboto Light"/>
            </a:endParaRPr>
          </a:p>
        </p:txBody>
      </p:sp>
      <p:cxnSp>
        <p:nvCxnSpPr>
          <p:cNvPr id="463" name="Google Shape;463;g882a870e5f_0_300"/>
          <p:cNvCxnSpPr/>
          <p:nvPr/>
        </p:nvCxnSpPr>
        <p:spPr>
          <a:xfrm>
            <a:off x="934750" y="8660313"/>
            <a:ext cx="22548901" cy="0"/>
          </a:xfrm>
          <a:prstGeom prst="straightConnector1">
            <a:avLst/>
          </a:prstGeom>
          <a:noFill/>
          <a:ln cap="flat" cmpd="sng" w="19050">
            <a:solidFill>
              <a:srgbClr val="0D2859"/>
            </a:solidFill>
            <a:prstDash val="dot"/>
            <a:round/>
            <a:headEnd len="sm" w="sm" type="none"/>
            <a:tailEnd len="sm" w="sm" type="none"/>
          </a:ln>
        </p:spPr>
      </p:cxnSp>
      <p:cxnSp>
        <p:nvCxnSpPr>
          <p:cNvPr id="464" name="Google Shape;464;g882a870e5f_0_300"/>
          <p:cNvCxnSpPr/>
          <p:nvPr/>
        </p:nvCxnSpPr>
        <p:spPr>
          <a:xfrm>
            <a:off x="934750" y="7095113"/>
            <a:ext cx="22548901" cy="0"/>
          </a:xfrm>
          <a:prstGeom prst="straightConnector1">
            <a:avLst/>
          </a:prstGeom>
          <a:noFill/>
          <a:ln cap="flat" cmpd="sng" w="19050">
            <a:solidFill>
              <a:srgbClr val="0D2859"/>
            </a:solidFill>
            <a:prstDash val="dot"/>
            <a:round/>
            <a:headEnd len="sm" w="sm" type="none"/>
            <a:tailEnd len="sm" w="sm" type="none"/>
          </a:ln>
        </p:spPr>
      </p:cxnSp>
      <p:cxnSp>
        <p:nvCxnSpPr>
          <p:cNvPr id="465" name="Google Shape;465;g882a870e5f_0_300"/>
          <p:cNvCxnSpPr/>
          <p:nvPr/>
        </p:nvCxnSpPr>
        <p:spPr>
          <a:xfrm>
            <a:off x="900350" y="5508763"/>
            <a:ext cx="22548901" cy="0"/>
          </a:xfrm>
          <a:prstGeom prst="straightConnector1">
            <a:avLst/>
          </a:prstGeom>
          <a:noFill/>
          <a:ln cap="flat" cmpd="sng" w="19050">
            <a:solidFill>
              <a:srgbClr val="0D2859"/>
            </a:solidFill>
            <a:prstDash val="dot"/>
            <a:round/>
            <a:headEnd len="sm" w="sm" type="none"/>
            <a:tailEnd len="sm" w="sm" type="none"/>
          </a:ln>
        </p:spPr>
      </p:cxnSp>
      <p:cxnSp>
        <p:nvCxnSpPr>
          <p:cNvPr id="466" name="Google Shape;466;g882a870e5f_0_300"/>
          <p:cNvCxnSpPr/>
          <p:nvPr/>
        </p:nvCxnSpPr>
        <p:spPr>
          <a:xfrm>
            <a:off x="900350" y="10300263"/>
            <a:ext cx="22548901" cy="0"/>
          </a:xfrm>
          <a:prstGeom prst="straightConnector1">
            <a:avLst/>
          </a:prstGeom>
          <a:noFill/>
          <a:ln cap="flat" cmpd="sng" w="19050">
            <a:solidFill>
              <a:srgbClr val="0D2859"/>
            </a:solidFill>
            <a:prstDash val="dot"/>
            <a:round/>
            <a:headEnd len="sm" w="sm" type="none"/>
            <a:tailEnd len="sm" w="sm" type="none"/>
          </a:ln>
        </p:spPr>
      </p:cxnSp>
      <p:sp>
        <p:nvSpPr>
          <p:cNvPr id="467" name="Google Shape;467;g882a870e5f_0_300"/>
          <p:cNvSpPr txBox="1"/>
          <p:nvPr/>
        </p:nvSpPr>
        <p:spPr>
          <a:xfrm>
            <a:off x="11552450" y="54832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G1 or G2 class</a:t>
            </a:r>
            <a:endParaRPr b="0" i="0" sz="4200" u="none" cap="none" strike="noStrike">
              <a:solidFill>
                <a:srgbClr val="000000"/>
              </a:solidFill>
              <a:latin typeface="Roboto Light"/>
              <a:ea typeface="Roboto Light"/>
              <a:cs typeface="Roboto Light"/>
              <a:sym typeface="Roboto Light"/>
            </a:endParaRPr>
          </a:p>
        </p:txBody>
      </p:sp>
      <p:sp>
        <p:nvSpPr>
          <p:cNvPr id="468" name="Google Shape;468;g882a870e5f_0_300"/>
          <p:cNvSpPr txBox="1"/>
          <p:nvPr/>
        </p:nvSpPr>
        <p:spPr>
          <a:xfrm>
            <a:off x="5418100" y="8660325"/>
            <a:ext cx="5728200" cy="161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4200"/>
              <a:buFont typeface="Arial"/>
              <a:buNone/>
            </a:pPr>
            <a:r>
              <a:rPr b="0" i="0" lang="en-US" sz="4200" u="none" cap="none" strike="noStrike">
                <a:solidFill>
                  <a:srgbClr val="000000"/>
                </a:solidFill>
                <a:latin typeface="Roboto Light"/>
                <a:ea typeface="Roboto Light"/>
                <a:cs typeface="Roboto Light"/>
                <a:sym typeface="Roboto Light"/>
              </a:rPr>
              <a:t>Pitt corpus</a:t>
            </a:r>
            <a:endParaRPr b="0" i="0" sz="4200" u="none" cap="none" strike="noStrike">
              <a:solidFill>
                <a:srgbClr val="000000"/>
              </a:solidFill>
              <a:latin typeface="Roboto Light"/>
              <a:ea typeface="Roboto Light"/>
              <a:cs typeface="Roboto Light"/>
              <a:sym typeface="Roboto Light"/>
            </a:endParaRPr>
          </a:p>
        </p:txBody>
      </p:sp>
      <p:sp>
        <p:nvSpPr>
          <p:cNvPr id="469" name="Google Shape;469;g882a870e5f_0_300"/>
          <p:cNvSpPr/>
          <p:nvPr/>
        </p:nvSpPr>
        <p:spPr>
          <a:xfrm>
            <a:off x="17686775" y="3843750"/>
            <a:ext cx="5796900" cy="64566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882a870e5f_0_30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10</a:t>
            </a:r>
            <a:endParaRPr sz="3000">
              <a:solidFill>
                <a:schemeClr val="dk1"/>
              </a:solidFill>
              <a:latin typeface="Roboto Light"/>
              <a:ea typeface="Roboto Light"/>
              <a:cs typeface="Roboto Light"/>
              <a:sym typeface="Roboto Light"/>
            </a:endParaRPr>
          </a:p>
        </p:txBody>
      </p:sp>
      <p:sp>
        <p:nvSpPr>
          <p:cNvPr id="471" name="Google Shape;471;g882a870e5f_0_300"/>
          <p:cNvSpPr txBox="1"/>
          <p:nvPr/>
        </p:nvSpPr>
        <p:spPr>
          <a:xfrm>
            <a:off x="1676400" y="12714058"/>
            <a:ext cx="21031199" cy="699791"/>
          </a:xfrm>
          <a:prstGeom prst="rect">
            <a:avLst/>
          </a:prstGeom>
          <a:noFill/>
          <a:ln>
            <a:noFill/>
          </a:ln>
        </p:spPr>
        <p:txBody>
          <a:bodyPr anchorCtr="0" anchor="ctr" bIns="91400" lIns="182850" spcFirstLastPara="1" rIns="182850" wrap="square" tIns="91400">
            <a:noAutofit/>
          </a:bodyPr>
          <a:lstStyle/>
          <a:p>
            <a:pPr indent="0" lvl="0" marL="0" marR="0" rtl="0" algn="l">
              <a:lnSpc>
                <a:spcPct val="115000"/>
              </a:lnSpc>
              <a:spcBef>
                <a:spcPts val="0"/>
              </a:spcBef>
              <a:spcAft>
                <a:spcPts val="0"/>
              </a:spcAft>
              <a:buClr>
                <a:schemeClr val="dk1"/>
              </a:buClr>
              <a:buSzPts val="1800"/>
              <a:buFont typeface="Helvetica Neue"/>
              <a:buNone/>
            </a:pPr>
            <a:r>
              <a:rPr b="0" i="0" lang="en-US" sz="3000" u="none" cap="none" strike="noStrike">
                <a:solidFill>
                  <a:srgbClr val="000000"/>
                </a:solidFill>
                <a:latin typeface="Roboto Thin"/>
                <a:ea typeface="Roboto Thin"/>
                <a:cs typeface="Roboto Thin"/>
                <a:sym typeface="Roboto Thin"/>
              </a:rPr>
              <a:t>AD: Alzheimer’s diseased subjects, HC: healthy control subjects</a:t>
            </a:r>
            <a:endParaRPr b="0" i="0" sz="3000" u="none" cap="none" strike="noStrike">
              <a:solidFill>
                <a:srgbClr val="000000"/>
              </a:solidFill>
              <a:latin typeface="Roboto Thin"/>
              <a:ea typeface="Roboto Thin"/>
              <a:cs typeface="Roboto Thin"/>
              <a:sym typeface="Roboto Th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g864e041876_0_30"/>
          <p:cNvSpPr txBox="1"/>
          <p:nvPr/>
        </p:nvSpPr>
        <p:spPr>
          <a:xfrm>
            <a:off x="1676425" y="9818493"/>
            <a:ext cx="104574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a:ea typeface="Roboto"/>
                <a:cs typeface="Roboto"/>
                <a:sym typeface="Roboto"/>
              </a:rPr>
              <a:t>Introduction</a:t>
            </a:r>
            <a:endParaRPr b="0" i="0" sz="1400" u="none" cap="none" strike="noStrike">
              <a:solidFill>
                <a:schemeClr val="lt1"/>
              </a:solidFill>
              <a:latin typeface="Roboto"/>
              <a:ea typeface="Roboto"/>
              <a:cs typeface="Roboto"/>
              <a:sym typeface="Roboto"/>
            </a:endParaRPr>
          </a:p>
        </p:txBody>
      </p:sp>
      <p:sp>
        <p:nvSpPr>
          <p:cNvPr id="477" name="Google Shape;477;g864e041876_0_30"/>
          <p:cNvSpPr/>
          <p:nvPr/>
        </p:nvSpPr>
        <p:spPr>
          <a:xfrm>
            <a:off x="-134250" y="-146900"/>
            <a:ext cx="24656699" cy="14060100"/>
          </a:xfrm>
          <a:prstGeom prst="rect">
            <a:avLst/>
          </a:prstGeom>
          <a:solidFill>
            <a:srgbClr val="0D28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864e041876_0_30"/>
          <p:cNvSpPr txBox="1"/>
          <p:nvPr/>
        </p:nvSpPr>
        <p:spPr>
          <a:xfrm>
            <a:off x="1676425" y="9818500"/>
            <a:ext cx="200706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Light"/>
                <a:ea typeface="Roboto Light"/>
                <a:cs typeface="Roboto Light"/>
                <a:sym typeface="Roboto Light"/>
              </a:rPr>
              <a:t>Models</a:t>
            </a:r>
            <a:endParaRPr b="0" i="0" sz="1400" u="none" cap="none" strike="noStrike">
              <a:solidFill>
                <a:schemeClr val="lt1"/>
              </a:solidFill>
              <a:latin typeface="Roboto Light"/>
              <a:ea typeface="Roboto Light"/>
              <a:cs typeface="Roboto Light"/>
              <a:sym typeface="Roboto Light"/>
            </a:endParaRPr>
          </a:p>
        </p:txBody>
      </p:sp>
      <p:sp>
        <p:nvSpPr>
          <p:cNvPr id="479" name="Google Shape;479;g864e041876_0_30"/>
          <p:cNvSpPr txBox="1"/>
          <p:nvPr/>
        </p:nvSpPr>
        <p:spPr>
          <a:xfrm>
            <a:off x="2380900" y="4725775"/>
            <a:ext cx="20070600" cy="3262500"/>
          </a:xfrm>
          <a:prstGeom prst="rect">
            <a:avLst/>
          </a:prstGeom>
          <a:noFill/>
          <a:ln>
            <a:noFill/>
          </a:ln>
        </p:spPr>
        <p:txBody>
          <a:bodyPr anchorCtr="0" anchor="ctr" bIns="50800" lIns="50800" spcFirstLastPara="1" rIns="50800" wrap="square" tIns="50800">
            <a:noAutofit/>
          </a:bodyPr>
          <a:lstStyle/>
          <a:p>
            <a:pPr indent="0" lvl="0" marL="0" marR="0" rtl="0" algn="r">
              <a:lnSpc>
                <a:spcPct val="90000"/>
              </a:lnSpc>
              <a:spcBef>
                <a:spcPts val="0"/>
              </a:spcBef>
              <a:spcAft>
                <a:spcPts val="0"/>
              </a:spcAft>
              <a:buClr>
                <a:srgbClr val="FFFFFF"/>
              </a:buClr>
              <a:buSzPts val="10900"/>
              <a:buFont typeface="Helvetica Neue"/>
              <a:buNone/>
            </a:pPr>
            <a:r>
              <a:rPr b="0" i="0" lang="en-US" sz="6000" u="none" cap="none" strike="noStrike">
                <a:solidFill>
                  <a:schemeClr val="lt1"/>
                </a:solidFill>
                <a:latin typeface="Roboto Light"/>
                <a:ea typeface="Roboto Light"/>
                <a:cs typeface="Roboto Light"/>
                <a:sym typeface="Roboto Light"/>
              </a:rPr>
              <a:t>1 - Deep Learning Models </a:t>
            </a:r>
            <a:endParaRPr b="0" i="0" sz="6000" u="none" cap="none" strike="noStrike">
              <a:solidFill>
                <a:schemeClr val="lt1"/>
              </a:solidFill>
              <a:latin typeface="Roboto Light"/>
              <a:ea typeface="Roboto Light"/>
              <a:cs typeface="Roboto Light"/>
              <a:sym typeface="Roboto Light"/>
            </a:endParaRPr>
          </a:p>
        </p:txBody>
      </p:sp>
      <p:sp>
        <p:nvSpPr>
          <p:cNvPr id="480" name="Google Shape;480;g864e041876_0_30"/>
          <p:cNvSpPr txBox="1"/>
          <p:nvPr/>
        </p:nvSpPr>
        <p:spPr>
          <a:xfrm>
            <a:off x="2389275" y="9818500"/>
            <a:ext cx="20070600" cy="3262500"/>
          </a:xfrm>
          <a:prstGeom prst="rect">
            <a:avLst/>
          </a:prstGeom>
          <a:noFill/>
          <a:ln>
            <a:noFill/>
          </a:ln>
        </p:spPr>
        <p:txBody>
          <a:bodyPr anchorCtr="0" anchor="ctr" bIns="50800" lIns="50800" spcFirstLastPara="1" rIns="50800" wrap="square" tIns="50800">
            <a:noAutofit/>
          </a:bodyPr>
          <a:lstStyle/>
          <a:p>
            <a:pPr indent="0" lvl="0" marL="0" marR="0" rtl="0" algn="r">
              <a:lnSpc>
                <a:spcPct val="90000"/>
              </a:lnSpc>
              <a:spcBef>
                <a:spcPts val="0"/>
              </a:spcBef>
              <a:spcAft>
                <a:spcPts val="0"/>
              </a:spcAft>
              <a:buClr>
                <a:srgbClr val="FFFFFF"/>
              </a:buClr>
              <a:buSzPts val="10900"/>
              <a:buFont typeface="Helvetica Neue"/>
              <a:buNone/>
            </a:pPr>
            <a:r>
              <a:rPr b="0" i="0" lang="en-US" sz="6000" u="none" cap="none" strike="noStrike">
                <a:solidFill>
                  <a:srgbClr val="5B73B2"/>
                </a:solidFill>
                <a:latin typeface="Roboto Light"/>
                <a:ea typeface="Roboto Light"/>
                <a:cs typeface="Roboto Light"/>
                <a:sym typeface="Roboto Light"/>
              </a:rPr>
              <a:t>2 - Transformer-based Approach </a:t>
            </a:r>
            <a:endParaRPr b="0" i="0" sz="6000" u="none" cap="none" strike="noStrike">
              <a:solidFill>
                <a:srgbClr val="5B73B2"/>
              </a:solidFill>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g864fbfa5cb_2_93"/>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Deep Neural Network</a:t>
            </a:r>
            <a:endParaRPr sz="6500">
              <a:solidFill>
                <a:srgbClr val="0D2859"/>
              </a:solidFill>
              <a:latin typeface="Roboto"/>
              <a:ea typeface="Roboto"/>
              <a:cs typeface="Roboto"/>
              <a:sym typeface="Roboto"/>
            </a:endParaRPr>
          </a:p>
        </p:txBody>
      </p:sp>
      <p:grpSp>
        <p:nvGrpSpPr>
          <p:cNvPr id="486" name="Google Shape;486;g864fbfa5cb_2_93"/>
          <p:cNvGrpSpPr/>
          <p:nvPr/>
        </p:nvGrpSpPr>
        <p:grpSpPr>
          <a:xfrm>
            <a:off x="21065094" y="730238"/>
            <a:ext cx="2332669" cy="1059616"/>
            <a:chOff x="0" y="0"/>
            <a:chExt cx="5272760" cy="2395154"/>
          </a:xfrm>
        </p:grpSpPr>
        <p:pic>
          <p:nvPicPr>
            <p:cNvPr descr="Image" id="487" name="Google Shape;487;g864fbfa5cb_2_93"/>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488" name="Google Shape;488;g864fbfa5cb_2_93"/>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pic>
        <p:nvPicPr>
          <p:cNvPr id="489" name="Google Shape;489;g864fbfa5cb_2_93"/>
          <p:cNvPicPr preferRelativeResize="0"/>
          <p:nvPr/>
        </p:nvPicPr>
        <p:blipFill rotWithShape="1">
          <a:blip r:embed="rId4">
            <a:alphaModFix/>
          </a:blip>
          <a:srcRect b="1146" l="2856" r="0" t="0"/>
          <a:stretch/>
        </p:blipFill>
        <p:spPr>
          <a:xfrm>
            <a:off x="4809275" y="2479425"/>
            <a:ext cx="14765449" cy="9874824"/>
          </a:xfrm>
          <a:prstGeom prst="rect">
            <a:avLst/>
          </a:prstGeom>
          <a:noFill/>
          <a:ln>
            <a:noFill/>
          </a:ln>
        </p:spPr>
      </p:pic>
      <p:sp>
        <p:nvSpPr>
          <p:cNvPr id="490" name="Google Shape;490;g864fbfa5cb_2_93"/>
          <p:cNvSpPr/>
          <p:nvPr/>
        </p:nvSpPr>
        <p:spPr>
          <a:xfrm>
            <a:off x="4809275" y="2370725"/>
            <a:ext cx="1007700" cy="101589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864fbfa5cb_2_93"/>
          <p:cNvSpPr/>
          <p:nvPr/>
        </p:nvSpPr>
        <p:spPr>
          <a:xfrm>
            <a:off x="16781125" y="3711425"/>
            <a:ext cx="2793600" cy="74775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864fbfa5cb_2_93"/>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12</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11"/>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Deep Neural Network</a:t>
            </a:r>
            <a:endParaRPr sz="6500">
              <a:solidFill>
                <a:srgbClr val="0D2859"/>
              </a:solidFill>
              <a:latin typeface="Roboto"/>
              <a:ea typeface="Roboto"/>
              <a:cs typeface="Roboto"/>
              <a:sym typeface="Roboto"/>
            </a:endParaRPr>
          </a:p>
        </p:txBody>
      </p:sp>
      <p:grpSp>
        <p:nvGrpSpPr>
          <p:cNvPr id="498" name="Google Shape;498;p11"/>
          <p:cNvGrpSpPr/>
          <p:nvPr/>
        </p:nvGrpSpPr>
        <p:grpSpPr>
          <a:xfrm>
            <a:off x="21065094" y="730238"/>
            <a:ext cx="2332669" cy="1059616"/>
            <a:chOff x="0" y="0"/>
            <a:chExt cx="5272760" cy="2395154"/>
          </a:xfrm>
        </p:grpSpPr>
        <p:pic>
          <p:nvPicPr>
            <p:cNvPr descr="Image" id="499" name="Google Shape;499;p11"/>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500" name="Google Shape;500;p11"/>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pic>
        <p:nvPicPr>
          <p:cNvPr id="501" name="Google Shape;501;p11"/>
          <p:cNvPicPr preferRelativeResize="0"/>
          <p:nvPr/>
        </p:nvPicPr>
        <p:blipFill rotWithShape="1">
          <a:blip r:embed="rId4">
            <a:alphaModFix/>
          </a:blip>
          <a:srcRect b="1146" l="2856" r="0" t="0"/>
          <a:stretch/>
        </p:blipFill>
        <p:spPr>
          <a:xfrm>
            <a:off x="4809275" y="2479425"/>
            <a:ext cx="14765449" cy="9874824"/>
          </a:xfrm>
          <a:prstGeom prst="rect">
            <a:avLst/>
          </a:prstGeom>
          <a:noFill/>
          <a:ln>
            <a:noFill/>
          </a:ln>
        </p:spPr>
      </p:pic>
      <p:sp>
        <p:nvSpPr>
          <p:cNvPr id="502" name="Google Shape;502;p11"/>
          <p:cNvSpPr/>
          <p:nvPr/>
        </p:nvSpPr>
        <p:spPr>
          <a:xfrm>
            <a:off x="4809275" y="2370725"/>
            <a:ext cx="5392500" cy="31530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1"/>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12</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g87d32503f0_6_39"/>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Deep Neural Network</a:t>
            </a:r>
            <a:endParaRPr sz="6500">
              <a:solidFill>
                <a:srgbClr val="0D2859"/>
              </a:solidFill>
              <a:latin typeface="Roboto"/>
              <a:ea typeface="Roboto"/>
              <a:cs typeface="Roboto"/>
              <a:sym typeface="Roboto"/>
            </a:endParaRPr>
          </a:p>
        </p:txBody>
      </p:sp>
      <p:grpSp>
        <p:nvGrpSpPr>
          <p:cNvPr id="509" name="Google Shape;509;g87d32503f0_6_39"/>
          <p:cNvGrpSpPr/>
          <p:nvPr/>
        </p:nvGrpSpPr>
        <p:grpSpPr>
          <a:xfrm>
            <a:off x="21065094" y="730238"/>
            <a:ext cx="2332669" cy="1059616"/>
            <a:chOff x="0" y="0"/>
            <a:chExt cx="5272760" cy="2395154"/>
          </a:xfrm>
        </p:grpSpPr>
        <p:pic>
          <p:nvPicPr>
            <p:cNvPr descr="Image" id="510" name="Google Shape;510;g87d32503f0_6_39"/>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511" name="Google Shape;511;g87d32503f0_6_39"/>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pic>
        <p:nvPicPr>
          <p:cNvPr id="512" name="Google Shape;512;g87d32503f0_6_39"/>
          <p:cNvPicPr preferRelativeResize="0"/>
          <p:nvPr/>
        </p:nvPicPr>
        <p:blipFill rotWithShape="1">
          <a:blip r:embed="rId4">
            <a:alphaModFix/>
          </a:blip>
          <a:srcRect b="1146" l="2856" r="0" t="0"/>
          <a:stretch/>
        </p:blipFill>
        <p:spPr>
          <a:xfrm>
            <a:off x="4809275" y="2479425"/>
            <a:ext cx="14765449" cy="9874824"/>
          </a:xfrm>
          <a:prstGeom prst="rect">
            <a:avLst/>
          </a:prstGeom>
          <a:noFill/>
          <a:ln>
            <a:noFill/>
          </a:ln>
        </p:spPr>
      </p:pic>
      <p:sp>
        <p:nvSpPr>
          <p:cNvPr id="513" name="Google Shape;513;g87d32503f0_6_39"/>
          <p:cNvSpPr/>
          <p:nvPr/>
        </p:nvSpPr>
        <p:spPr>
          <a:xfrm>
            <a:off x="4809275" y="5855107"/>
            <a:ext cx="5392500" cy="6499142"/>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87d32503f0_6_39"/>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12</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g87d32503f0_6_182"/>
          <p:cNvSpPr txBox="1"/>
          <p:nvPr>
            <p:ph idx="1" type="body"/>
          </p:nvPr>
        </p:nvSpPr>
        <p:spPr>
          <a:xfrm>
            <a:off x="13750750" y="3895100"/>
            <a:ext cx="10311300" cy="26514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rPr lang="en-US" sz="5000">
                <a:latin typeface="Roboto Light"/>
                <a:ea typeface="Roboto Light"/>
                <a:cs typeface="Roboto Light"/>
                <a:sym typeface="Roboto Light"/>
              </a:rPr>
              <a:t>56 possible </a:t>
            </a:r>
            <a:r>
              <a:rPr lang="en-US" sz="5000">
                <a:solidFill>
                  <a:srgbClr val="0D2859"/>
                </a:solidFill>
                <a:latin typeface="Roboto Medium"/>
                <a:ea typeface="Roboto Medium"/>
                <a:cs typeface="Roboto Medium"/>
                <a:sym typeface="Roboto Medium"/>
              </a:rPr>
              <a:t>Part-of-Speech</a:t>
            </a:r>
            <a:r>
              <a:rPr lang="en-US" sz="5000">
                <a:latin typeface="Roboto Light"/>
                <a:ea typeface="Roboto Light"/>
                <a:cs typeface="Roboto Light"/>
                <a:sym typeface="Roboto Light"/>
              </a:rPr>
              <a:t> tokens</a:t>
            </a:r>
            <a:endParaRPr sz="5000">
              <a:latin typeface="Roboto Light"/>
              <a:ea typeface="Roboto Light"/>
              <a:cs typeface="Roboto Light"/>
              <a:sym typeface="Roboto Light"/>
            </a:endParaRPr>
          </a:p>
          <a:p>
            <a:pPr indent="0" lvl="0" marL="0" rtl="0" algn="l">
              <a:lnSpc>
                <a:spcPct val="90000"/>
              </a:lnSpc>
              <a:spcBef>
                <a:spcPts val="0"/>
              </a:spcBef>
              <a:spcAft>
                <a:spcPts val="0"/>
              </a:spcAft>
              <a:buSzPts val="1800"/>
              <a:buNone/>
            </a:pPr>
            <a:r>
              <a:rPr lang="en-US" sz="5000">
                <a:solidFill>
                  <a:srgbClr val="0D2859"/>
                </a:solidFill>
                <a:latin typeface="Roboto Medium"/>
                <a:ea typeface="Roboto Medium"/>
                <a:cs typeface="Roboto Medium"/>
                <a:sym typeface="Roboto Medium"/>
              </a:rPr>
              <a:t>One-hot encoded vector</a:t>
            </a:r>
            <a:endParaRPr sz="5000">
              <a:solidFill>
                <a:srgbClr val="0D2859"/>
              </a:solidFill>
              <a:latin typeface="Roboto Medium"/>
              <a:ea typeface="Roboto Medium"/>
              <a:cs typeface="Roboto Medium"/>
              <a:sym typeface="Roboto Medium"/>
            </a:endParaRPr>
          </a:p>
          <a:p>
            <a:pPr indent="0" lvl="0" marL="914400" rtl="0" algn="l">
              <a:lnSpc>
                <a:spcPct val="90000"/>
              </a:lnSpc>
              <a:spcBef>
                <a:spcPts val="0"/>
              </a:spcBef>
              <a:spcAft>
                <a:spcPts val="0"/>
              </a:spcAft>
              <a:buSzPts val="1800"/>
              <a:buFont typeface="Helvetica Neue"/>
              <a:buNone/>
            </a:pPr>
            <a:r>
              <a:t/>
            </a:r>
            <a:endParaRPr sz="5000">
              <a:solidFill>
                <a:srgbClr val="0D2859"/>
              </a:solidFill>
              <a:latin typeface="Roboto Light"/>
              <a:ea typeface="Roboto Light"/>
              <a:cs typeface="Roboto Light"/>
              <a:sym typeface="Roboto Light"/>
            </a:endParaRPr>
          </a:p>
          <a:p>
            <a:pPr indent="0" lvl="0" marL="914400" rtl="0" algn="l">
              <a:lnSpc>
                <a:spcPct val="90000"/>
              </a:lnSpc>
              <a:spcBef>
                <a:spcPts val="0"/>
              </a:spcBef>
              <a:spcAft>
                <a:spcPts val="0"/>
              </a:spcAft>
              <a:buSzPts val="1800"/>
              <a:buFont typeface="Helvetica Neue"/>
              <a:buNone/>
            </a:pPr>
            <a:r>
              <a:t/>
            </a:r>
            <a:endParaRPr b="1" sz="5000">
              <a:solidFill>
                <a:srgbClr val="2850A3"/>
              </a:solidFill>
            </a:endParaRPr>
          </a:p>
          <a:p>
            <a:pPr indent="-101600" lvl="0" marL="457200" rtl="0" algn="l">
              <a:lnSpc>
                <a:spcPct val="90000"/>
              </a:lnSpc>
              <a:spcBef>
                <a:spcPts val="2000"/>
              </a:spcBef>
              <a:spcAft>
                <a:spcPts val="0"/>
              </a:spcAft>
              <a:buSzPts val="2800"/>
              <a:buFont typeface="Helvetica Neue"/>
              <a:buNone/>
            </a:pPr>
            <a:r>
              <a:t/>
            </a:r>
            <a:endParaRPr sz="5000"/>
          </a:p>
        </p:txBody>
      </p:sp>
      <p:grpSp>
        <p:nvGrpSpPr>
          <p:cNvPr id="520" name="Google Shape;520;g87d32503f0_6_182"/>
          <p:cNvGrpSpPr/>
          <p:nvPr/>
        </p:nvGrpSpPr>
        <p:grpSpPr>
          <a:xfrm>
            <a:off x="21065094" y="730238"/>
            <a:ext cx="2332669" cy="1059616"/>
            <a:chOff x="0" y="0"/>
            <a:chExt cx="5272760" cy="2395154"/>
          </a:xfrm>
        </p:grpSpPr>
        <p:pic>
          <p:nvPicPr>
            <p:cNvPr descr="Image" id="521" name="Google Shape;521;g87d32503f0_6_182"/>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522" name="Google Shape;522;g87d32503f0_6_182"/>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grpSp>
        <p:nvGrpSpPr>
          <p:cNvPr id="523" name="Google Shape;523;g87d32503f0_6_182"/>
          <p:cNvGrpSpPr/>
          <p:nvPr/>
        </p:nvGrpSpPr>
        <p:grpSpPr>
          <a:xfrm>
            <a:off x="1132000" y="3476550"/>
            <a:ext cx="12376550" cy="9408901"/>
            <a:chOff x="1132000" y="3476550"/>
            <a:chExt cx="12376550" cy="9408901"/>
          </a:xfrm>
        </p:grpSpPr>
        <p:pic>
          <p:nvPicPr>
            <p:cNvPr id="524" name="Google Shape;524;g87d32503f0_6_182"/>
            <p:cNvPicPr preferRelativeResize="0"/>
            <p:nvPr/>
          </p:nvPicPr>
          <p:blipFill rotWithShape="1">
            <a:blip r:embed="rId4">
              <a:alphaModFix/>
            </a:blip>
            <a:srcRect b="0" l="0" r="0" t="0"/>
            <a:stretch/>
          </p:blipFill>
          <p:spPr>
            <a:xfrm>
              <a:off x="1132000" y="3476550"/>
              <a:ext cx="7705151" cy="3921125"/>
            </a:xfrm>
            <a:prstGeom prst="rect">
              <a:avLst/>
            </a:prstGeom>
            <a:noFill/>
            <a:ln>
              <a:noFill/>
            </a:ln>
          </p:spPr>
        </p:pic>
        <p:cxnSp>
          <p:nvCxnSpPr>
            <p:cNvPr id="525" name="Google Shape;525;g87d32503f0_6_182"/>
            <p:cNvCxnSpPr/>
            <p:nvPr/>
          </p:nvCxnSpPr>
          <p:spPr>
            <a:xfrm>
              <a:off x="7921350" y="4190700"/>
              <a:ext cx="5587200" cy="0"/>
            </a:xfrm>
            <a:prstGeom prst="straightConnector1">
              <a:avLst/>
            </a:prstGeom>
            <a:noFill/>
            <a:ln cap="flat" cmpd="sng" w="38100">
              <a:solidFill>
                <a:schemeClr val="dk2"/>
              </a:solidFill>
              <a:prstDash val="solid"/>
              <a:round/>
              <a:headEnd len="sm" w="sm" type="none"/>
              <a:tailEnd len="med" w="med" type="triangle"/>
            </a:ln>
          </p:spPr>
        </p:cxnSp>
        <p:pic>
          <p:nvPicPr>
            <p:cNvPr id="526" name="Google Shape;526;g87d32503f0_6_182"/>
            <p:cNvPicPr preferRelativeResize="0"/>
            <p:nvPr/>
          </p:nvPicPr>
          <p:blipFill rotWithShape="1">
            <a:blip r:embed="rId5">
              <a:alphaModFix/>
            </a:blip>
            <a:srcRect b="0" l="0" r="0" t="0"/>
            <a:stretch/>
          </p:blipFill>
          <p:spPr>
            <a:xfrm>
              <a:off x="1132000" y="7635476"/>
              <a:ext cx="7881925" cy="5249975"/>
            </a:xfrm>
            <a:prstGeom prst="rect">
              <a:avLst/>
            </a:prstGeom>
            <a:noFill/>
            <a:ln>
              <a:noFill/>
            </a:ln>
          </p:spPr>
        </p:pic>
        <p:cxnSp>
          <p:nvCxnSpPr>
            <p:cNvPr id="527" name="Google Shape;527;g87d32503f0_6_182"/>
            <p:cNvCxnSpPr/>
            <p:nvPr/>
          </p:nvCxnSpPr>
          <p:spPr>
            <a:xfrm flipH="1" rot="10800000">
              <a:off x="8026375" y="8916750"/>
              <a:ext cx="5209200" cy="21000"/>
            </a:xfrm>
            <a:prstGeom prst="straightConnector1">
              <a:avLst/>
            </a:prstGeom>
            <a:noFill/>
            <a:ln cap="flat" cmpd="sng" w="38100">
              <a:solidFill>
                <a:schemeClr val="dk2"/>
              </a:solidFill>
              <a:prstDash val="solid"/>
              <a:round/>
              <a:headEnd len="sm" w="sm" type="none"/>
              <a:tailEnd len="med" w="med" type="triangle"/>
            </a:ln>
          </p:spPr>
        </p:cxnSp>
      </p:grpSp>
      <p:sp>
        <p:nvSpPr>
          <p:cNvPr id="528" name="Google Shape;528;g87d32503f0_6_182"/>
          <p:cNvSpPr txBox="1"/>
          <p:nvPr>
            <p:ph idx="1" type="body"/>
          </p:nvPr>
        </p:nvSpPr>
        <p:spPr>
          <a:xfrm>
            <a:off x="13750750" y="8526775"/>
            <a:ext cx="9647100" cy="14676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SzPts val="1800"/>
              <a:buFont typeface="Helvetica Neue"/>
              <a:buNone/>
            </a:pPr>
            <a:r>
              <a:rPr lang="en-US" sz="5000">
                <a:latin typeface="Roboto Light"/>
                <a:ea typeface="Roboto Light"/>
                <a:cs typeface="Roboto Light"/>
                <a:sym typeface="Roboto Light"/>
              </a:rPr>
              <a:t>37 possible </a:t>
            </a:r>
            <a:r>
              <a:rPr lang="en-US" sz="5000">
                <a:solidFill>
                  <a:srgbClr val="0D2859"/>
                </a:solidFill>
                <a:latin typeface="Roboto Medium"/>
                <a:ea typeface="Roboto Medium"/>
                <a:cs typeface="Roboto Medium"/>
                <a:sym typeface="Roboto Medium"/>
              </a:rPr>
              <a:t>GRA</a:t>
            </a:r>
            <a:r>
              <a:rPr lang="en-US" sz="5000">
                <a:latin typeface="Roboto Light"/>
                <a:ea typeface="Roboto Light"/>
                <a:cs typeface="Roboto Light"/>
                <a:sym typeface="Roboto Light"/>
              </a:rPr>
              <a:t> types</a:t>
            </a:r>
            <a:endParaRPr sz="5000">
              <a:latin typeface="Roboto Light"/>
              <a:ea typeface="Roboto Light"/>
              <a:cs typeface="Roboto Light"/>
              <a:sym typeface="Roboto Light"/>
            </a:endParaRPr>
          </a:p>
          <a:p>
            <a:pPr indent="0" lvl="0" marL="0" marR="0" rtl="0" algn="l">
              <a:lnSpc>
                <a:spcPct val="90000"/>
              </a:lnSpc>
              <a:spcBef>
                <a:spcPts val="0"/>
              </a:spcBef>
              <a:spcAft>
                <a:spcPts val="0"/>
              </a:spcAft>
              <a:buSzPts val="1800"/>
              <a:buFont typeface="Helvetica Neue"/>
              <a:buNone/>
            </a:pPr>
            <a:r>
              <a:rPr lang="en-US" sz="5000">
                <a:solidFill>
                  <a:srgbClr val="0D2859"/>
                </a:solidFill>
                <a:latin typeface="Roboto Medium"/>
                <a:ea typeface="Roboto Medium"/>
                <a:cs typeface="Roboto Medium"/>
                <a:sym typeface="Roboto Medium"/>
              </a:rPr>
              <a:t>One-hot encoded vector </a:t>
            </a:r>
            <a:endParaRPr sz="5000">
              <a:solidFill>
                <a:srgbClr val="0D2859"/>
              </a:solidFill>
              <a:latin typeface="Roboto Medium"/>
              <a:ea typeface="Roboto Medium"/>
              <a:cs typeface="Roboto Medium"/>
              <a:sym typeface="Roboto Medium"/>
            </a:endParaRPr>
          </a:p>
          <a:p>
            <a:pPr indent="0" lvl="0" marL="914400" rtl="0" algn="l">
              <a:lnSpc>
                <a:spcPct val="90000"/>
              </a:lnSpc>
              <a:spcBef>
                <a:spcPts val="0"/>
              </a:spcBef>
              <a:spcAft>
                <a:spcPts val="0"/>
              </a:spcAft>
              <a:buSzPts val="1800"/>
              <a:buFont typeface="Helvetica Neue"/>
              <a:buNone/>
            </a:pPr>
            <a:r>
              <a:t/>
            </a:r>
            <a:endParaRPr sz="5000">
              <a:latin typeface="Roboto Light"/>
              <a:ea typeface="Roboto Light"/>
              <a:cs typeface="Roboto Light"/>
              <a:sym typeface="Roboto Light"/>
            </a:endParaRPr>
          </a:p>
          <a:p>
            <a:pPr indent="0" lvl="0" marL="914400" rtl="0" algn="l">
              <a:lnSpc>
                <a:spcPct val="90000"/>
              </a:lnSpc>
              <a:spcBef>
                <a:spcPts val="0"/>
              </a:spcBef>
              <a:spcAft>
                <a:spcPts val="0"/>
              </a:spcAft>
              <a:buSzPts val="1800"/>
              <a:buFont typeface="Helvetica Neue"/>
              <a:buNone/>
            </a:pPr>
            <a:r>
              <a:rPr lang="en-US" sz="5000">
                <a:solidFill>
                  <a:schemeClr val="accent1"/>
                </a:solidFill>
              </a:rPr>
              <a:t> </a:t>
            </a:r>
            <a:endParaRPr sz="5000">
              <a:solidFill>
                <a:schemeClr val="accent1"/>
              </a:solidFill>
            </a:endParaRPr>
          </a:p>
          <a:p>
            <a:pPr indent="0" lvl="0" marL="914400" rtl="0" algn="l">
              <a:lnSpc>
                <a:spcPct val="90000"/>
              </a:lnSpc>
              <a:spcBef>
                <a:spcPts val="0"/>
              </a:spcBef>
              <a:spcAft>
                <a:spcPts val="0"/>
              </a:spcAft>
              <a:buSzPts val="1800"/>
              <a:buFont typeface="Helvetica Neue"/>
              <a:buNone/>
            </a:pPr>
            <a:r>
              <a:t/>
            </a:r>
            <a:endParaRPr b="1" sz="5000">
              <a:solidFill>
                <a:srgbClr val="2850A3"/>
              </a:solidFill>
            </a:endParaRPr>
          </a:p>
          <a:p>
            <a:pPr indent="0" lvl="0" marL="914400" rtl="0" algn="l">
              <a:lnSpc>
                <a:spcPct val="90000"/>
              </a:lnSpc>
              <a:spcBef>
                <a:spcPts val="0"/>
              </a:spcBef>
              <a:spcAft>
                <a:spcPts val="0"/>
              </a:spcAft>
              <a:buSzPts val="1800"/>
              <a:buFont typeface="Helvetica Neue"/>
              <a:buNone/>
            </a:pPr>
            <a:r>
              <a:t/>
            </a:r>
            <a:endParaRPr b="1" sz="5000">
              <a:solidFill>
                <a:srgbClr val="2850A3"/>
              </a:solidFill>
            </a:endParaRPr>
          </a:p>
          <a:p>
            <a:pPr indent="-101600" lvl="0" marL="457200" rtl="0" algn="l">
              <a:lnSpc>
                <a:spcPct val="90000"/>
              </a:lnSpc>
              <a:spcBef>
                <a:spcPts val="2000"/>
              </a:spcBef>
              <a:spcAft>
                <a:spcPts val="0"/>
              </a:spcAft>
              <a:buSzPts val="2800"/>
              <a:buFont typeface="Helvetica Neue"/>
              <a:buNone/>
            </a:pPr>
            <a:r>
              <a:t/>
            </a:r>
            <a:endParaRPr sz="5000"/>
          </a:p>
        </p:txBody>
      </p:sp>
      <p:pic>
        <p:nvPicPr>
          <p:cNvPr id="529" name="Google Shape;529;g87d32503f0_6_182"/>
          <p:cNvPicPr preferRelativeResize="0"/>
          <p:nvPr/>
        </p:nvPicPr>
        <p:blipFill rotWithShape="1">
          <a:blip r:embed="rId6">
            <a:alphaModFix/>
          </a:blip>
          <a:srcRect b="1146" l="2856" r="0" t="0"/>
          <a:stretch/>
        </p:blipFill>
        <p:spPr>
          <a:xfrm>
            <a:off x="17642286" y="228362"/>
            <a:ext cx="3096314" cy="2070750"/>
          </a:xfrm>
          <a:prstGeom prst="rect">
            <a:avLst/>
          </a:prstGeom>
          <a:noFill/>
          <a:ln>
            <a:noFill/>
          </a:ln>
        </p:spPr>
      </p:pic>
      <p:sp>
        <p:nvSpPr>
          <p:cNvPr id="530" name="Google Shape;530;g87d32503f0_6_182"/>
          <p:cNvSpPr/>
          <p:nvPr/>
        </p:nvSpPr>
        <p:spPr>
          <a:xfrm>
            <a:off x="17642286" y="936242"/>
            <a:ext cx="1130807" cy="1362870"/>
          </a:xfrm>
          <a:prstGeom prst="roundRect">
            <a:avLst>
              <a:gd fmla="val 16667" name="adj"/>
            </a:avLst>
          </a:prstGeom>
          <a:no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87d32503f0_6_182"/>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Embeddings: MOR and GRA</a:t>
            </a:r>
            <a:endParaRPr sz="6500">
              <a:solidFill>
                <a:srgbClr val="0D2859"/>
              </a:solidFill>
              <a:latin typeface="Roboto"/>
              <a:ea typeface="Roboto"/>
              <a:cs typeface="Roboto"/>
              <a:sym typeface="Roboto"/>
            </a:endParaRPr>
          </a:p>
        </p:txBody>
      </p:sp>
      <p:sp>
        <p:nvSpPr>
          <p:cNvPr id="532" name="Google Shape;532;g87d32503f0_6_182"/>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12</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g86518b6e3e_1_0"/>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Deep Neural Network</a:t>
            </a:r>
            <a:endParaRPr sz="6500">
              <a:solidFill>
                <a:srgbClr val="0D2859"/>
              </a:solidFill>
              <a:latin typeface="Roboto"/>
              <a:ea typeface="Roboto"/>
              <a:cs typeface="Roboto"/>
              <a:sym typeface="Roboto"/>
            </a:endParaRPr>
          </a:p>
        </p:txBody>
      </p:sp>
      <p:grpSp>
        <p:nvGrpSpPr>
          <p:cNvPr id="538" name="Google Shape;538;g86518b6e3e_1_0"/>
          <p:cNvGrpSpPr/>
          <p:nvPr/>
        </p:nvGrpSpPr>
        <p:grpSpPr>
          <a:xfrm>
            <a:off x="21065094" y="730238"/>
            <a:ext cx="2332669" cy="1059616"/>
            <a:chOff x="0" y="0"/>
            <a:chExt cx="5272760" cy="2395154"/>
          </a:xfrm>
        </p:grpSpPr>
        <p:pic>
          <p:nvPicPr>
            <p:cNvPr descr="Image" id="539" name="Google Shape;539;g86518b6e3e_1_0"/>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540" name="Google Shape;540;g86518b6e3e_1_0"/>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pic>
        <p:nvPicPr>
          <p:cNvPr id="541" name="Google Shape;541;g86518b6e3e_1_0"/>
          <p:cNvPicPr preferRelativeResize="0"/>
          <p:nvPr/>
        </p:nvPicPr>
        <p:blipFill rotWithShape="1">
          <a:blip r:embed="rId4">
            <a:alphaModFix/>
          </a:blip>
          <a:srcRect b="1146" l="2856" r="0" t="0"/>
          <a:stretch/>
        </p:blipFill>
        <p:spPr>
          <a:xfrm>
            <a:off x="4809275" y="2479425"/>
            <a:ext cx="14765415" cy="9874800"/>
          </a:xfrm>
          <a:prstGeom prst="rect">
            <a:avLst/>
          </a:prstGeom>
          <a:noFill/>
          <a:ln>
            <a:noFill/>
          </a:ln>
        </p:spPr>
      </p:pic>
      <p:sp>
        <p:nvSpPr>
          <p:cNvPr id="542" name="Google Shape;542;g86518b6e3e_1_0"/>
          <p:cNvSpPr/>
          <p:nvPr/>
        </p:nvSpPr>
        <p:spPr>
          <a:xfrm>
            <a:off x="4809275" y="5855097"/>
            <a:ext cx="5392487" cy="6499128"/>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86518b6e3e_1_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12</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grpSp>
        <p:nvGrpSpPr>
          <p:cNvPr id="548" name="Google Shape;548;g87d32503f0_6_49"/>
          <p:cNvGrpSpPr/>
          <p:nvPr/>
        </p:nvGrpSpPr>
        <p:grpSpPr>
          <a:xfrm>
            <a:off x="21065094" y="730238"/>
            <a:ext cx="2332669" cy="1059616"/>
            <a:chOff x="0" y="0"/>
            <a:chExt cx="5272760" cy="2395154"/>
          </a:xfrm>
        </p:grpSpPr>
        <p:pic>
          <p:nvPicPr>
            <p:cNvPr descr="Image" id="549" name="Google Shape;549;g87d32503f0_6_49"/>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550" name="Google Shape;550;g87d32503f0_6_49"/>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pic>
        <p:nvPicPr>
          <p:cNvPr id="551" name="Google Shape;551;g87d32503f0_6_49"/>
          <p:cNvPicPr preferRelativeResize="0"/>
          <p:nvPr/>
        </p:nvPicPr>
        <p:blipFill rotWithShape="1">
          <a:blip r:embed="rId4">
            <a:alphaModFix/>
          </a:blip>
          <a:srcRect b="1146" l="2856" r="0" t="0"/>
          <a:stretch/>
        </p:blipFill>
        <p:spPr>
          <a:xfrm>
            <a:off x="4809275" y="2479425"/>
            <a:ext cx="14765449" cy="9874824"/>
          </a:xfrm>
          <a:prstGeom prst="rect">
            <a:avLst/>
          </a:prstGeom>
          <a:noFill/>
          <a:ln>
            <a:noFill/>
          </a:ln>
        </p:spPr>
      </p:pic>
      <p:sp>
        <p:nvSpPr>
          <p:cNvPr id="552" name="Google Shape;552;g87d32503f0_6_49"/>
          <p:cNvSpPr/>
          <p:nvPr/>
        </p:nvSpPr>
        <p:spPr>
          <a:xfrm>
            <a:off x="10067075" y="2479425"/>
            <a:ext cx="4537200" cy="31530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87d32503f0_6_49"/>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Deep Neural Network</a:t>
            </a:r>
            <a:endParaRPr sz="6500">
              <a:solidFill>
                <a:srgbClr val="0D2859"/>
              </a:solidFill>
              <a:latin typeface="Roboto"/>
              <a:ea typeface="Roboto"/>
              <a:cs typeface="Roboto"/>
              <a:sym typeface="Roboto"/>
            </a:endParaRPr>
          </a:p>
        </p:txBody>
      </p:sp>
      <p:sp>
        <p:nvSpPr>
          <p:cNvPr id="554" name="Google Shape;554;g87d32503f0_6_49"/>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12</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pic>
        <p:nvPicPr>
          <p:cNvPr id="559" name="Google Shape;559;g87d32503f0_6_229"/>
          <p:cNvPicPr preferRelativeResize="0"/>
          <p:nvPr/>
        </p:nvPicPr>
        <p:blipFill rotWithShape="1">
          <a:blip r:embed="rId4">
            <a:alphaModFix/>
          </a:blip>
          <a:srcRect b="0" l="1845" r="0" t="0"/>
          <a:stretch/>
        </p:blipFill>
        <p:spPr>
          <a:xfrm>
            <a:off x="878911" y="3492352"/>
            <a:ext cx="22473664" cy="9304166"/>
          </a:xfrm>
          <a:prstGeom prst="rect">
            <a:avLst/>
          </a:prstGeom>
          <a:noFill/>
          <a:ln>
            <a:noFill/>
          </a:ln>
        </p:spPr>
      </p:pic>
      <p:grpSp>
        <p:nvGrpSpPr>
          <p:cNvPr id="560" name="Google Shape;560;g87d32503f0_6_229"/>
          <p:cNvGrpSpPr/>
          <p:nvPr/>
        </p:nvGrpSpPr>
        <p:grpSpPr>
          <a:xfrm>
            <a:off x="21065094" y="730238"/>
            <a:ext cx="2332669" cy="1059616"/>
            <a:chOff x="0" y="0"/>
            <a:chExt cx="5272760" cy="2395154"/>
          </a:xfrm>
        </p:grpSpPr>
        <p:pic>
          <p:nvPicPr>
            <p:cNvPr descr="Image" id="561" name="Google Shape;561;g87d32503f0_6_229"/>
            <p:cNvPicPr preferRelativeResize="0"/>
            <p:nvPr/>
          </p:nvPicPr>
          <p:blipFill rotWithShape="1">
            <a:blip r:embed="rId5">
              <a:alphaModFix/>
            </a:blip>
            <a:srcRect b="4620" l="0" r="50000" t="13451"/>
            <a:stretch/>
          </p:blipFill>
          <p:spPr>
            <a:xfrm>
              <a:off x="0" y="16687"/>
              <a:ext cx="2615960" cy="2378467"/>
            </a:xfrm>
            <a:prstGeom prst="rect">
              <a:avLst/>
            </a:prstGeom>
            <a:noFill/>
            <a:ln>
              <a:noFill/>
            </a:ln>
          </p:spPr>
        </p:pic>
        <p:pic>
          <p:nvPicPr>
            <p:cNvPr descr="Image" id="562" name="Google Shape;562;g87d32503f0_6_229"/>
            <p:cNvPicPr preferRelativeResize="0"/>
            <p:nvPr/>
          </p:nvPicPr>
          <p:blipFill rotWithShape="1">
            <a:blip r:embed="rId5">
              <a:alphaModFix/>
            </a:blip>
            <a:srcRect b="0" l="50000" r="0" t="9412"/>
            <a:stretch/>
          </p:blipFill>
          <p:spPr>
            <a:xfrm>
              <a:off x="2906926" y="0"/>
              <a:ext cx="2365834" cy="2378539"/>
            </a:xfrm>
            <a:prstGeom prst="rect">
              <a:avLst/>
            </a:prstGeom>
            <a:noFill/>
            <a:ln>
              <a:noFill/>
            </a:ln>
          </p:spPr>
        </p:pic>
      </p:grpSp>
      <p:pic>
        <p:nvPicPr>
          <p:cNvPr id="563" name="Google Shape;563;g87d32503f0_6_229"/>
          <p:cNvPicPr preferRelativeResize="0"/>
          <p:nvPr/>
        </p:nvPicPr>
        <p:blipFill rotWithShape="1">
          <a:blip r:embed="rId6">
            <a:alphaModFix/>
          </a:blip>
          <a:srcRect b="1146" l="2856" r="0" t="0"/>
          <a:stretch/>
        </p:blipFill>
        <p:spPr>
          <a:xfrm>
            <a:off x="17642283" y="316976"/>
            <a:ext cx="3096316" cy="2070751"/>
          </a:xfrm>
          <a:prstGeom prst="rect">
            <a:avLst/>
          </a:prstGeom>
          <a:noFill/>
          <a:ln>
            <a:noFill/>
          </a:ln>
        </p:spPr>
      </p:pic>
      <p:sp>
        <p:nvSpPr>
          <p:cNvPr id="564" name="Google Shape;564;g87d32503f0_6_229"/>
          <p:cNvSpPr/>
          <p:nvPr/>
        </p:nvSpPr>
        <p:spPr>
          <a:xfrm>
            <a:off x="18783295" y="316976"/>
            <a:ext cx="951450" cy="661184"/>
          </a:xfrm>
          <a:prstGeom prst="roundRect">
            <a:avLst>
              <a:gd fmla="val 16667" name="adj"/>
            </a:avLst>
          </a:prstGeom>
          <a:no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87d32503f0_6_229"/>
          <p:cNvSpPr/>
          <p:nvPr/>
        </p:nvSpPr>
        <p:spPr>
          <a:xfrm>
            <a:off x="5909438" y="2992950"/>
            <a:ext cx="17595604" cy="4805346"/>
          </a:xfrm>
          <a:prstGeom prst="roundRect">
            <a:avLst>
              <a:gd fmla="val 16667" name="adj"/>
            </a:avLst>
          </a:prstGeom>
          <a:solidFill>
            <a:srgbClr val="FFFFFF">
              <a:alpha val="0"/>
            </a:srgbClr>
          </a:solidFill>
          <a:ln cap="flat" cmpd="sng" w="76200">
            <a:solidFill>
              <a:srgbClr val="0D275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66" name="Google Shape;566;g87d32503f0_6_229"/>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12</a:t>
            </a:r>
            <a:endParaRPr sz="3000">
              <a:solidFill>
                <a:schemeClr val="dk1"/>
              </a:solidFill>
              <a:latin typeface="Roboto Light"/>
              <a:ea typeface="Roboto Light"/>
              <a:cs typeface="Roboto Light"/>
              <a:sym typeface="Roboto Light"/>
            </a:endParaRPr>
          </a:p>
        </p:txBody>
      </p:sp>
      <p:sp>
        <p:nvSpPr>
          <p:cNvPr id="567" name="Google Shape;567;g87d32503f0_6_229"/>
          <p:cNvSpPr txBox="1"/>
          <p:nvPr>
            <p:ph type="title"/>
          </p:nvPr>
        </p:nvSpPr>
        <p:spPr>
          <a:xfrm>
            <a:off x="1676400" y="730251"/>
            <a:ext cx="8259251"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Deep Neural Network</a:t>
            </a:r>
            <a:endParaRPr sz="6500">
              <a:solidFill>
                <a:srgbClr val="0D2859"/>
              </a:solidFill>
              <a:latin typeface="Roboto"/>
              <a:ea typeface="Roboto"/>
              <a:cs typeface="Roboto"/>
              <a:sym typeface="Roboto"/>
            </a:endParaRPr>
          </a:p>
        </p:txBody>
      </p:sp>
      <p:sp>
        <p:nvSpPr>
          <p:cNvPr id="568" name="Google Shape;568;g87d32503f0_6_229"/>
          <p:cNvSpPr txBox="1"/>
          <p:nvPr/>
        </p:nvSpPr>
        <p:spPr>
          <a:xfrm>
            <a:off x="9521687" y="744298"/>
            <a:ext cx="9074260" cy="10596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2850A3"/>
              </a:buClr>
              <a:buSzPts val="4400"/>
              <a:buFont typeface="Arial"/>
              <a:buNone/>
            </a:pPr>
            <a:r>
              <a:rPr b="1" i="0" lang="en-US" sz="6500" u="none" cap="none" strike="noStrike">
                <a:solidFill>
                  <a:srgbClr val="0D2859"/>
                </a:solidFill>
                <a:latin typeface="Roboto"/>
                <a:ea typeface="Roboto"/>
                <a:cs typeface="Roboto"/>
                <a:sym typeface="Roboto"/>
              </a:rPr>
              <a:t>: CNN Module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pic>
        <p:nvPicPr>
          <p:cNvPr id="573" name="Google Shape;573;g87d32503f0_6_250"/>
          <p:cNvPicPr preferRelativeResize="0"/>
          <p:nvPr/>
        </p:nvPicPr>
        <p:blipFill rotWithShape="1">
          <a:blip r:embed="rId3">
            <a:alphaModFix/>
          </a:blip>
          <a:srcRect b="0" l="1845" r="0" t="0"/>
          <a:stretch/>
        </p:blipFill>
        <p:spPr>
          <a:xfrm>
            <a:off x="878911" y="3492352"/>
            <a:ext cx="22473664" cy="9304166"/>
          </a:xfrm>
          <a:prstGeom prst="rect">
            <a:avLst/>
          </a:prstGeom>
          <a:noFill/>
          <a:ln>
            <a:noFill/>
          </a:ln>
        </p:spPr>
      </p:pic>
      <p:sp>
        <p:nvSpPr>
          <p:cNvPr id="574" name="Google Shape;574;g87d32503f0_6_250"/>
          <p:cNvSpPr/>
          <p:nvPr/>
        </p:nvSpPr>
        <p:spPr>
          <a:xfrm>
            <a:off x="5909438" y="8022150"/>
            <a:ext cx="17595604" cy="4805346"/>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5" name="Google Shape;575;g87d32503f0_6_250"/>
          <p:cNvGrpSpPr/>
          <p:nvPr/>
        </p:nvGrpSpPr>
        <p:grpSpPr>
          <a:xfrm>
            <a:off x="21065094" y="730238"/>
            <a:ext cx="2332669" cy="1059616"/>
            <a:chOff x="0" y="0"/>
            <a:chExt cx="5272760" cy="2395154"/>
          </a:xfrm>
        </p:grpSpPr>
        <p:pic>
          <p:nvPicPr>
            <p:cNvPr descr="Image" id="576" name="Google Shape;576;g87d32503f0_6_250"/>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577" name="Google Shape;577;g87d32503f0_6_250"/>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pic>
        <p:nvPicPr>
          <p:cNvPr id="578" name="Google Shape;578;g87d32503f0_6_250"/>
          <p:cNvPicPr preferRelativeResize="0"/>
          <p:nvPr/>
        </p:nvPicPr>
        <p:blipFill rotWithShape="1">
          <a:blip r:embed="rId5">
            <a:alphaModFix/>
          </a:blip>
          <a:srcRect b="1146" l="2856" r="0" t="0"/>
          <a:stretch/>
        </p:blipFill>
        <p:spPr>
          <a:xfrm>
            <a:off x="17642283" y="316976"/>
            <a:ext cx="3096316" cy="2070751"/>
          </a:xfrm>
          <a:prstGeom prst="rect">
            <a:avLst/>
          </a:prstGeom>
          <a:noFill/>
          <a:ln>
            <a:noFill/>
          </a:ln>
        </p:spPr>
      </p:pic>
      <p:sp>
        <p:nvSpPr>
          <p:cNvPr id="579" name="Google Shape;579;g87d32503f0_6_250"/>
          <p:cNvSpPr/>
          <p:nvPr/>
        </p:nvSpPr>
        <p:spPr>
          <a:xfrm>
            <a:off x="18783295" y="316976"/>
            <a:ext cx="951450" cy="661184"/>
          </a:xfrm>
          <a:prstGeom prst="roundRect">
            <a:avLst>
              <a:gd fmla="val 16667" name="adj"/>
            </a:avLst>
          </a:prstGeom>
          <a:no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87d32503f0_6_25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12</a:t>
            </a:r>
            <a:endParaRPr sz="3000">
              <a:solidFill>
                <a:schemeClr val="dk1"/>
              </a:solidFill>
              <a:latin typeface="Roboto Light"/>
              <a:ea typeface="Roboto Light"/>
              <a:cs typeface="Roboto Light"/>
              <a:sym typeface="Roboto Light"/>
            </a:endParaRPr>
          </a:p>
        </p:txBody>
      </p:sp>
      <p:sp>
        <p:nvSpPr>
          <p:cNvPr id="581" name="Google Shape;581;g87d32503f0_6_250"/>
          <p:cNvSpPr txBox="1"/>
          <p:nvPr>
            <p:ph type="title"/>
          </p:nvPr>
        </p:nvSpPr>
        <p:spPr>
          <a:xfrm>
            <a:off x="1676400" y="730251"/>
            <a:ext cx="8259251"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Deep Neural Network</a:t>
            </a:r>
            <a:endParaRPr sz="6500">
              <a:solidFill>
                <a:srgbClr val="0D2859"/>
              </a:solidFill>
              <a:latin typeface="Roboto"/>
              <a:ea typeface="Roboto"/>
              <a:cs typeface="Roboto"/>
              <a:sym typeface="Roboto"/>
            </a:endParaRPr>
          </a:p>
        </p:txBody>
      </p:sp>
      <p:sp>
        <p:nvSpPr>
          <p:cNvPr id="582" name="Google Shape;582;g87d32503f0_6_250"/>
          <p:cNvSpPr txBox="1"/>
          <p:nvPr/>
        </p:nvSpPr>
        <p:spPr>
          <a:xfrm>
            <a:off x="9521687" y="744298"/>
            <a:ext cx="9074260" cy="10596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2850A3"/>
              </a:buClr>
              <a:buSzPts val="4400"/>
              <a:buFont typeface="Arial"/>
              <a:buNone/>
            </a:pPr>
            <a:r>
              <a:rPr b="1" i="0" lang="en-US" sz="6500" u="none" cap="none" strike="noStrike">
                <a:solidFill>
                  <a:srgbClr val="0D2859"/>
                </a:solidFill>
                <a:latin typeface="Roboto"/>
                <a:ea typeface="Roboto"/>
                <a:cs typeface="Roboto"/>
                <a:sym typeface="Roboto"/>
              </a:rPr>
              <a:t>: GRU Module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g861c86465a_0_0"/>
          <p:cNvSpPr txBox="1"/>
          <p:nvPr>
            <p:ph type="title"/>
          </p:nvPr>
        </p:nvSpPr>
        <p:spPr>
          <a:xfrm>
            <a:off x="1676400" y="730250"/>
            <a:ext cx="18717600"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Dementia and Cognitive Impairment</a:t>
            </a:r>
            <a:endParaRPr sz="6500">
              <a:solidFill>
                <a:srgbClr val="0D2859"/>
              </a:solidFill>
              <a:latin typeface="Roboto"/>
              <a:ea typeface="Roboto"/>
              <a:cs typeface="Roboto"/>
              <a:sym typeface="Roboto"/>
            </a:endParaRPr>
          </a:p>
        </p:txBody>
      </p:sp>
      <p:grpSp>
        <p:nvGrpSpPr>
          <p:cNvPr id="114" name="Google Shape;114;g861c86465a_0_0"/>
          <p:cNvGrpSpPr/>
          <p:nvPr/>
        </p:nvGrpSpPr>
        <p:grpSpPr>
          <a:xfrm>
            <a:off x="21065094" y="730238"/>
            <a:ext cx="2332669" cy="1059616"/>
            <a:chOff x="0" y="0"/>
            <a:chExt cx="5272760" cy="2395154"/>
          </a:xfrm>
        </p:grpSpPr>
        <p:pic>
          <p:nvPicPr>
            <p:cNvPr descr="Image" id="115" name="Google Shape;115;g861c86465a_0_0"/>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16" name="Google Shape;116;g861c86465a_0_0"/>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117" name="Google Shape;117;g861c86465a_0_0"/>
          <p:cNvSpPr txBox="1"/>
          <p:nvPr>
            <p:ph idx="1" type="body"/>
          </p:nvPr>
        </p:nvSpPr>
        <p:spPr>
          <a:xfrm>
            <a:off x="1676400" y="2555100"/>
            <a:ext cx="21031199" cy="2072100"/>
          </a:xfrm>
          <a:prstGeom prst="rect">
            <a:avLst/>
          </a:prstGeom>
          <a:noFill/>
          <a:ln>
            <a:noFill/>
          </a:ln>
        </p:spPr>
        <p:txBody>
          <a:bodyPr anchorCtr="0" anchor="ctr" bIns="91400" lIns="182850" spcFirstLastPara="1" rIns="182850" wrap="square" tIns="91400">
            <a:noAutofit/>
          </a:bodyPr>
          <a:lstStyle/>
          <a:p>
            <a:pPr indent="0" lvl="0" marL="0" rtl="0" algn="ctr">
              <a:lnSpc>
                <a:spcPct val="115000"/>
              </a:lnSpc>
              <a:spcBef>
                <a:spcPts val="0"/>
              </a:spcBef>
              <a:spcAft>
                <a:spcPts val="0"/>
              </a:spcAft>
              <a:buClr>
                <a:srgbClr val="2850A3"/>
              </a:buClr>
              <a:buSzPts val="2800"/>
              <a:buFont typeface="Arial"/>
              <a:buNone/>
            </a:pPr>
            <a:r>
              <a:rPr lang="en-US" sz="4200">
                <a:solidFill>
                  <a:srgbClr val="0D2859"/>
                </a:solidFill>
                <a:latin typeface="Roboto Medium"/>
                <a:ea typeface="Roboto Medium"/>
                <a:cs typeface="Roboto Medium"/>
                <a:sym typeface="Roboto Medium"/>
              </a:rPr>
              <a:t>Dementia</a:t>
            </a:r>
            <a:r>
              <a:rPr lang="en-US" sz="4200">
                <a:solidFill>
                  <a:srgbClr val="0D2859"/>
                </a:solidFill>
                <a:latin typeface="Roboto"/>
                <a:ea typeface="Roboto"/>
                <a:cs typeface="Roboto"/>
                <a:sym typeface="Roboto"/>
              </a:rPr>
              <a:t> </a:t>
            </a:r>
            <a:r>
              <a:rPr lang="en-US" sz="4200">
                <a:latin typeface="Roboto Light"/>
                <a:ea typeface="Roboto Light"/>
                <a:cs typeface="Roboto Light"/>
                <a:sym typeface="Roboto Light"/>
              </a:rPr>
              <a:t>is a medical condition marked by multiple cognitive deficits such as memory impairment,</a:t>
            </a:r>
            <a:r>
              <a:rPr lang="en-US" sz="4200">
                <a:solidFill>
                  <a:srgbClr val="0D2859"/>
                </a:solidFill>
                <a:latin typeface="Roboto"/>
                <a:ea typeface="Roboto"/>
                <a:cs typeface="Roboto"/>
                <a:sym typeface="Roboto"/>
              </a:rPr>
              <a:t> </a:t>
            </a:r>
            <a:r>
              <a:rPr lang="en-US" sz="4200">
                <a:solidFill>
                  <a:srgbClr val="0D2859"/>
                </a:solidFill>
                <a:latin typeface="Roboto Medium"/>
                <a:ea typeface="Roboto Medium"/>
                <a:cs typeface="Roboto Medium"/>
                <a:sym typeface="Roboto Medium"/>
              </a:rPr>
              <a:t>language impairment</a:t>
            </a:r>
            <a:r>
              <a:rPr lang="en-US" sz="4200">
                <a:latin typeface="Roboto Light"/>
                <a:ea typeface="Roboto Light"/>
                <a:cs typeface="Roboto Light"/>
                <a:sym typeface="Roboto Light"/>
              </a:rPr>
              <a:t>, and the inability to plan and initiate complex behavior</a:t>
            </a:r>
            <a:endParaRPr sz="3900">
              <a:solidFill>
                <a:srgbClr val="0D2859"/>
              </a:solidFill>
              <a:latin typeface="Roboto Light"/>
              <a:ea typeface="Roboto Light"/>
              <a:cs typeface="Roboto Light"/>
              <a:sym typeface="Roboto Light"/>
            </a:endParaRPr>
          </a:p>
        </p:txBody>
      </p:sp>
      <p:sp>
        <p:nvSpPr>
          <p:cNvPr id="118" name="Google Shape;118;g861c86465a_0_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3</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12"/>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Results: Unilingual English</a:t>
            </a:r>
            <a:endParaRPr sz="6500">
              <a:solidFill>
                <a:srgbClr val="0D2859"/>
              </a:solidFill>
              <a:latin typeface="Roboto"/>
              <a:ea typeface="Roboto"/>
              <a:cs typeface="Roboto"/>
              <a:sym typeface="Roboto"/>
            </a:endParaRPr>
          </a:p>
        </p:txBody>
      </p:sp>
      <p:grpSp>
        <p:nvGrpSpPr>
          <p:cNvPr id="588" name="Google Shape;588;p12"/>
          <p:cNvGrpSpPr/>
          <p:nvPr/>
        </p:nvGrpSpPr>
        <p:grpSpPr>
          <a:xfrm>
            <a:off x="21065094" y="730238"/>
            <a:ext cx="2332669" cy="1059616"/>
            <a:chOff x="0" y="0"/>
            <a:chExt cx="5272760" cy="2395154"/>
          </a:xfrm>
        </p:grpSpPr>
        <p:pic>
          <p:nvPicPr>
            <p:cNvPr descr="Image" id="589" name="Google Shape;589;p12"/>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590" name="Google Shape;590;p12"/>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pic>
        <p:nvPicPr>
          <p:cNvPr id="591" name="Google Shape;591;p12"/>
          <p:cNvPicPr preferRelativeResize="0"/>
          <p:nvPr/>
        </p:nvPicPr>
        <p:blipFill rotWithShape="1">
          <a:blip r:embed="rId4">
            <a:alphaModFix/>
          </a:blip>
          <a:srcRect b="0" l="0" r="0" t="0"/>
          <a:stretch/>
        </p:blipFill>
        <p:spPr>
          <a:xfrm>
            <a:off x="3940737" y="2191787"/>
            <a:ext cx="16502525" cy="9332426"/>
          </a:xfrm>
          <a:prstGeom prst="rect">
            <a:avLst/>
          </a:prstGeom>
          <a:noFill/>
          <a:ln>
            <a:noFill/>
          </a:ln>
        </p:spPr>
      </p:pic>
      <p:sp>
        <p:nvSpPr>
          <p:cNvPr id="592" name="Google Shape;592;p12"/>
          <p:cNvSpPr txBox="1"/>
          <p:nvPr/>
        </p:nvSpPr>
        <p:spPr>
          <a:xfrm>
            <a:off x="13820905" y="733937"/>
            <a:ext cx="6554026" cy="1059600"/>
          </a:xfrm>
          <a:prstGeom prst="rect">
            <a:avLst/>
          </a:prstGeom>
          <a:noFill/>
          <a:ln>
            <a:noFill/>
          </a:ln>
        </p:spPr>
        <p:txBody>
          <a:bodyPr anchorCtr="0" anchor="b" bIns="91425" lIns="91425" spcFirstLastPara="1" rIns="91425" wrap="square" tIns="91425">
            <a:noAutofit/>
          </a:bodyPr>
          <a:lstStyle/>
          <a:p>
            <a:pPr indent="0" lvl="2" marL="0" marR="0" rtl="0" algn="r">
              <a:lnSpc>
                <a:spcPct val="200000"/>
              </a:lnSpc>
              <a:spcBef>
                <a:spcPts val="0"/>
              </a:spcBef>
              <a:spcAft>
                <a:spcPts val="0"/>
              </a:spcAft>
              <a:buNone/>
            </a:pPr>
            <a:r>
              <a:rPr b="0" i="0" lang="en-US" sz="3500" u="none" cap="none" strike="noStrike">
                <a:solidFill>
                  <a:schemeClr val="dk1"/>
                </a:solidFill>
                <a:latin typeface="Roboto Light"/>
                <a:ea typeface="Roboto Light"/>
                <a:cs typeface="Roboto Light"/>
                <a:sym typeface="Roboto Light"/>
              </a:rPr>
              <a:t>AD classification on </a:t>
            </a:r>
            <a:r>
              <a:rPr b="0" i="0" lang="en-US" sz="3500" u="none" cap="none" strike="noStrike">
                <a:solidFill>
                  <a:srgbClr val="0D2859"/>
                </a:solidFill>
                <a:latin typeface="Roboto Medium"/>
                <a:ea typeface="Roboto Medium"/>
                <a:cs typeface="Roboto Medium"/>
                <a:sym typeface="Roboto Medium"/>
              </a:rPr>
              <a:t>Pitt</a:t>
            </a:r>
            <a:r>
              <a:rPr b="0" i="0" lang="en-US" sz="3500" u="none" cap="none" strike="noStrike">
                <a:solidFill>
                  <a:schemeClr val="dk1"/>
                </a:solidFill>
                <a:latin typeface="Roboto Light"/>
                <a:ea typeface="Roboto Light"/>
                <a:cs typeface="Roboto Light"/>
                <a:sym typeface="Roboto Light"/>
              </a:rPr>
              <a:t> corpus</a:t>
            </a:r>
            <a:endParaRPr b="0" i="0" sz="3500" u="none" cap="none" strike="noStrike">
              <a:solidFill>
                <a:schemeClr val="dk1"/>
              </a:solidFill>
              <a:latin typeface="Roboto Light"/>
              <a:ea typeface="Roboto Light"/>
              <a:cs typeface="Roboto Light"/>
              <a:sym typeface="Roboto Light"/>
            </a:endParaRPr>
          </a:p>
        </p:txBody>
      </p:sp>
      <p:sp>
        <p:nvSpPr>
          <p:cNvPr id="593" name="Google Shape;593;p12"/>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13</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grpSp>
        <p:nvGrpSpPr>
          <p:cNvPr id="598" name="Google Shape;598;p3"/>
          <p:cNvGrpSpPr/>
          <p:nvPr/>
        </p:nvGrpSpPr>
        <p:grpSpPr>
          <a:xfrm>
            <a:off x="21065094" y="730238"/>
            <a:ext cx="2332669" cy="1059616"/>
            <a:chOff x="0" y="0"/>
            <a:chExt cx="5272760" cy="2395154"/>
          </a:xfrm>
        </p:grpSpPr>
        <p:pic>
          <p:nvPicPr>
            <p:cNvPr descr="Image" id="599" name="Google Shape;599;p3"/>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600" name="Google Shape;600;p3"/>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601" name="Google Shape;601;p3"/>
          <p:cNvSpPr/>
          <p:nvPr/>
        </p:nvSpPr>
        <p:spPr>
          <a:xfrm>
            <a:off x="787800" y="8656600"/>
            <a:ext cx="22808400" cy="496500"/>
          </a:xfrm>
          <a:prstGeom prst="rect">
            <a:avLst/>
          </a:prstGeom>
          <a:solidFill>
            <a:srgbClr val="FFFFFF">
              <a:alpha val="62745"/>
            </a:srgbClr>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Results: Unilingual English</a:t>
            </a:r>
            <a:endParaRPr sz="6500">
              <a:solidFill>
                <a:srgbClr val="0D2859"/>
              </a:solidFill>
              <a:latin typeface="Roboto"/>
              <a:ea typeface="Roboto"/>
              <a:cs typeface="Roboto"/>
              <a:sym typeface="Roboto"/>
            </a:endParaRPr>
          </a:p>
        </p:txBody>
      </p:sp>
      <p:pic>
        <p:nvPicPr>
          <p:cNvPr id="603" name="Google Shape;603;p3"/>
          <p:cNvPicPr preferRelativeResize="0"/>
          <p:nvPr/>
        </p:nvPicPr>
        <p:blipFill rotWithShape="1">
          <a:blip r:embed="rId4">
            <a:alphaModFix/>
          </a:blip>
          <a:srcRect b="0" l="0" r="0" t="0"/>
          <a:stretch/>
        </p:blipFill>
        <p:spPr>
          <a:xfrm>
            <a:off x="3940737" y="2191787"/>
            <a:ext cx="16502525" cy="9332426"/>
          </a:xfrm>
          <a:prstGeom prst="rect">
            <a:avLst/>
          </a:prstGeom>
          <a:noFill/>
          <a:ln>
            <a:noFill/>
          </a:ln>
        </p:spPr>
      </p:pic>
      <p:sp>
        <p:nvSpPr>
          <p:cNvPr id="604" name="Google Shape;604;p3"/>
          <p:cNvSpPr/>
          <p:nvPr/>
        </p:nvSpPr>
        <p:spPr>
          <a:xfrm>
            <a:off x="3940737" y="2191787"/>
            <a:ext cx="16502526" cy="1488673"/>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605" name="Google Shape;605;p3"/>
          <p:cNvSpPr/>
          <p:nvPr/>
        </p:nvSpPr>
        <p:spPr>
          <a:xfrm>
            <a:off x="3940737" y="6262627"/>
            <a:ext cx="16502526" cy="5261586"/>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606" name="Google Shape;606;p3"/>
          <p:cNvSpPr/>
          <p:nvPr/>
        </p:nvSpPr>
        <p:spPr>
          <a:xfrm>
            <a:off x="3940737" y="5625783"/>
            <a:ext cx="16565364" cy="636844"/>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
          <p:cNvSpPr txBox="1"/>
          <p:nvPr/>
        </p:nvSpPr>
        <p:spPr>
          <a:xfrm>
            <a:off x="13820905" y="733937"/>
            <a:ext cx="6554026" cy="1059600"/>
          </a:xfrm>
          <a:prstGeom prst="rect">
            <a:avLst/>
          </a:prstGeom>
          <a:noFill/>
          <a:ln>
            <a:noFill/>
          </a:ln>
        </p:spPr>
        <p:txBody>
          <a:bodyPr anchorCtr="0" anchor="b" bIns="91425" lIns="91425" spcFirstLastPara="1" rIns="91425" wrap="square" tIns="91425">
            <a:noAutofit/>
          </a:bodyPr>
          <a:lstStyle/>
          <a:p>
            <a:pPr indent="0" lvl="2" marL="0" marR="0" rtl="0" algn="r">
              <a:lnSpc>
                <a:spcPct val="200000"/>
              </a:lnSpc>
              <a:spcBef>
                <a:spcPts val="0"/>
              </a:spcBef>
              <a:spcAft>
                <a:spcPts val="0"/>
              </a:spcAft>
              <a:buNone/>
            </a:pPr>
            <a:r>
              <a:rPr b="0" i="0" lang="en-US" sz="3500" u="none" cap="none" strike="noStrike">
                <a:solidFill>
                  <a:schemeClr val="dk1"/>
                </a:solidFill>
                <a:latin typeface="Roboto Light"/>
                <a:ea typeface="Roboto Light"/>
                <a:cs typeface="Roboto Light"/>
                <a:sym typeface="Roboto Light"/>
              </a:rPr>
              <a:t>AD classification on </a:t>
            </a:r>
            <a:r>
              <a:rPr b="0" i="0" lang="en-US" sz="3500" u="none" cap="none" strike="noStrike">
                <a:solidFill>
                  <a:srgbClr val="0D2859"/>
                </a:solidFill>
                <a:latin typeface="Roboto Medium"/>
                <a:ea typeface="Roboto Medium"/>
                <a:cs typeface="Roboto Medium"/>
                <a:sym typeface="Roboto Medium"/>
              </a:rPr>
              <a:t>Pitt</a:t>
            </a:r>
            <a:r>
              <a:rPr b="0" i="0" lang="en-US" sz="3500" u="none" cap="none" strike="noStrike">
                <a:solidFill>
                  <a:schemeClr val="dk1"/>
                </a:solidFill>
                <a:latin typeface="Roboto Light"/>
                <a:ea typeface="Roboto Light"/>
                <a:cs typeface="Roboto Light"/>
                <a:sym typeface="Roboto Light"/>
              </a:rPr>
              <a:t> corpus</a:t>
            </a:r>
            <a:endParaRPr b="0" i="0" sz="3500" u="none" cap="none" strike="noStrike">
              <a:solidFill>
                <a:schemeClr val="dk1"/>
              </a:solidFill>
              <a:latin typeface="Roboto Light"/>
              <a:ea typeface="Roboto Light"/>
              <a:cs typeface="Roboto Light"/>
              <a:sym typeface="Roboto Light"/>
            </a:endParaRPr>
          </a:p>
        </p:txBody>
      </p:sp>
      <p:sp>
        <p:nvSpPr>
          <p:cNvPr id="608" name="Google Shape;608;p3"/>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14</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grpSp>
        <p:nvGrpSpPr>
          <p:cNvPr id="613" name="Google Shape;613;p4"/>
          <p:cNvGrpSpPr/>
          <p:nvPr/>
        </p:nvGrpSpPr>
        <p:grpSpPr>
          <a:xfrm>
            <a:off x="21065094" y="730238"/>
            <a:ext cx="2332669" cy="1059616"/>
            <a:chOff x="0" y="0"/>
            <a:chExt cx="5272760" cy="2395154"/>
          </a:xfrm>
        </p:grpSpPr>
        <p:pic>
          <p:nvPicPr>
            <p:cNvPr descr="Image" id="614" name="Google Shape;614;p4"/>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615" name="Google Shape;615;p4"/>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616" name="Google Shape;616;p4"/>
          <p:cNvSpPr/>
          <p:nvPr/>
        </p:nvSpPr>
        <p:spPr>
          <a:xfrm>
            <a:off x="787800" y="8656600"/>
            <a:ext cx="22808400" cy="496500"/>
          </a:xfrm>
          <a:prstGeom prst="rect">
            <a:avLst/>
          </a:prstGeom>
          <a:solidFill>
            <a:srgbClr val="FFFFFF">
              <a:alpha val="62745"/>
            </a:srgbClr>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Results: Unilingual English</a:t>
            </a:r>
            <a:endParaRPr sz="6500">
              <a:solidFill>
                <a:srgbClr val="0D2859"/>
              </a:solidFill>
              <a:latin typeface="Roboto"/>
              <a:ea typeface="Roboto"/>
              <a:cs typeface="Roboto"/>
              <a:sym typeface="Roboto"/>
            </a:endParaRPr>
          </a:p>
        </p:txBody>
      </p:sp>
      <p:pic>
        <p:nvPicPr>
          <p:cNvPr id="618" name="Google Shape;618;p4"/>
          <p:cNvPicPr preferRelativeResize="0"/>
          <p:nvPr/>
        </p:nvPicPr>
        <p:blipFill rotWithShape="1">
          <a:blip r:embed="rId4">
            <a:alphaModFix/>
          </a:blip>
          <a:srcRect b="0" l="0" r="0" t="0"/>
          <a:stretch/>
        </p:blipFill>
        <p:spPr>
          <a:xfrm>
            <a:off x="3940737" y="2191787"/>
            <a:ext cx="16502525" cy="9332426"/>
          </a:xfrm>
          <a:prstGeom prst="rect">
            <a:avLst/>
          </a:prstGeom>
          <a:noFill/>
          <a:ln>
            <a:noFill/>
          </a:ln>
        </p:spPr>
      </p:pic>
      <p:sp>
        <p:nvSpPr>
          <p:cNvPr id="619" name="Google Shape;619;p4"/>
          <p:cNvSpPr/>
          <p:nvPr/>
        </p:nvSpPr>
        <p:spPr>
          <a:xfrm>
            <a:off x="3940737" y="2191787"/>
            <a:ext cx="16502526" cy="1488673"/>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620" name="Google Shape;620;p4"/>
          <p:cNvSpPr/>
          <p:nvPr/>
        </p:nvSpPr>
        <p:spPr>
          <a:xfrm>
            <a:off x="3940737" y="6262627"/>
            <a:ext cx="16502526" cy="5261586"/>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621" name="Google Shape;621;p4"/>
          <p:cNvSpPr/>
          <p:nvPr/>
        </p:nvSpPr>
        <p:spPr>
          <a:xfrm>
            <a:off x="3940737" y="5625783"/>
            <a:ext cx="16565364" cy="636844"/>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
          <p:cNvSpPr txBox="1"/>
          <p:nvPr/>
        </p:nvSpPr>
        <p:spPr>
          <a:xfrm>
            <a:off x="7404463" y="11517442"/>
            <a:ext cx="14817932" cy="1597748"/>
          </a:xfrm>
          <a:prstGeom prst="rect">
            <a:avLst/>
          </a:prstGeom>
          <a:noFill/>
          <a:ln>
            <a:noFill/>
          </a:ln>
        </p:spPr>
        <p:txBody>
          <a:bodyPr anchorCtr="0" anchor="b" bIns="91425" lIns="91425" spcFirstLastPara="1" rIns="91425" wrap="square" tIns="91425">
            <a:noAutofit/>
          </a:bodyPr>
          <a:lstStyle/>
          <a:p>
            <a:pPr indent="0" lvl="0" marL="368300" marR="0" rtl="0" algn="l">
              <a:lnSpc>
                <a:spcPct val="114000"/>
              </a:lnSpc>
              <a:spcBef>
                <a:spcPts val="0"/>
              </a:spcBef>
              <a:spcAft>
                <a:spcPts val="0"/>
              </a:spcAft>
              <a:buNone/>
            </a:pPr>
            <a:r>
              <a:rPr b="0" i="0" lang="en-US" sz="4200" u="none" cap="none" strike="noStrike">
                <a:solidFill>
                  <a:schemeClr val="dk1"/>
                </a:solidFill>
                <a:latin typeface="Roboto Light"/>
                <a:ea typeface="Roboto Light"/>
                <a:cs typeface="Roboto Light"/>
                <a:sym typeface="Roboto Light"/>
              </a:rPr>
              <a:t>1. Chen et al., 2019</a:t>
            </a:r>
            <a:r>
              <a:rPr b="0" baseline="30000" i="0" lang="en-US" sz="4200" u="none" cap="none" strike="noStrike">
                <a:solidFill>
                  <a:schemeClr val="dk1"/>
                </a:solidFill>
                <a:latin typeface="Roboto Light"/>
                <a:ea typeface="Roboto Light"/>
                <a:cs typeface="Roboto Light"/>
                <a:sym typeface="Roboto Light"/>
              </a:rPr>
              <a:t>[7]</a:t>
            </a:r>
            <a:r>
              <a:rPr b="0" i="0" lang="en-US" sz="4200" u="none" cap="none" strike="noStrike">
                <a:solidFill>
                  <a:schemeClr val="dk1"/>
                </a:solidFill>
                <a:latin typeface="Roboto Light"/>
                <a:ea typeface="Roboto Light"/>
                <a:cs typeface="Roboto Light"/>
                <a:sym typeface="Roboto Light"/>
              </a:rPr>
              <a:t> (Reported Accuracy </a:t>
            </a:r>
            <a:r>
              <a:rPr b="0" i="0" lang="en-US" sz="4200" u="none" cap="none" strike="noStrike">
                <a:solidFill>
                  <a:srgbClr val="0D2859"/>
                </a:solidFill>
                <a:latin typeface="Roboto Medium"/>
                <a:ea typeface="Roboto Medium"/>
                <a:cs typeface="Roboto Medium"/>
                <a:sym typeface="Roboto Medium"/>
              </a:rPr>
              <a:t>97.42%</a:t>
            </a:r>
            <a:r>
              <a:rPr b="0" i="0" lang="en-US" sz="4200" u="none" cap="none" strike="noStrike">
                <a:solidFill>
                  <a:schemeClr val="dk1"/>
                </a:solidFill>
                <a:latin typeface="Roboto Light"/>
                <a:ea typeface="Roboto Light"/>
                <a:cs typeface="Roboto Light"/>
                <a:sym typeface="Roboto Light"/>
              </a:rPr>
              <a:t>)</a:t>
            </a:r>
            <a:endParaRPr/>
          </a:p>
          <a:p>
            <a:pPr indent="0" lvl="0" marL="368300" marR="0" rtl="0" algn="l">
              <a:lnSpc>
                <a:spcPct val="114000"/>
              </a:lnSpc>
              <a:spcBef>
                <a:spcPts val="0"/>
              </a:spcBef>
              <a:spcAft>
                <a:spcPts val="0"/>
              </a:spcAft>
              <a:buNone/>
            </a:pPr>
            <a:r>
              <a:rPr b="0" i="0" lang="en-US" sz="4200" u="none" cap="none" strike="noStrike">
                <a:solidFill>
                  <a:schemeClr val="dk1"/>
                </a:solidFill>
                <a:latin typeface="Roboto Light"/>
                <a:ea typeface="Roboto Light"/>
                <a:cs typeface="Roboto Light"/>
                <a:sym typeface="Roboto Light"/>
              </a:rPr>
              <a:t>2. Pan et al., 2019</a:t>
            </a:r>
            <a:r>
              <a:rPr b="0" baseline="30000" i="0" lang="en-US" sz="4200" u="none" cap="none" strike="noStrike">
                <a:solidFill>
                  <a:schemeClr val="dk1"/>
                </a:solidFill>
                <a:latin typeface="Roboto Light"/>
                <a:ea typeface="Roboto Light"/>
                <a:cs typeface="Roboto Light"/>
                <a:sym typeface="Roboto Light"/>
              </a:rPr>
              <a:t>[8] </a:t>
            </a:r>
            <a:r>
              <a:rPr b="0" i="0" lang="en-US" sz="4200" u="none" cap="none" strike="noStrike">
                <a:solidFill>
                  <a:schemeClr val="dk1"/>
                </a:solidFill>
                <a:latin typeface="Roboto Light"/>
                <a:ea typeface="Roboto Light"/>
                <a:cs typeface="Roboto Light"/>
                <a:sym typeface="Roboto Light"/>
              </a:rPr>
              <a:t> (F1-score </a:t>
            </a:r>
            <a:r>
              <a:rPr b="0" i="0" lang="en-US" sz="4200" u="none" cap="none" strike="noStrike">
                <a:solidFill>
                  <a:srgbClr val="0D2859"/>
                </a:solidFill>
                <a:latin typeface="Roboto Medium"/>
                <a:ea typeface="Roboto Medium"/>
                <a:cs typeface="Roboto Medium"/>
                <a:sym typeface="Roboto Medium"/>
              </a:rPr>
              <a:t>84.43%</a:t>
            </a:r>
            <a:r>
              <a:rPr b="0" i="0" lang="en-US" sz="4200" u="none" cap="none" strike="noStrike">
                <a:solidFill>
                  <a:schemeClr val="dk1"/>
                </a:solidFill>
                <a:latin typeface="Roboto Light"/>
                <a:ea typeface="Roboto Light"/>
                <a:cs typeface="Roboto Light"/>
                <a:sym typeface="Roboto Light"/>
              </a:rPr>
              <a:t>)</a:t>
            </a:r>
            <a:endParaRPr b="0" i="0" sz="4200" u="none" cap="none" strike="noStrike">
              <a:solidFill>
                <a:srgbClr val="000000"/>
              </a:solidFill>
              <a:latin typeface="Arial"/>
              <a:ea typeface="Arial"/>
              <a:cs typeface="Arial"/>
              <a:sym typeface="Arial"/>
            </a:endParaRPr>
          </a:p>
        </p:txBody>
      </p:sp>
      <p:sp>
        <p:nvSpPr>
          <p:cNvPr id="623" name="Google Shape;623;p4"/>
          <p:cNvSpPr txBox="1"/>
          <p:nvPr/>
        </p:nvSpPr>
        <p:spPr>
          <a:xfrm>
            <a:off x="1676400" y="11517442"/>
            <a:ext cx="5728200" cy="1597748"/>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State-of-the-art</a:t>
            </a:r>
            <a:endParaRPr b="0" baseline="30000" i="0" sz="4200" u="none" cap="none" strike="noStrike">
              <a:solidFill>
                <a:srgbClr val="000000"/>
              </a:solidFill>
              <a:latin typeface="Roboto Light"/>
              <a:ea typeface="Roboto Light"/>
              <a:cs typeface="Roboto Light"/>
              <a:sym typeface="Roboto Light"/>
            </a:endParaRPr>
          </a:p>
        </p:txBody>
      </p:sp>
      <p:sp>
        <p:nvSpPr>
          <p:cNvPr id="624" name="Google Shape;624;p4"/>
          <p:cNvSpPr/>
          <p:nvPr/>
        </p:nvSpPr>
        <p:spPr>
          <a:xfrm>
            <a:off x="7680960" y="11471722"/>
            <a:ext cx="12001501" cy="83682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5" name="Google Shape;625;p4"/>
          <p:cNvCxnSpPr>
            <a:stCxn id="621" idx="3"/>
            <a:endCxn id="624" idx="3"/>
          </p:cNvCxnSpPr>
          <p:nvPr/>
        </p:nvCxnSpPr>
        <p:spPr>
          <a:xfrm flipH="1">
            <a:off x="19682601" y="5944205"/>
            <a:ext cx="823500" cy="5946000"/>
          </a:xfrm>
          <a:prstGeom prst="curvedConnector3">
            <a:avLst>
              <a:gd fmla="val -177661" name="adj1"/>
            </a:avLst>
          </a:prstGeom>
          <a:noFill/>
          <a:ln cap="flat" cmpd="sng" w="50800">
            <a:solidFill>
              <a:srgbClr val="0D275A"/>
            </a:solidFill>
            <a:prstDash val="solid"/>
            <a:round/>
            <a:headEnd len="sm" w="sm" type="none"/>
            <a:tailEnd len="med" w="med" type="triangle"/>
          </a:ln>
        </p:spPr>
      </p:cxnSp>
      <p:sp>
        <p:nvSpPr>
          <p:cNvPr id="626" name="Google Shape;626;p4"/>
          <p:cNvSpPr txBox="1"/>
          <p:nvPr>
            <p:ph idx="1" type="body"/>
          </p:nvPr>
        </p:nvSpPr>
        <p:spPr>
          <a:xfrm>
            <a:off x="1630680" y="12651430"/>
            <a:ext cx="21031199" cy="1059600"/>
          </a:xfrm>
          <a:prstGeom prst="rect">
            <a:avLst/>
          </a:prstGeom>
          <a:noFill/>
          <a:ln>
            <a:noFill/>
          </a:ln>
        </p:spPr>
        <p:txBody>
          <a:bodyPr anchorCtr="0" anchor="b"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latin typeface="Roboto Thin"/>
                <a:ea typeface="Roboto Thin"/>
                <a:cs typeface="Roboto Thin"/>
                <a:sym typeface="Roboto Thin"/>
              </a:rPr>
              <a:t>[7]</a:t>
            </a:r>
            <a:r>
              <a:rPr lang="en-US" sz="3000">
                <a:solidFill>
                  <a:srgbClr val="0D275A"/>
                </a:solidFill>
                <a:latin typeface="Roboto Thin"/>
                <a:ea typeface="Roboto Thin"/>
                <a:cs typeface="Roboto Thin"/>
                <a:sym typeface="Roboto Thin"/>
              </a:rPr>
              <a:t> </a:t>
            </a:r>
            <a:r>
              <a:rPr lang="en-US" sz="3000" u="sng">
                <a:solidFill>
                  <a:srgbClr val="0D275A"/>
                </a:solidFill>
                <a:latin typeface="Roboto Thin"/>
                <a:ea typeface="Roboto Thin"/>
                <a:cs typeface="Roboto Thin"/>
                <a:sym typeface="Roboto Thin"/>
                <a:hlinkClick r:id="rId5"/>
              </a:rPr>
              <a:t>Chen et al.</a:t>
            </a:r>
            <a:r>
              <a:rPr lang="en-US" sz="3000">
                <a:latin typeface="Roboto Thin"/>
                <a:ea typeface="Roboto Thin"/>
                <a:cs typeface="Roboto Thin"/>
                <a:sym typeface="Roboto Thin"/>
              </a:rPr>
              <a:t>, [8]</a:t>
            </a:r>
            <a:r>
              <a:rPr lang="en-US" sz="3000">
                <a:solidFill>
                  <a:srgbClr val="0D275A"/>
                </a:solidFill>
                <a:latin typeface="Roboto Thin"/>
                <a:ea typeface="Roboto Thin"/>
                <a:cs typeface="Roboto Thin"/>
                <a:sym typeface="Roboto Thin"/>
              </a:rPr>
              <a:t> </a:t>
            </a:r>
            <a:r>
              <a:rPr lang="en-US" sz="3000" u="sng">
                <a:solidFill>
                  <a:srgbClr val="0D275A"/>
                </a:solidFill>
                <a:latin typeface="Roboto Thin"/>
                <a:ea typeface="Roboto Thin"/>
                <a:cs typeface="Roboto Thin"/>
                <a:sym typeface="Roboto Thin"/>
                <a:hlinkClick r:id="rId6"/>
              </a:rPr>
              <a:t>Pan et al. </a:t>
            </a:r>
            <a:endParaRPr sz="3000">
              <a:solidFill>
                <a:srgbClr val="0D275A"/>
              </a:solidFill>
              <a:latin typeface="Roboto Thin"/>
              <a:ea typeface="Roboto Thin"/>
              <a:cs typeface="Roboto Thin"/>
              <a:sym typeface="Roboto Thin"/>
            </a:endParaRPr>
          </a:p>
        </p:txBody>
      </p:sp>
      <p:sp>
        <p:nvSpPr>
          <p:cNvPr id="627" name="Google Shape;627;p4"/>
          <p:cNvSpPr txBox="1"/>
          <p:nvPr/>
        </p:nvSpPr>
        <p:spPr>
          <a:xfrm>
            <a:off x="13820905" y="733937"/>
            <a:ext cx="6554026" cy="1059600"/>
          </a:xfrm>
          <a:prstGeom prst="rect">
            <a:avLst/>
          </a:prstGeom>
          <a:noFill/>
          <a:ln>
            <a:noFill/>
          </a:ln>
        </p:spPr>
        <p:txBody>
          <a:bodyPr anchorCtr="0" anchor="b" bIns="91425" lIns="91425" spcFirstLastPara="1" rIns="91425" wrap="square" tIns="91425">
            <a:noAutofit/>
          </a:bodyPr>
          <a:lstStyle/>
          <a:p>
            <a:pPr indent="0" lvl="2" marL="0" marR="0" rtl="0" algn="r">
              <a:lnSpc>
                <a:spcPct val="200000"/>
              </a:lnSpc>
              <a:spcBef>
                <a:spcPts val="0"/>
              </a:spcBef>
              <a:spcAft>
                <a:spcPts val="0"/>
              </a:spcAft>
              <a:buNone/>
            </a:pPr>
            <a:r>
              <a:rPr b="0" i="0" lang="en-US" sz="3500" u="none" cap="none" strike="noStrike">
                <a:solidFill>
                  <a:schemeClr val="dk1"/>
                </a:solidFill>
                <a:latin typeface="Roboto Light"/>
                <a:ea typeface="Roboto Light"/>
                <a:cs typeface="Roboto Light"/>
                <a:sym typeface="Roboto Light"/>
              </a:rPr>
              <a:t>AD classification on </a:t>
            </a:r>
            <a:r>
              <a:rPr b="0" i="0" lang="en-US" sz="3500" u="none" cap="none" strike="noStrike">
                <a:solidFill>
                  <a:srgbClr val="0D2859"/>
                </a:solidFill>
                <a:latin typeface="Roboto Medium"/>
                <a:ea typeface="Roboto Medium"/>
                <a:cs typeface="Roboto Medium"/>
                <a:sym typeface="Roboto Medium"/>
              </a:rPr>
              <a:t>Pitt</a:t>
            </a:r>
            <a:r>
              <a:rPr b="0" i="0" lang="en-US" sz="3500" u="none" cap="none" strike="noStrike">
                <a:solidFill>
                  <a:schemeClr val="dk1"/>
                </a:solidFill>
                <a:latin typeface="Roboto Light"/>
                <a:ea typeface="Roboto Light"/>
                <a:cs typeface="Roboto Light"/>
                <a:sym typeface="Roboto Light"/>
              </a:rPr>
              <a:t> corpus</a:t>
            </a:r>
            <a:endParaRPr b="0" i="0" sz="3500" u="none" cap="none" strike="noStrike">
              <a:solidFill>
                <a:schemeClr val="dk1"/>
              </a:solidFill>
              <a:latin typeface="Roboto Light"/>
              <a:ea typeface="Roboto Light"/>
              <a:cs typeface="Roboto Light"/>
              <a:sym typeface="Roboto Light"/>
            </a:endParaRPr>
          </a:p>
        </p:txBody>
      </p:sp>
      <p:sp>
        <p:nvSpPr>
          <p:cNvPr id="628" name="Google Shape;628;p4"/>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14</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grpSp>
        <p:nvGrpSpPr>
          <p:cNvPr id="633" name="Google Shape;633;p5"/>
          <p:cNvGrpSpPr/>
          <p:nvPr/>
        </p:nvGrpSpPr>
        <p:grpSpPr>
          <a:xfrm>
            <a:off x="21065094" y="730238"/>
            <a:ext cx="2332669" cy="1059616"/>
            <a:chOff x="0" y="0"/>
            <a:chExt cx="5272760" cy="2395154"/>
          </a:xfrm>
        </p:grpSpPr>
        <p:pic>
          <p:nvPicPr>
            <p:cNvPr descr="Image" id="634" name="Google Shape;634;p5"/>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635" name="Google Shape;635;p5"/>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636" name="Google Shape;636;p5"/>
          <p:cNvSpPr/>
          <p:nvPr/>
        </p:nvSpPr>
        <p:spPr>
          <a:xfrm>
            <a:off x="787800" y="8656600"/>
            <a:ext cx="22808400" cy="496500"/>
          </a:xfrm>
          <a:prstGeom prst="rect">
            <a:avLst/>
          </a:prstGeom>
          <a:solidFill>
            <a:srgbClr val="FFFFFF">
              <a:alpha val="62745"/>
            </a:srgbClr>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5"/>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Results: Unilingual English</a:t>
            </a:r>
            <a:endParaRPr sz="6500">
              <a:solidFill>
                <a:srgbClr val="0D2859"/>
              </a:solidFill>
              <a:latin typeface="Roboto"/>
              <a:ea typeface="Roboto"/>
              <a:cs typeface="Roboto"/>
              <a:sym typeface="Roboto"/>
            </a:endParaRPr>
          </a:p>
        </p:txBody>
      </p:sp>
      <p:pic>
        <p:nvPicPr>
          <p:cNvPr id="638" name="Google Shape;638;p5"/>
          <p:cNvPicPr preferRelativeResize="0"/>
          <p:nvPr/>
        </p:nvPicPr>
        <p:blipFill rotWithShape="1">
          <a:blip r:embed="rId4">
            <a:alphaModFix/>
          </a:blip>
          <a:srcRect b="0" l="0" r="0" t="0"/>
          <a:stretch/>
        </p:blipFill>
        <p:spPr>
          <a:xfrm>
            <a:off x="3940737" y="2191787"/>
            <a:ext cx="16502525" cy="9332426"/>
          </a:xfrm>
          <a:prstGeom prst="rect">
            <a:avLst/>
          </a:prstGeom>
          <a:noFill/>
          <a:ln>
            <a:noFill/>
          </a:ln>
        </p:spPr>
      </p:pic>
      <p:sp>
        <p:nvSpPr>
          <p:cNvPr id="639" name="Google Shape;639;p5"/>
          <p:cNvSpPr/>
          <p:nvPr/>
        </p:nvSpPr>
        <p:spPr>
          <a:xfrm>
            <a:off x="3940737" y="2191787"/>
            <a:ext cx="16502526" cy="1488673"/>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640" name="Google Shape;640;p5"/>
          <p:cNvSpPr/>
          <p:nvPr/>
        </p:nvSpPr>
        <p:spPr>
          <a:xfrm>
            <a:off x="3940737" y="6262627"/>
            <a:ext cx="16502526" cy="5261586"/>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641" name="Google Shape;641;p5"/>
          <p:cNvSpPr/>
          <p:nvPr/>
        </p:nvSpPr>
        <p:spPr>
          <a:xfrm>
            <a:off x="3940737" y="5625783"/>
            <a:ext cx="16565364" cy="636844"/>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
          <p:cNvSpPr txBox="1"/>
          <p:nvPr/>
        </p:nvSpPr>
        <p:spPr>
          <a:xfrm>
            <a:off x="7404463" y="11517442"/>
            <a:ext cx="14817932" cy="1597748"/>
          </a:xfrm>
          <a:prstGeom prst="rect">
            <a:avLst/>
          </a:prstGeom>
          <a:noFill/>
          <a:ln>
            <a:noFill/>
          </a:ln>
        </p:spPr>
        <p:txBody>
          <a:bodyPr anchorCtr="0" anchor="b" bIns="91425" lIns="91425" spcFirstLastPara="1" rIns="91425" wrap="square" tIns="91425">
            <a:noAutofit/>
          </a:bodyPr>
          <a:lstStyle/>
          <a:p>
            <a:pPr indent="0" lvl="0" marL="368300" marR="0" rtl="0" algn="l">
              <a:lnSpc>
                <a:spcPct val="114000"/>
              </a:lnSpc>
              <a:spcBef>
                <a:spcPts val="0"/>
              </a:spcBef>
              <a:spcAft>
                <a:spcPts val="0"/>
              </a:spcAft>
              <a:buNone/>
            </a:pPr>
            <a:r>
              <a:rPr b="0" i="0" lang="en-US" sz="4200" u="none" cap="none" strike="noStrike">
                <a:solidFill>
                  <a:schemeClr val="dk1"/>
                </a:solidFill>
                <a:latin typeface="Roboto Light"/>
                <a:ea typeface="Roboto Light"/>
                <a:cs typeface="Roboto Light"/>
                <a:sym typeface="Roboto Light"/>
              </a:rPr>
              <a:t>1. Chen et al., 2019</a:t>
            </a:r>
            <a:r>
              <a:rPr b="0" baseline="30000" i="0" lang="en-US" sz="4200" u="none" cap="none" strike="noStrike">
                <a:solidFill>
                  <a:schemeClr val="dk1"/>
                </a:solidFill>
                <a:latin typeface="Roboto Light"/>
                <a:ea typeface="Roboto Light"/>
                <a:cs typeface="Roboto Light"/>
                <a:sym typeface="Roboto Light"/>
              </a:rPr>
              <a:t>[7]</a:t>
            </a:r>
            <a:r>
              <a:rPr b="0" i="0" lang="en-US" sz="4200" u="none" cap="none" strike="noStrike">
                <a:solidFill>
                  <a:schemeClr val="dk1"/>
                </a:solidFill>
                <a:latin typeface="Roboto Light"/>
                <a:ea typeface="Roboto Light"/>
                <a:cs typeface="Roboto Light"/>
                <a:sym typeface="Roboto Light"/>
              </a:rPr>
              <a:t> (Reported Accuracy </a:t>
            </a:r>
            <a:r>
              <a:rPr b="0" i="0" lang="en-US" sz="4200" u="none" cap="none" strike="noStrike">
                <a:solidFill>
                  <a:srgbClr val="0D2859"/>
                </a:solidFill>
                <a:latin typeface="Roboto Medium"/>
                <a:ea typeface="Roboto Medium"/>
                <a:cs typeface="Roboto Medium"/>
                <a:sym typeface="Roboto Medium"/>
              </a:rPr>
              <a:t>97.42%</a:t>
            </a:r>
            <a:r>
              <a:rPr b="0" i="0" lang="en-US" sz="4200" u="none" cap="none" strike="noStrike">
                <a:solidFill>
                  <a:schemeClr val="dk1"/>
                </a:solidFill>
                <a:latin typeface="Roboto Light"/>
                <a:ea typeface="Roboto Light"/>
                <a:cs typeface="Roboto Light"/>
                <a:sym typeface="Roboto Light"/>
              </a:rPr>
              <a:t>)</a:t>
            </a:r>
            <a:endParaRPr/>
          </a:p>
          <a:p>
            <a:pPr indent="0" lvl="0" marL="368300" marR="0" rtl="0" algn="l">
              <a:lnSpc>
                <a:spcPct val="114000"/>
              </a:lnSpc>
              <a:spcBef>
                <a:spcPts val="0"/>
              </a:spcBef>
              <a:spcAft>
                <a:spcPts val="0"/>
              </a:spcAft>
              <a:buNone/>
            </a:pPr>
            <a:r>
              <a:rPr b="0" i="0" lang="en-US" sz="4200" u="none" cap="none" strike="noStrike">
                <a:solidFill>
                  <a:schemeClr val="dk1"/>
                </a:solidFill>
                <a:latin typeface="Roboto Light"/>
                <a:ea typeface="Roboto Light"/>
                <a:cs typeface="Roboto Light"/>
                <a:sym typeface="Roboto Light"/>
              </a:rPr>
              <a:t>2. Pan et al., 2019</a:t>
            </a:r>
            <a:r>
              <a:rPr b="0" baseline="30000" i="0" lang="en-US" sz="4200" u="none" cap="none" strike="noStrike">
                <a:solidFill>
                  <a:schemeClr val="dk1"/>
                </a:solidFill>
                <a:latin typeface="Roboto Light"/>
                <a:ea typeface="Roboto Light"/>
                <a:cs typeface="Roboto Light"/>
                <a:sym typeface="Roboto Light"/>
              </a:rPr>
              <a:t>[8] </a:t>
            </a:r>
            <a:r>
              <a:rPr b="0" i="0" lang="en-US" sz="4200" u="none" cap="none" strike="noStrike">
                <a:solidFill>
                  <a:schemeClr val="dk1"/>
                </a:solidFill>
                <a:latin typeface="Roboto Light"/>
                <a:ea typeface="Roboto Light"/>
                <a:cs typeface="Roboto Light"/>
                <a:sym typeface="Roboto Light"/>
              </a:rPr>
              <a:t> (F1-score </a:t>
            </a:r>
            <a:r>
              <a:rPr b="0" i="0" lang="en-US" sz="4200" u="none" cap="none" strike="noStrike">
                <a:solidFill>
                  <a:srgbClr val="0D2859"/>
                </a:solidFill>
                <a:latin typeface="Roboto Medium"/>
                <a:ea typeface="Roboto Medium"/>
                <a:cs typeface="Roboto Medium"/>
                <a:sym typeface="Roboto Medium"/>
              </a:rPr>
              <a:t>84.43%</a:t>
            </a:r>
            <a:r>
              <a:rPr b="0" i="0" lang="en-US" sz="4200" u="none" cap="none" strike="noStrike">
                <a:solidFill>
                  <a:schemeClr val="dk1"/>
                </a:solidFill>
                <a:latin typeface="Roboto Light"/>
                <a:ea typeface="Roboto Light"/>
                <a:cs typeface="Roboto Light"/>
                <a:sym typeface="Roboto Light"/>
              </a:rPr>
              <a:t>)</a:t>
            </a:r>
            <a:endParaRPr b="0" i="0" sz="4200" u="none" cap="none" strike="noStrike">
              <a:solidFill>
                <a:srgbClr val="000000"/>
              </a:solidFill>
              <a:latin typeface="Arial"/>
              <a:ea typeface="Arial"/>
              <a:cs typeface="Arial"/>
              <a:sym typeface="Arial"/>
            </a:endParaRPr>
          </a:p>
        </p:txBody>
      </p:sp>
      <p:sp>
        <p:nvSpPr>
          <p:cNvPr id="643" name="Google Shape;643;p5"/>
          <p:cNvSpPr txBox="1"/>
          <p:nvPr/>
        </p:nvSpPr>
        <p:spPr>
          <a:xfrm>
            <a:off x="1676400" y="11517442"/>
            <a:ext cx="5728200" cy="1597748"/>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000"/>
              </a:spcAft>
              <a:buClr>
                <a:srgbClr val="000000"/>
              </a:buClr>
              <a:buSzPts val="4200"/>
              <a:buFont typeface="Arial"/>
              <a:buNone/>
            </a:pPr>
            <a:r>
              <a:rPr b="0" i="0" lang="en-US" sz="4200" u="none" cap="none" strike="noStrike">
                <a:solidFill>
                  <a:srgbClr val="0D2859"/>
                </a:solidFill>
                <a:latin typeface="Roboto Medium"/>
                <a:ea typeface="Roboto Medium"/>
                <a:cs typeface="Roboto Medium"/>
                <a:sym typeface="Roboto Medium"/>
              </a:rPr>
              <a:t>State-of-the-art</a:t>
            </a:r>
            <a:endParaRPr b="0" baseline="30000" i="0" sz="4200" u="none" cap="none" strike="noStrike">
              <a:solidFill>
                <a:srgbClr val="000000"/>
              </a:solidFill>
              <a:latin typeface="Roboto Light"/>
              <a:ea typeface="Roboto Light"/>
              <a:cs typeface="Roboto Light"/>
              <a:sym typeface="Roboto Light"/>
            </a:endParaRPr>
          </a:p>
        </p:txBody>
      </p:sp>
      <p:sp>
        <p:nvSpPr>
          <p:cNvPr id="644" name="Google Shape;644;p5"/>
          <p:cNvSpPr/>
          <p:nvPr/>
        </p:nvSpPr>
        <p:spPr>
          <a:xfrm>
            <a:off x="7680960" y="12248962"/>
            <a:ext cx="12001501" cy="83682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
          <p:cNvSpPr txBox="1"/>
          <p:nvPr>
            <p:ph idx="1" type="body"/>
          </p:nvPr>
        </p:nvSpPr>
        <p:spPr>
          <a:xfrm>
            <a:off x="1630680" y="12651430"/>
            <a:ext cx="21031199" cy="1059600"/>
          </a:xfrm>
          <a:prstGeom prst="rect">
            <a:avLst/>
          </a:prstGeom>
          <a:noFill/>
          <a:ln>
            <a:noFill/>
          </a:ln>
        </p:spPr>
        <p:txBody>
          <a:bodyPr anchorCtr="0" anchor="b"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latin typeface="Roboto Thin"/>
                <a:ea typeface="Roboto Thin"/>
                <a:cs typeface="Roboto Thin"/>
                <a:sym typeface="Roboto Thin"/>
              </a:rPr>
              <a:t>[7]</a:t>
            </a:r>
            <a:r>
              <a:rPr lang="en-US" sz="3000">
                <a:solidFill>
                  <a:srgbClr val="0D275A"/>
                </a:solidFill>
                <a:latin typeface="Roboto Thin"/>
                <a:ea typeface="Roboto Thin"/>
                <a:cs typeface="Roboto Thin"/>
                <a:sym typeface="Roboto Thin"/>
              </a:rPr>
              <a:t> </a:t>
            </a:r>
            <a:r>
              <a:rPr lang="en-US" sz="3000" u="sng">
                <a:solidFill>
                  <a:srgbClr val="0D275A"/>
                </a:solidFill>
                <a:latin typeface="Roboto Thin"/>
                <a:ea typeface="Roboto Thin"/>
                <a:cs typeface="Roboto Thin"/>
                <a:sym typeface="Roboto Thin"/>
                <a:hlinkClick r:id="rId5"/>
              </a:rPr>
              <a:t>Chen et al.</a:t>
            </a:r>
            <a:r>
              <a:rPr lang="en-US" sz="3000">
                <a:latin typeface="Roboto Thin"/>
                <a:ea typeface="Roboto Thin"/>
                <a:cs typeface="Roboto Thin"/>
                <a:sym typeface="Roboto Thin"/>
              </a:rPr>
              <a:t>, [8]</a:t>
            </a:r>
            <a:r>
              <a:rPr lang="en-US" sz="3000">
                <a:solidFill>
                  <a:srgbClr val="0D275A"/>
                </a:solidFill>
                <a:latin typeface="Roboto Thin"/>
                <a:ea typeface="Roboto Thin"/>
                <a:cs typeface="Roboto Thin"/>
                <a:sym typeface="Roboto Thin"/>
              </a:rPr>
              <a:t> </a:t>
            </a:r>
            <a:r>
              <a:rPr lang="en-US" sz="3000" u="sng">
                <a:solidFill>
                  <a:srgbClr val="0D275A"/>
                </a:solidFill>
                <a:latin typeface="Roboto Thin"/>
                <a:ea typeface="Roboto Thin"/>
                <a:cs typeface="Roboto Thin"/>
                <a:sym typeface="Roboto Thin"/>
                <a:hlinkClick r:id="rId6"/>
              </a:rPr>
              <a:t>Pan et al. </a:t>
            </a:r>
            <a:endParaRPr sz="3000">
              <a:solidFill>
                <a:srgbClr val="0D275A"/>
              </a:solidFill>
              <a:latin typeface="Roboto Thin"/>
              <a:ea typeface="Roboto Thin"/>
              <a:cs typeface="Roboto Thin"/>
              <a:sym typeface="Roboto Thin"/>
            </a:endParaRPr>
          </a:p>
        </p:txBody>
      </p:sp>
      <p:cxnSp>
        <p:nvCxnSpPr>
          <p:cNvPr id="646" name="Google Shape;646;p5"/>
          <p:cNvCxnSpPr/>
          <p:nvPr/>
        </p:nvCxnSpPr>
        <p:spPr>
          <a:xfrm>
            <a:off x="7749540" y="11910060"/>
            <a:ext cx="11818620" cy="0"/>
          </a:xfrm>
          <a:prstGeom prst="straightConnector1">
            <a:avLst/>
          </a:prstGeom>
          <a:noFill/>
          <a:ln cap="flat" cmpd="sng" w="50800">
            <a:solidFill>
              <a:srgbClr val="FF0000"/>
            </a:solidFill>
            <a:prstDash val="solid"/>
            <a:round/>
            <a:headEnd len="sm" w="sm" type="none"/>
            <a:tailEnd len="sm" w="sm" type="none"/>
          </a:ln>
        </p:spPr>
      </p:cxnSp>
      <p:sp>
        <p:nvSpPr>
          <p:cNvPr id="647" name="Google Shape;647;p5"/>
          <p:cNvSpPr txBox="1"/>
          <p:nvPr/>
        </p:nvSpPr>
        <p:spPr>
          <a:xfrm>
            <a:off x="13820905" y="733937"/>
            <a:ext cx="6554026" cy="1059600"/>
          </a:xfrm>
          <a:prstGeom prst="rect">
            <a:avLst/>
          </a:prstGeom>
          <a:noFill/>
          <a:ln>
            <a:noFill/>
          </a:ln>
        </p:spPr>
        <p:txBody>
          <a:bodyPr anchorCtr="0" anchor="b" bIns="91425" lIns="91425" spcFirstLastPara="1" rIns="91425" wrap="square" tIns="91425">
            <a:noAutofit/>
          </a:bodyPr>
          <a:lstStyle/>
          <a:p>
            <a:pPr indent="0" lvl="2" marL="0" marR="0" rtl="0" algn="r">
              <a:lnSpc>
                <a:spcPct val="200000"/>
              </a:lnSpc>
              <a:spcBef>
                <a:spcPts val="0"/>
              </a:spcBef>
              <a:spcAft>
                <a:spcPts val="0"/>
              </a:spcAft>
              <a:buNone/>
            </a:pPr>
            <a:r>
              <a:rPr b="0" i="0" lang="en-US" sz="3500" u="none" cap="none" strike="noStrike">
                <a:solidFill>
                  <a:schemeClr val="dk1"/>
                </a:solidFill>
                <a:latin typeface="Roboto Light"/>
                <a:ea typeface="Roboto Light"/>
                <a:cs typeface="Roboto Light"/>
                <a:sym typeface="Roboto Light"/>
              </a:rPr>
              <a:t>AD classification on </a:t>
            </a:r>
            <a:r>
              <a:rPr b="0" i="0" lang="en-US" sz="3500" u="none" cap="none" strike="noStrike">
                <a:solidFill>
                  <a:srgbClr val="0D2859"/>
                </a:solidFill>
                <a:latin typeface="Roboto Medium"/>
                <a:ea typeface="Roboto Medium"/>
                <a:cs typeface="Roboto Medium"/>
                <a:sym typeface="Roboto Medium"/>
              </a:rPr>
              <a:t>Pitt</a:t>
            </a:r>
            <a:r>
              <a:rPr b="0" i="0" lang="en-US" sz="3500" u="none" cap="none" strike="noStrike">
                <a:solidFill>
                  <a:schemeClr val="dk1"/>
                </a:solidFill>
                <a:latin typeface="Roboto Light"/>
                <a:ea typeface="Roboto Light"/>
                <a:cs typeface="Roboto Light"/>
                <a:sym typeface="Roboto Light"/>
              </a:rPr>
              <a:t> corpus</a:t>
            </a:r>
            <a:endParaRPr b="0" i="0" sz="3500" u="none" cap="none" strike="noStrike">
              <a:solidFill>
                <a:schemeClr val="dk1"/>
              </a:solidFill>
              <a:latin typeface="Roboto Light"/>
              <a:ea typeface="Roboto Light"/>
              <a:cs typeface="Roboto Light"/>
              <a:sym typeface="Roboto Light"/>
            </a:endParaRPr>
          </a:p>
        </p:txBody>
      </p:sp>
      <p:sp>
        <p:nvSpPr>
          <p:cNvPr id="648" name="Google Shape;648;p5"/>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14</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grpSp>
        <p:nvGrpSpPr>
          <p:cNvPr id="653" name="Google Shape;653;g87dbdd82ab_0_48"/>
          <p:cNvGrpSpPr/>
          <p:nvPr/>
        </p:nvGrpSpPr>
        <p:grpSpPr>
          <a:xfrm>
            <a:off x="21065094" y="730238"/>
            <a:ext cx="2332669" cy="1059616"/>
            <a:chOff x="0" y="0"/>
            <a:chExt cx="5272760" cy="2395154"/>
          </a:xfrm>
        </p:grpSpPr>
        <p:pic>
          <p:nvPicPr>
            <p:cNvPr descr="Image" id="654" name="Google Shape;654;g87dbdd82ab_0_48"/>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655" name="Google Shape;655;g87dbdd82ab_0_48"/>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656" name="Google Shape;656;g87dbdd82ab_0_48"/>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Results: Unilingual English</a:t>
            </a:r>
            <a:endParaRPr sz="6500">
              <a:solidFill>
                <a:srgbClr val="0D2859"/>
              </a:solidFill>
              <a:latin typeface="Roboto"/>
              <a:ea typeface="Roboto"/>
              <a:cs typeface="Roboto"/>
              <a:sym typeface="Roboto"/>
            </a:endParaRPr>
          </a:p>
        </p:txBody>
      </p:sp>
      <p:pic>
        <p:nvPicPr>
          <p:cNvPr id="657" name="Google Shape;657;g87dbdd82ab_0_48"/>
          <p:cNvPicPr preferRelativeResize="0"/>
          <p:nvPr/>
        </p:nvPicPr>
        <p:blipFill rotWithShape="1">
          <a:blip r:embed="rId4">
            <a:alphaModFix/>
          </a:blip>
          <a:srcRect b="0" l="0" r="0" t="0"/>
          <a:stretch/>
        </p:blipFill>
        <p:spPr>
          <a:xfrm>
            <a:off x="3940737" y="2191787"/>
            <a:ext cx="16502525" cy="9332426"/>
          </a:xfrm>
          <a:prstGeom prst="rect">
            <a:avLst/>
          </a:prstGeom>
          <a:noFill/>
          <a:ln>
            <a:noFill/>
          </a:ln>
        </p:spPr>
      </p:pic>
      <p:sp>
        <p:nvSpPr>
          <p:cNvPr id="658" name="Google Shape;658;g87dbdd82ab_0_48"/>
          <p:cNvSpPr/>
          <p:nvPr/>
        </p:nvSpPr>
        <p:spPr>
          <a:xfrm>
            <a:off x="3940737" y="2191787"/>
            <a:ext cx="16502526" cy="1488673"/>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659" name="Google Shape;659;g87dbdd82ab_0_48"/>
          <p:cNvSpPr/>
          <p:nvPr/>
        </p:nvSpPr>
        <p:spPr>
          <a:xfrm>
            <a:off x="3940737" y="6262627"/>
            <a:ext cx="16502526" cy="2503686"/>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660" name="Google Shape;660;g87dbdd82ab_0_48"/>
          <p:cNvSpPr/>
          <p:nvPr/>
        </p:nvSpPr>
        <p:spPr>
          <a:xfrm>
            <a:off x="3940737" y="5625783"/>
            <a:ext cx="16565364" cy="636844"/>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87dbdd82ab_0_48"/>
          <p:cNvSpPr/>
          <p:nvPr/>
        </p:nvSpPr>
        <p:spPr>
          <a:xfrm>
            <a:off x="3909318" y="10707992"/>
            <a:ext cx="16565364" cy="636844"/>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87dbdd82ab_0_48"/>
          <p:cNvSpPr txBox="1"/>
          <p:nvPr/>
        </p:nvSpPr>
        <p:spPr>
          <a:xfrm>
            <a:off x="13820905" y="733937"/>
            <a:ext cx="6554026" cy="1059600"/>
          </a:xfrm>
          <a:prstGeom prst="rect">
            <a:avLst/>
          </a:prstGeom>
          <a:noFill/>
          <a:ln>
            <a:noFill/>
          </a:ln>
        </p:spPr>
        <p:txBody>
          <a:bodyPr anchorCtr="0" anchor="b" bIns="91425" lIns="91425" spcFirstLastPara="1" rIns="91425" wrap="square" tIns="91425">
            <a:noAutofit/>
          </a:bodyPr>
          <a:lstStyle/>
          <a:p>
            <a:pPr indent="0" lvl="2" marL="0" marR="0" rtl="0" algn="r">
              <a:lnSpc>
                <a:spcPct val="200000"/>
              </a:lnSpc>
              <a:spcBef>
                <a:spcPts val="0"/>
              </a:spcBef>
              <a:spcAft>
                <a:spcPts val="0"/>
              </a:spcAft>
              <a:buNone/>
            </a:pPr>
            <a:r>
              <a:rPr b="0" i="0" lang="en-US" sz="3500" u="none" cap="none" strike="noStrike">
                <a:solidFill>
                  <a:schemeClr val="dk1"/>
                </a:solidFill>
                <a:latin typeface="Roboto Light"/>
                <a:ea typeface="Roboto Light"/>
                <a:cs typeface="Roboto Light"/>
                <a:sym typeface="Roboto Light"/>
              </a:rPr>
              <a:t>AD classification on </a:t>
            </a:r>
            <a:r>
              <a:rPr b="0" i="0" lang="en-US" sz="3500" u="none" cap="none" strike="noStrike">
                <a:solidFill>
                  <a:srgbClr val="0D2859"/>
                </a:solidFill>
                <a:latin typeface="Roboto Medium"/>
                <a:ea typeface="Roboto Medium"/>
                <a:cs typeface="Roboto Medium"/>
                <a:sym typeface="Roboto Medium"/>
              </a:rPr>
              <a:t>Pitt</a:t>
            </a:r>
            <a:r>
              <a:rPr b="0" i="0" lang="en-US" sz="3500" u="none" cap="none" strike="noStrike">
                <a:solidFill>
                  <a:schemeClr val="dk1"/>
                </a:solidFill>
                <a:latin typeface="Roboto Light"/>
                <a:ea typeface="Roboto Light"/>
                <a:cs typeface="Roboto Light"/>
                <a:sym typeface="Roboto Light"/>
              </a:rPr>
              <a:t> corpus</a:t>
            </a:r>
            <a:endParaRPr b="0" i="0" sz="3500" u="none" cap="none" strike="noStrike">
              <a:solidFill>
                <a:schemeClr val="dk1"/>
              </a:solidFill>
              <a:latin typeface="Roboto Light"/>
              <a:ea typeface="Roboto Light"/>
              <a:cs typeface="Roboto Light"/>
              <a:sym typeface="Roboto Light"/>
            </a:endParaRPr>
          </a:p>
        </p:txBody>
      </p:sp>
      <p:sp>
        <p:nvSpPr>
          <p:cNvPr id="663" name="Google Shape;663;g87dbdd82ab_0_48"/>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15</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pic>
        <p:nvPicPr>
          <p:cNvPr id="668" name="Google Shape;668;p13"/>
          <p:cNvPicPr preferRelativeResize="0"/>
          <p:nvPr/>
        </p:nvPicPr>
        <p:blipFill rotWithShape="1">
          <a:blip r:embed="rId3">
            <a:alphaModFix/>
          </a:blip>
          <a:srcRect b="0" l="0" r="0" t="0"/>
          <a:stretch/>
        </p:blipFill>
        <p:spPr>
          <a:xfrm>
            <a:off x="1676400" y="3470000"/>
            <a:ext cx="9752126" cy="5831900"/>
          </a:xfrm>
          <a:prstGeom prst="rect">
            <a:avLst/>
          </a:prstGeom>
          <a:noFill/>
          <a:ln>
            <a:noFill/>
          </a:ln>
        </p:spPr>
      </p:pic>
      <p:pic>
        <p:nvPicPr>
          <p:cNvPr id="669" name="Google Shape;669;p13"/>
          <p:cNvPicPr preferRelativeResize="0"/>
          <p:nvPr/>
        </p:nvPicPr>
        <p:blipFill rotWithShape="1">
          <a:blip r:embed="rId4">
            <a:alphaModFix/>
          </a:blip>
          <a:srcRect b="0" l="0" r="0" t="0"/>
          <a:stretch/>
        </p:blipFill>
        <p:spPr>
          <a:xfrm>
            <a:off x="12955475" y="3443291"/>
            <a:ext cx="9752125" cy="5885309"/>
          </a:xfrm>
          <a:prstGeom prst="rect">
            <a:avLst/>
          </a:prstGeom>
          <a:noFill/>
          <a:ln>
            <a:noFill/>
          </a:ln>
        </p:spPr>
      </p:pic>
      <p:sp>
        <p:nvSpPr>
          <p:cNvPr id="670" name="Google Shape;670;p13"/>
          <p:cNvSpPr txBox="1"/>
          <p:nvPr>
            <p:ph idx="1" type="body"/>
          </p:nvPr>
        </p:nvSpPr>
        <p:spPr>
          <a:xfrm>
            <a:off x="1370850" y="10035875"/>
            <a:ext cx="10363200" cy="1400100"/>
          </a:xfrm>
          <a:prstGeom prst="rect">
            <a:avLst/>
          </a:prstGeom>
          <a:noFill/>
          <a:ln>
            <a:noFill/>
          </a:ln>
        </p:spPr>
        <p:txBody>
          <a:bodyPr anchorCtr="0" anchor="t" bIns="91400" lIns="182850" spcFirstLastPara="1" rIns="182850" wrap="square" tIns="91400">
            <a:noAutofit/>
          </a:bodyPr>
          <a:lstStyle/>
          <a:p>
            <a:pPr indent="0" lvl="0" marL="0" marR="0" rtl="0" algn="ctr">
              <a:lnSpc>
                <a:spcPct val="90000"/>
              </a:lnSpc>
              <a:spcBef>
                <a:spcPts val="0"/>
              </a:spcBef>
              <a:spcAft>
                <a:spcPts val="0"/>
              </a:spcAft>
              <a:buClr>
                <a:srgbClr val="2850A3"/>
              </a:buClr>
              <a:buSzPts val="1800"/>
              <a:buFont typeface="Helvetica Neue"/>
              <a:buNone/>
            </a:pPr>
            <a:r>
              <a:rPr lang="en-US" sz="4200">
                <a:latin typeface="Roboto Light"/>
                <a:ea typeface="Roboto Light"/>
                <a:cs typeface="Roboto Light"/>
                <a:sym typeface="Roboto Light"/>
              </a:rPr>
              <a:t>Word-level attention interpretation for a Healthy Control (HC) patient</a:t>
            </a:r>
            <a:endParaRPr sz="4200">
              <a:latin typeface="Roboto Light"/>
              <a:ea typeface="Roboto Light"/>
              <a:cs typeface="Roboto Light"/>
              <a:sym typeface="Roboto Light"/>
            </a:endParaRPr>
          </a:p>
        </p:txBody>
      </p:sp>
      <p:sp>
        <p:nvSpPr>
          <p:cNvPr id="671" name="Google Shape;671;p13"/>
          <p:cNvSpPr txBox="1"/>
          <p:nvPr>
            <p:ph idx="1" type="body"/>
          </p:nvPr>
        </p:nvSpPr>
        <p:spPr>
          <a:xfrm>
            <a:off x="12649938" y="10035873"/>
            <a:ext cx="10363200" cy="1400100"/>
          </a:xfrm>
          <a:prstGeom prst="rect">
            <a:avLst/>
          </a:prstGeom>
          <a:noFill/>
          <a:ln>
            <a:noFill/>
          </a:ln>
        </p:spPr>
        <p:txBody>
          <a:bodyPr anchorCtr="0" anchor="t" bIns="91400" lIns="182850" spcFirstLastPara="1" rIns="182850" wrap="square" tIns="91400">
            <a:noAutofit/>
          </a:bodyPr>
          <a:lstStyle/>
          <a:p>
            <a:pPr indent="0" lvl="0" marL="0" marR="0" rtl="0" algn="ctr">
              <a:lnSpc>
                <a:spcPct val="90000"/>
              </a:lnSpc>
              <a:spcBef>
                <a:spcPts val="0"/>
              </a:spcBef>
              <a:spcAft>
                <a:spcPts val="0"/>
              </a:spcAft>
              <a:buClr>
                <a:srgbClr val="2850A3"/>
              </a:buClr>
              <a:buSzPts val="1800"/>
              <a:buFont typeface="Helvetica Neue"/>
              <a:buNone/>
            </a:pPr>
            <a:r>
              <a:rPr lang="en-US" sz="4200">
                <a:latin typeface="Roboto Light"/>
                <a:ea typeface="Roboto Light"/>
                <a:cs typeface="Roboto Light"/>
                <a:sym typeface="Roboto Light"/>
              </a:rPr>
              <a:t>Word-level attention interpretation for a Alzheimer’s disease (AD) patient</a:t>
            </a:r>
            <a:endParaRPr sz="4200">
              <a:latin typeface="Roboto Light"/>
              <a:ea typeface="Roboto Light"/>
              <a:cs typeface="Roboto Light"/>
              <a:sym typeface="Roboto Light"/>
            </a:endParaRPr>
          </a:p>
        </p:txBody>
      </p:sp>
      <p:sp>
        <p:nvSpPr>
          <p:cNvPr id="672" name="Google Shape;672;p13"/>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Attention Interpretation</a:t>
            </a:r>
            <a:endParaRPr sz="6500">
              <a:solidFill>
                <a:srgbClr val="0D2859"/>
              </a:solidFill>
              <a:latin typeface="Roboto"/>
              <a:ea typeface="Roboto"/>
              <a:cs typeface="Roboto"/>
              <a:sym typeface="Roboto"/>
            </a:endParaRPr>
          </a:p>
        </p:txBody>
      </p:sp>
      <p:grpSp>
        <p:nvGrpSpPr>
          <p:cNvPr id="673" name="Google Shape;673;p13"/>
          <p:cNvGrpSpPr/>
          <p:nvPr/>
        </p:nvGrpSpPr>
        <p:grpSpPr>
          <a:xfrm>
            <a:off x="21065094" y="730238"/>
            <a:ext cx="2332669" cy="1059616"/>
            <a:chOff x="0" y="0"/>
            <a:chExt cx="5272760" cy="2395154"/>
          </a:xfrm>
        </p:grpSpPr>
        <p:pic>
          <p:nvPicPr>
            <p:cNvPr descr="Image" id="674" name="Google Shape;674;p13"/>
            <p:cNvPicPr preferRelativeResize="0"/>
            <p:nvPr/>
          </p:nvPicPr>
          <p:blipFill rotWithShape="1">
            <a:blip r:embed="rId5">
              <a:alphaModFix/>
            </a:blip>
            <a:srcRect b="4620" l="0" r="50000" t="13451"/>
            <a:stretch/>
          </p:blipFill>
          <p:spPr>
            <a:xfrm>
              <a:off x="0" y="16687"/>
              <a:ext cx="2615960" cy="2378467"/>
            </a:xfrm>
            <a:prstGeom prst="rect">
              <a:avLst/>
            </a:prstGeom>
            <a:noFill/>
            <a:ln>
              <a:noFill/>
            </a:ln>
          </p:spPr>
        </p:pic>
        <p:pic>
          <p:nvPicPr>
            <p:cNvPr descr="Image" id="675" name="Google Shape;675;p13"/>
            <p:cNvPicPr preferRelativeResize="0"/>
            <p:nvPr/>
          </p:nvPicPr>
          <p:blipFill rotWithShape="1">
            <a:blip r:embed="rId5">
              <a:alphaModFix/>
            </a:blip>
            <a:srcRect b="0" l="50000" r="0" t="9412"/>
            <a:stretch/>
          </p:blipFill>
          <p:spPr>
            <a:xfrm>
              <a:off x="2906926" y="0"/>
              <a:ext cx="2365834" cy="2378539"/>
            </a:xfrm>
            <a:prstGeom prst="rect">
              <a:avLst/>
            </a:prstGeom>
            <a:noFill/>
            <a:ln>
              <a:noFill/>
            </a:ln>
          </p:spPr>
        </p:pic>
      </p:grpSp>
      <p:sp>
        <p:nvSpPr>
          <p:cNvPr id="676" name="Google Shape;676;p13"/>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16</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g864e041876_0_21"/>
          <p:cNvSpPr txBox="1"/>
          <p:nvPr/>
        </p:nvSpPr>
        <p:spPr>
          <a:xfrm>
            <a:off x="1676425" y="9818493"/>
            <a:ext cx="104574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a:ea typeface="Roboto"/>
                <a:cs typeface="Roboto"/>
                <a:sym typeface="Roboto"/>
              </a:rPr>
              <a:t>Introduction</a:t>
            </a:r>
            <a:endParaRPr b="0" i="0" sz="1400" u="none" cap="none" strike="noStrike">
              <a:solidFill>
                <a:schemeClr val="lt1"/>
              </a:solidFill>
              <a:latin typeface="Roboto"/>
              <a:ea typeface="Roboto"/>
              <a:cs typeface="Roboto"/>
              <a:sym typeface="Roboto"/>
            </a:endParaRPr>
          </a:p>
        </p:txBody>
      </p:sp>
      <p:sp>
        <p:nvSpPr>
          <p:cNvPr id="682" name="Google Shape;682;g864e041876_0_21"/>
          <p:cNvSpPr/>
          <p:nvPr/>
        </p:nvSpPr>
        <p:spPr>
          <a:xfrm>
            <a:off x="-134250" y="-146900"/>
            <a:ext cx="24656699" cy="14060100"/>
          </a:xfrm>
          <a:prstGeom prst="rect">
            <a:avLst/>
          </a:prstGeom>
          <a:solidFill>
            <a:srgbClr val="0D28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864e041876_0_21"/>
          <p:cNvSpPr txBox="1"/>
          <p:nvPr/>
        </p:nvSpPr>
        <p:spPr>
          <a:xfrm>
            <a:off x="1676425" y="9818500"/>
            <a:ext cx="200706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Light"/>
                <a:ea typeface="Roboto Light"/>
                <a:cs typeface="Roboto Light"/>
                <a:sym typeface="Roboto Light"/>
              </a:rPr>
              <a:t>Models</a:t>
            </a:r>
            <a:endParaRPr b="0" i="0" sz="1400" u="none" cap="none" strike="noStrike">
              <a:solidFill>
                <a:schemeClr val="lt1"/>
              </a:solidFill>
              <a:latin typeface="Roboto Light"/>
              <a:ea typeface="Roboto Light"/>
              <a:cs typeface="Roboto Light"/>
              <a:sym typeface="Roboto Light"/>
            </a:endParaRPr>
          </a:p>
        </p:txBody>
      </p:sp>
      <p:sp>
        <p:nvSpPr>
          <p:cNvPr id="684" name="Google Shape;684;g864e041876_0_21"/>
          <p:cNvSpPr txBox="1"/>
          <p:nvPr/>
        </p:nvSpPr>
        <p:spPr>
          <a:xfrm>
            <a:off x="2380900" y="4725775"/>
            <a:ext cx="20070600" cy="3262500"/>
          </a:xfrm>
          <a:prstGeom prst="rect">
            <a:avLst/>
          </a:prstGeom>
          <a:noFill/>
          <a:ln>
            <a:noFill/>
          </a:ln>
        </p:spPr>
        <p:txBody>
          <a:bodyPr anchorCtr="0" anchor="ctr" bIns="50800" lIns="50800" spcFirstLastPara="1" rIns="50800" wrap="square" tIns="50800">
            <a:noAutofit/>
          </a:bodyPr>
          <a:lstStyle/>
          <a:p>
            <a:pPr indent="0" lvl="0" marL="0" marR="0" rtl="0" algn="r">
              <a:lnSpc>
                <a:spcPct val="90000"/>
              </a:lnSpc>
              <a:spcBef>
                <a:spcPts val="0"/>
              </a:spcBef>
              <a:spcAft>
                <a:spcPts val="0"/>
              </a:spcAft>
              <a:buClr>
                <a:srgbClr val="FFFFFF"/>
              </a:buClr>
              <a:buSzPts val="10900"/>
              <a:buFont typeface="Helvetica Neue"/>
              <a:buNone/>
            </a:pPr>
            <a:r>
              <a:rPr b="0" i="0" lang="en-US" sz="6000" u="none" cap="none" strike="noStrike">
                <a:solidFill>
                  <a:srgbClr val="5B73B2"/>
                </a:solidFill>
                <a:latin typeface="Roboto Light"/>
                <a:ea typeface="Roboto Light"/>
                <a:cs typeface="Roboto Light"/>
                <a:sym typeface="Roboto Light"/>
              </a:rPr>
              <a:t>1 - Deep Learning Models </a:t>
            </a:r>
            <a:endParaRPr b="0" i="0" sz="6000" u="none" cap="none" strike="noStrike">
              <a:solidFill>
                <a:srgbClr val="5B73B2"/>
              </a:solidFill>
              <a:latin typeface="Roboto Light"/>
              <a:ea typeface="Roboto Light"/>
              <a:cs typeface="Roboto Light"/>
              <a:sym typeface="Roboto Light"/>
            </a:endParaRPr>
          </a:p>
        </p:txBody>
      </p:sp>
      <p:sp>
        <p:nvSpPr>
          <p:cNvPr id="685" name="Google Shape;685;g864e041876_0_21"/>
          <p:cNvSpPr txBox="1"/>
          <p:nvPr/>
        </p:nvSpPr>
        <p:spPr>
          <a:xfrm>
            <a:off x="2389275" y="9818500"/>
            <a:ext cx="20070600" cy="3262500"/>
          </a:xfrm>
          <a:prstGeom prst="rect">
            <a:avLst/>
          </a:prstGeom>
          <a:noFill/>
          <a:ln>
            <a:noFill/>
          </a:ln>
        </p:spPr>
        <p:txBody>
          <a:bodyPr anchorCtr="0" anchor="ctr" bIns="50800" lIns="50800" spcFirstLastPara="1" rIns="50800" wrap="square" tIns="50800">
            <a:noAutofit/>
          </a:bodyPr>
          <a:lstStyle/>
          <a:p>
            <a:pPr indent="0" lvl="0" marL="0" marR="0" rtl="0" algn="r">
              <a:lnSpc>
                <a:spcPct val="90000"/>
              </a:lnSpc>
              <a:spcBef>
                <a:spcPts val="0"/>
              </a:spcBef>
              <a:spcAft>
                <a:spcPts val="0"/>
              </a:spcAft>
              <a:buClr>
                <a:srgbClr val="FFFFFF"/>
              </a:buClr>
              <a:buSzPts val="10900"/>
              <a:buFont typeface="Helvetica Neue"/>
              <a:buNone/>
            </a:pPr>
            <a:r>
              <a:rPr b="0" i="0" lang="en-US" sz="6000" u="none" cap="none" strike="noStrike">
                <a:solidFill>
                  <a:srgbClr val="FFFFFF"/>
                </a:solidFill>
                <a:latin typeface="Roboto Light"/>
                <a:ea typeface="Roboto Light"/>
                <a:cs typeface="Roboto Light"/>
                <a:sym typeface="Roboto Light"/>
              </a:rPr>
              <a:t>2 - Transformer-based Approach </a:t>
            </a:r>
            <a:endParaRPr b="0" i="0" sz="6000" u="none" cap="none" strike="noStrike">
              <a:solidFill>
                <a:srgbClr val="FFFFFF"/>
              </a:solidFill>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pic>
        <p:nvPicPr>
          <p:cNvPr id="690" name="Google Shape;690;p16"/>
          <p:cNvPicPr preferRelativeResize="0"/>
          <p:nvPr/>
        </p:nvPicPr>
        <p:blipFill rotWithShape="1">
          <a:blip r:embed="rId3">
            <a:alphaModFix/>
          </a:blip>
          <a:srcRect b="0" l="0" r="0" t="0"/>
          <a:stretch/>
        </p:blipFill>
        <p:spPr>
          <a:xfrm>
            <a:off x="9734875" y="730250"/>
            <a:ext cx="14547101" cy="12368600"/>
          </a:xfrm>
          <a:prstGeom prst="rect">
            <a:avLst/>
          </a:prstGeom>
          <a:noFill/>
          <a:ln>
            <a:noFill/>
          </a:ln>
        </p:spPr>
      </p:pic>
      <p:sp>
        <p:nvSpPr>
          <p:cNvPr id="691" name="Google Shape;691;p16"/>
          <p:cNvSpPr txBox="1"/>
          <p:nvPr>
            <p:ph type="title"/>
          </p:nvPr>
        </p:nvSpPr>
        <p:spPr>
          <a:xfrm>
            <a:off x="582475" y="730250"/>
            <a:ext cx="22125000"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Transformer-based Approach</a:t>
            </a:r>
            <a:endParaRPr sz="6500">
              <a:solidFill>
                <a:srgbClr val="0D2859"/>
              </a:solidFill>
              <a:latin typeface="Roboto"/>
              <a:ea typeface="Roboto"/>
              <a:cs typeface="Roboto"/>
              <a:sym typeface="Roboto"/>
            </a:endParaRPr>
          </a:p>
        </p:txBody>
      </p:sp>
      <p:sp>
        <p:nvSpPr>
          <p:cNvPr id="692" name="Google Shape;692;p16"/>
          <p:cNvSpPr txBox="1"/>
          <p:nvPr>
            <p:ph idx="1" type="body"/>
          </p:nvPr>
        </p:nvSpPr>
        <p:spPr>
          <a:xfrm>
            <a:off x="582475" y="2788075"/>
            <a:ext cx="9152400" cy="8105100"/>
          </a:xfrm>
          <a:prstGeom prst="rect">
            <a:avLst/>
          </a:prstGeom>
          <a:noFill/>
          <a:ln>
            <a:noFill/>
          </a:ln>
        </p:spPr>
        <p:txBody>
          <a:bodyPr anchorCtr="0" anchor="t" bIns="91400" lIns="182850" spcFirstLastPara="1" rIns="182850" wrap="square" tIns="91400">
            <a:noAutofit/>
          </a:bodyPr>
          <a:lstStyle/>
          <a:p>
            <a:pPr indent="0" lvl="0" marL="0" rtl="0" algn="l">
              <a:lnSpc>
                <a:spcPct val="100000"/>
              </a:lnSpc>
              <a:spcBef>
                <a:spcPts val="0"/>
              </a:spcBef>
              <a:spcAft>
                <a:spcPts val="0"/>
              </a:spcAft>
              <a:buSzPts val="1800"/>
              <a:buNone/>
            </a:pPr>
            <a:r>
              <a:rPr lang="en-US" sz="4200">
                <a:solidFill>
                  <a:srgbClr val="0D2859"/>
                </a:solidFill>
                <a:latin typeface="Roboto Medium"/>
                <a:ea typeface="Roboto Medium"/>
                <a:cs typeface="Roboto Medium"/>
                <a:sym typeface="Roboto Medium"/>
              </a:rPr>
              <a:t>DistilBERT</a:t>
            </a:r>
            <a:r>
              <a:rPr baseline="30000" lang="en-US" sz="4200">
                <a:latin typeface="Roboto Light"/>
                <a:ea typeface="Roboto Light"/>
                <a:cs typeface="Roboto Light"/>
                <a:sym typeface="Roboto Light"/>
              </a:rPr>
              <a:t>[9]</a:t>
            </a:r>
            <a:r>
              <a:rPr lang="en-US" sz="4200">
                <a:solidFill>
                  <a:srgbClr val="0D2859"/>
                </a:solidFill>
                <a:latin typeface="Roboto"/>
                <a:ea typeface="Roboto"/>
                <a:cs typeface="Roboto"/>
                <a:sym typeface="Roboto"/>
              </a:rPr>
              <a:t> </a:t>
            </a:r>
            <a:r>
              <a:rPr lang="en-US" sz="4200">
                <a:latin typeface="Roboto Light"/>
                <a:ea typeface="Roboto Light"/>
                <a:cs typeface="Roboto Light"/>
                <a:sym typeface="Roboto Light"/>
              </a:rPr>
              <a:t>low-parameter language model obtained via knowledge distillation from BERT-base</a:t>
            </a:r>
            <a:r>
              <a:rPr baseline="30000" lang="en-US" sz="4200">
                <a:latin typeface="Roboto Light"/>
                <a:ea typeface="Roboto Light"/>
                <a:cs typeface="Roboto Light"/>
                <a:sym typeface="Roboto Light"/>
              </a:rPr>
              <a:t>[10]</a:t>
            </a:r>
            <a:r>
              <a:rPr lang="en-US" sz="4200">
                <a:latin typeface="Roboto Light"/>
                <a:ea typeface="Roboto Light"/>
                <a:cs typeface="Roboto Light"/>
                <a:sym typeface="Roboto Light"/>
              </a:rPr>
              <a:t>.</a:t>
            </a:r>
            <a:endParaRPr sz="4200">
              <a:solidFill>
                <a:srgbClr val="0D2859"/>
              </a:solidFill>
              <a:latin typeface="Roboto Light"/>
              <a:ea typeface="Roboto Light"/>
              <a:cs typeface="Roboto Light"/>
              <a:sym typeface="Roboto Light"/>
            </a:endParaRPr>
          </a:p>
          <a:p>
            <a:pPr indent="0" lvl="0" marL="0" rtl="0" algn="l">
              <a:lnSpc>
                <a:spcPct val="100000"/>
              </a:lnSpc>
              <a:spcBef>
                <a:spcPts val="0"/>
              </a:spcBef>
              <a:spcAft>
                <a:spcPts val="0"/>
              </a:spcAft>
              <a:buSzPts val="1800"/>
              <a:buNone/>
            </a:pPr>
            <a:r>
              <a:t/>
            </a:r>
            <a:endParaRPr sz="4200">
              <a:solidFill>
                <a:srgbClr val="0D2859"/>
              </a:solidFill>
              <a:latin typeface="Roboto Light"/>
              <a:ea typeface="Roboto Light"/>
              <a:cs typeface="Roboto Light"/>
              <a:sym typeface="Roboto Light"/>
            </a:endParaRPr>
          </a:p>
          <a:p>
            <a:pPr indent="0" lvl="0" marL="0" rtl="0" algn="l">
              <a:lnSpc>
                <a:spcPct val="100000"/>
              </a:lnSpc>
              <a:spcBef>
                <a:spcPts val="0"/>
              </a:spcBef>
              <a:spcAft>
                <a:spcPts val="0"/>
              </a:spcAft>
              <a:buSzPts val="1800"/>
              <a:buNone/>
            </a:pPr>
            <a:r>
              <a:rPr lang="en-US" sz="4200">
                <a:latin typeface="Roboto Light"/>
                <a:ea typeface="Roboto Light"/>
                <a:cs typeface="Roboto Light"/>
                <a:sym typeface="Roboto Light"/>
              </a:rPr>
              <a:t>In our experiments we used:</a:t>
            </a:r>
            <a:endParaRPr sz="4200">
              <a:latin typeface="Roboto Light"/>
              <a:ea typeface="Roboto Light"/>
              <a:cs typeface="Roboto Light"/>
              <a:sym typeface="Roboto Light"/>
            </a:endParaRPr>
          </a:p>
          <a:p>
            <a:pPr indent="-457200" lvl="0" marL="457200" rtl="0" algn="l">
              <a:lnSpc>
                <a:spcPct val="100000"/>
              </a:lnSpc>
              <a:spcBef>
                <a:spcPts val="1000"/>
              </a:spcBef>
              <a:spcAft>
                <a:spcPts val="0"/>
              </a:spcAft>
              <a:buClr>
                <a:srgbClr val="0D2859"/>
              </a:buClr>
              <a:buSzPts val="4200"/>
              <a:buFont typeface="Roboto Light"/>
              <a:buChar char="•"/>
            </a:pPr>
            <a:r>
              <a:rPr lang="en-US" sz="4200">
                <a:solidFill>
                  <a:schemeClr val="dk1"/>
                </a:solidFill>
                <a:latin typeface="Roboto Light"/>
                <a:ea typeface="Roboto Light"/>
                <a:cs typeface="Roboto Light"/>
                <a:sym typeface="Roboto Light"/>
              </a:rPr>
              <a:t>Pooled output to perform final classification</a:t>
            </a:r>
            <a:endParaRPr sz="4200">
              <a:solidFill>
                <a:schemeClr val="dk1"/>
              </a:solidFill>
              <a:latin typeface="Roboto Light"/>
              <a:ea typeface="Roboto Light"/>
              <a:cs typeface="Roboto Light"/>
              <a:sym typeface="Roboto Light"/>
            </a:endParaRPr>
          </a:p>
          <a:p>
            <a:pPr indent="-457200" lvl="0" marL="457200" rtl="0" algn="l">
              <a:lnSpc>
                <a:spcPct val="100000"/>
              </a:lnSpc>
              <a:spcBef>
                <a:spcPts val="0"/>
              </a:spcBef>
              <a:spcAft>
                <a:spcPts val="0"/>
              </a:spcAft>
              <a:buClr>
                <a:srgbClr val="0D2859"/>
              </a:buClr>
              <a:buSzPts val="4200"/>
              <a:buFont typeface="Roboto Light"/>
              <a:buChar char="•"/>
            </a:pPr>
            <a:r>
              <a:rPr lang="en-US" sz="4200">
                <a:solidFill>
                  <a:schemeClr val="dk1"/>
                </a:solidFill>
                <a:latin typeface="Roboto Light"/>
                <a:ea typeface="Roboto Light"/>
                <a:cs typeface="Roboto Light"/>
                <a:sym typeface="Roboto Light"/>
              </a:rPr>
              <a:t>Pre-trained tokenizer </a:t>
            </a:r>
            <a:endParaRPr sz="4200">
              <a:solidFill>
                <a:schemeClr val="dk1"/>
              </a:solidFill>
              <a:latin typeface="Roboto Light"/>
              <a:ea typeface="Roboto Light"/>
              <a:cs typeface="Roboto Light"/>
              <a:sym typeface="Roboto Light"/>
            </a:endParaRPr>
          </a:p>
          <a:p>
            <a:pPr indent="-457200" lvl="0" marL="457200" rtl="0" algn="l">
              <a:lnSpc>
                <a:spcPct val="100000"/>
              </a:lnSpc>
              <a:spcBef>
                <a:spcPts val="0"/>
              </a:spcBef>
              <a:spcAft>
                <a:spcPts val="0"/>
              </a:spcAft>
              <a:buClr>
                <a:srgbClr val="0D2859"/>
              </a:buClr>
              <a:buSzPts val="4200"/>
              <a:buFont typeface="Roboto Light"/>
              <a:buChar char="•"/>
            </a:pPr>
            <a:r>
              <a:rPr lang="en-US" sz="4200">
                <a:latin typeface="Roboto Light"/>
                <a:ea typeface="Roboto Light"/>
                <a:cs typeface="Roboto Light"/>
                <a:sym typeface="Roboto Light"/>
              </a:rPr>
              <a:t>Both language-model </a:t>
            </a:r>
            <a:r>
              <a:rPr lang="en-US" sz="4200">
                <a:solidFill>
                  <a:srgbClr val="0D2859"/>
                </a:solidFill>
                <a:latin typeface="Roboto Medium"/>
                <a:ea typeface="Roboto Medium"/>
                <a:cs typeface="Roboto Medium"/>
                <a:sym typeface="Roboto Medium"/>
              </a:rPr>
              <a:t>pre-training</a:t>
            </a:r>
            <a:r>
              <a:rPr lang="en-US" sz="4200">
                <a:solidFill>
                  <a:srgbClr val="0D2859"/>
                </a:solidFill>
                <a:latin typeface="Roboto Light"/>
                <a:ea typeface="Roboto Light"/>
                <a:cs typeface="Roboto Light"/>
                <a:sym typeface="Roboto Light"/>
              </a:rPr>
              <a:t> </a:t>
            </a:r>
            <a:r>
              <a:rPr lang="en-US" sz="4200">
                <a:latin typeface="Roboto Light"/>
                <a:ea typeface="Roboto Light"/>
                <a:cs typeface="Roboto Light"/>
                <a:sym typeface="Roboto Light"/>
              </a:rPr>
              <a:t>and</a:t>
            </a:r>
            <a:r>
              <a:rPr lang="en-US" sz="4200">
                <a:solidFill>
                  <a:srgbClr val="0D2859"/>
                </a:solidFill>
                <a:latin typeface="Roboto Light"/>
                <a:ea typeface="Roboto Light"/>
                <a:cs typeface="Roboto Light"/>
                <a:sym typeface="Roboto Light"/>
              </a:rPr>
              <a:t> </a:t>
            </a:r>
            <a:r>
              <a:rPr lang="en-US" sz="4200">
                <a:solidFill>
                  <a:srgbClr val="0D2859"/>
                </a:solidFill>
                <a:latin typeface="Roboto Medium"/>
                <a:ea typeface="Roboto Medium"/>
                <a:cs typeface="Roboto Medium"/>
                <a:sym typeface="Roboto Medium"/>
              </a:rPr>
              <a:t>random</a:t>
            </a:r>
            <a:r>
              <a:rPr lang="en-US" sz="4200">
                <a:solidFill>
                  <a:srgbClr val="0D2859"/>
                </a:solidFill>
                <a:latin typeface="Roboto"/>
                <a:ea typeface="Roboto"/>
                <a:cs typeface="Roboto"/>
                <a:sym typeface="Roboto"/>
              </a:rPr>
              <a:t> </a:t>
            </a:r>
            <a:r>
              <a:rPr lang="en-US" sz="4200">
                <a:solidFill>
                  <a:srgbClr val="0D2859"/>
                </a:solidFill>
                <a:latin typeface="Roboto Medium"/>
                <a:ea typeface="Roboto Medium"/>
                <a:cs typeface="Roboto Medium"/>
                <a:sym typeface="Roboto Medium"/>
              </a:rPr>
              <a:t>initialization</a:t>
            </a:r>
            <a:r>
              <a:rPr lang="en-US" sz="4200">
                <a:solidFill>
                  <a:srgbClr val="0D2859"/>
                </a:solidFill>
                <a:latin typeface="Roboto Light"/>
                <a:ea typeface="Roboto Light"/>
                <a:cs typeface="Roboto Light"/>
                <a:sym typeface="Roboto Light"/>
              </a:rPr>
              <a:t> </a:t>
            </a:r>
            <a:r>
              <a:rPr lang="en-US" sz="4200">
                <a:latin typeface="Roboto Light"/>
                <a:ea typeface="Roboto Light"/>
                <a:cs typeface="Roboto Light"/>
                <a:sym typeface="Roboto Light"/>
              </a:rPr>
              <a:t>to test pre-training generalization capabilities</a:t>
            </a:r>
            <a:endParaRPr sz="4200">
              <a:latin typeface="Roboto Light"/>
              <a:ea typeface="Roboto Light"/>
              <a:cs typeface="Roboto Light"/>
              <a:sym typeface="Roboto Light"/>
            </a:endParaRPr>
          </a:p>
        </p:txBody>
      </p:sp>
      <p:sp>
        <p:nvSpPr>
          <p:cNvPr id="693" name="Google Shape;693;p16"/>
          <p:cNvSpPr txBox="1"/>
          <p:nvPr>
            <p:ph idx="1" type="body"/>
          </p:nvPr>
        </p:nvSpPr>
        <p:spPr>
          <a:xfrm>
            <a:off x="582475" y="11891400"/>
            <a:ext cx="9584400" cy="1521300"/>
          </a:xfrm>
          <a:prstGeom prst="rect">
            <a:avLst/>
          </a:prstGeom>
          <a:noFill/>
          <a:ln>
            <a:noFill/>
          </a:ln>
        </p:spPr>
        <p:txBody>
          <a:bodyPr anchorCtr="0" anchor="b" bIns="91400" lIns="182850" spcFirstLastPara="1" rIns="182850" wrap="square" tIns="91400">
            <a:noAutofit/>
          </a:bodyPr>
          <a:lstStyle/>
          <a:p>
            <a:pPr indent="0" lvl="0" marL="0" rtl="0" algn="just">
              <a:lnSpc>
                <a:spcPct val="115000"/>
              </a:lnSpc>
              <a:spcBef>
                <a:spcPts val="0"/>
              </a:spcBef>
              <a:spcAft>
                <a:spcPts val="0"/>
              </a:spcAft>
              <a:buSzPts val="1800"/>
              <a:buNone/>
            </a:pPr>
            <a:r>
              <a:rPr lang="en-US" sz="2600">
                <a:solidFill>
                  <a:schemeClr val="dk1"/>
                </a:solidFill>
                <a:latin typeface="Roboto Thin"/>
                <a:ea typeface="Roboto Thin"/>
                <a:cs typeface="Roboto Thin"/>
                <a:sym typeface="Roboto Thin"/>
              </a:rPr>
              <a:t>[9] </a:t>
            </a:r>
            <a:r>
              <a:rPr lang="en-US" sz="2600" u="sng">
                <a:solidFill>
                  <a:srgbClr val="0D275A"/>
                </a:solidFill>
                <a:latin typeface="Roboto Thin"/>
                <a:ea typeface="Roboto Thin"/>
                <a:cs typeface="Roboto Thin"/>
                <a:sym typeface="Roboto Thin"/>
                <a:hlinkClick r:id="rId4"/>
              </a:rPr>
              <a:t>Smaller, faster, cheaper, lighter: Introducing DistilBERT, a distilled version of BERT</a:t>
            </a:r>
            <a:r>
              <a:rPr lang="en-US" sz="2600">
                <a:latin typeface="Roboto Thin"/>
                <a:ea typeface="Roboto Thin"/>
                <a:cs typeface="Roboto Thin"/>
                <a:sym typeface="Roboto Thin"/>
              </a:rPr>
              <a:t>, [10] </a:t>
            </a:r>
            <a:r>
              <a:rPr lang="en-US" sz="2600" u="sng">
                <a:solidFill>
                  <a:srgbClr val="0D275A"/>
                </a:solidFill>
                <a:latin typeface="Roboto Thin"/>
                <a:ea typeface="Roboto Thin"/>
                <a:cs typeface="Roboto Thin"/>
                <a:sym typeface="Roboto Thin"/>
                <a:hlinkClick r:id="rId5"/>
              </a:rPr>
              <a:t>BERT: Pre-training of Deep Bidirectional Transformers for Language Understanding</a:t>
            </a:r>
            <a:endParaRPr sz="3000">
              <a:solidFill>
                <a:srgbClr val="0D275A"/>
              </a:solidFill>
              <a:latin typeface="Roboto Thin"/>
              <a:ea typeface="Roboto Thin"/>
              <a:cs typeface="Roboto Thin"/>
              <a:sym typeface="Roboto Thin"/>
            </a:endParaRPr>
          </a:p>
        </p:txBody>
      </p:sp>
      <p:sp>
        <p:nvSpPr>
          <p:cNvPr id="694" name="Google Shape;694;p16"/>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18</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g87d32503f0_6_260"/>
          <p:cNvSpPr txBox="1"/>
          <p:nvPr/>
        </p:nvSpPr>
        <p:spPr>
          <a:xfrm>
            <a:off x="1828800" y="12718472"/>
            <a:ext cx="21031199" cy="695377"/>
          </a:xfrm>
          <a:prstGeom prst="rect">
            <a:avLst/>
          </a:prstGeom>
          <a:noFill/>
          <a:ln>
            <a:noFill/>
          </a:ln>
        </p:spPr>
        <p:txBody>
          <a:bodyPr anchorCtr="0" anchor="ctr" bIns="91400" lIns="182850" spcFirstLastPara="1" rIns="182850" wrap="square" tIns="91400">
            <a:noAutofit/>
          </a:bodyPr>
          <a:lstStyle/>
          <a:p>
            <a:pPr indent="0" lvl="0" marL="0" marR="0" rtl="0" algn="l">
              <a:lnSpc>
                <a:spcPct val="115000"/>
              </a:lnSpc>
              <a:spcBef>
                <a:spcPts val="0"/>
              </a:spcBef>
              <a:spcAft>
                <a:spcPts val="0"/>
              </a:spcAft>
              <a:buClr>
                <a:schemeClr val="dk1"/>
              </a:buClr>
              <a:buSzPts val="1800"/>
              <a:buFont typeface="Helvetica Neue"/>
              <a:buNone/>
            </a:pPr>
            <a:r>
              <a:rPr b="0" i="0" lang="en-US" sz="3000" u="none" cap="none" strike="noStrike">
                <a:solidFill>
                  <a:srgbClr val="000000"/>
                </a:solidFill>
                <a:latin typeface="Roboto Thin"/>
                <a:ea typeface="Roboto Thin"/>
                <a:cs typeface="Roboto Thin"/>
                <a:sym typeface="Roboto Thin"/>
              </a:rPr>
              <a:t>[11] </a:t>
            </a:r>
            <a:r>
              <a:rPr b="0" i="0" lang="en-US" sz="3000" u="sng" cap="none" strike="noStrike">
                <a:solidFill>
                  <a:srgbClr val="0D275A"/>
                </a:solidFill>
                <a:latin typeface="Roboto Thin"/>
                <a:ea typeface="Roboto Thin"/>
                <a:cs typeface="Roboto Thin"/>
                <a:sym typeface="Roboto Thin"/>
                <a:hlinkClick r:id="rId3"/>
              </a:rPr>
              <a:t>Automatic Hierarchical Attention Neural Network for Detecting AD</a:t>
            </a:r>
            <a:endParaRPr b="0" i="0" sz="3000" u="sng" cap="none" strike="noStrike">
              <a:solidFill>
                <a:srgbClr val="0D275A"/>
              </a:solidFill>
              <a:latin typeface="Roboto Thin"/>
              <a:ea typeface="Roboto Thin"/>
              <a:cs typeface="Roboto Thin"/>
              <a:sym typeface="Roboto Thin"/>
            </a:endParaRPr>
          </a:p>
        </p:txBody>
      </p:sp>
      <p:grpSp>
        <p:nvGrpSpPr>
          <p:cNvPr id="700" name="Google Shape;700;g87d32503f0_6_260"/>
          <p:cNvGrpSpPr/>
          <p:nvPr/>
        </p:nvGrpSpPr>
        <p:grpSpPr>
          <a:xfrm>
            <a:off x="21065094" y="730238"/>
            <a:ext cx="2332669" cy="1059616"/>
            <a:chOff x="0" y="0"/>
            <a:chExt cx="5272760" cy="2395154"/>
          </a:xfrm>
        </p:grpSpPr>
        <p:pic>
          <p:nvPicPr>
            <p:cNvPr descr="Image" id="701" name="Google Shape;701;g87d32503f0_6_260"/>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702" name="Google Shape;702;g87d32503f0_6_260"/>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
        <p:nvSpPr>
          <p:cNvPr id="703" name="Google Shape;703;g87d32503f0_6_260"/>
          <p:cNvSpPr txBox="1"/>
          <p:nvPr>
            <p:ph idx="1" type="body"/>
          </p:nvPr>
        </p:nvSpPr>
        <p:spPr>
          <a:xfrm>
            <a:off x="1676400" y="9402125"/>
            <a:ext cx="21031199" cy="2107800"/>
          </a:xfrm>
          <a:prstGeom prst="rect">
            <a:avLst/>
          </a:prstGeom>
          <a:noFill/>
          <a:ln>
            <a:noFill/>
          </a:ln>
        </p:spPr>
        <p:txBody>
          <a:bodyPr anchorCtr="0" anchor="t" bIns="91400" lIns="182850" spcFirstLastPara="1" rIns="182850" wrap="square" tIns="91400">
            <a:noAutofit/>
          </a:bodyPr>
          <a:lstStyle/>
          <a:p>
            <a:pPr indent="-457200" lvl="0" marL="457200" rtl="0" algn="l">
              <a:lnSpc>
                <a:spcPct val="115000"/>
              </a:lnSpc>
              <a:spcBef>
                <a:spcPts val="0"/>
              </a:spcBef>
              <a:spcAft>
                <a:spcPts val="0"/>
              </a:spcAft>
              <a:buClr>
                <a:srgbClr val="0D2859"/>
              </a:buClr>
              <a:buSzPts val="4200"/>
              <a:buFont typeface="Roboto"/>
              <a:buChar char="•"/>
            </a:pPr>
            <a:r>
              <a:rPr lang="en-US" sz="4200">
                <a:solidFill>
                  <a:srgbClr val="0D2859"/>
                </a:solidFill>
                <a:latin typeface="Roboto Medium"/>
                <a:ea typeface="Roboto Medium"/>
                <a:cs typeface="Roboto Medium"/>
                <a:sym typeface="Roboto Medium"/>
              </a:rPr>
              <a:t>DistilBERT</a:t>
            </a:r>
            <a:r>
              <a:rPr lang="en-US" sz="4200">
                <a:solidFill>
                  <a:srgbClr val="0D2859"/>
                </a:solidFill>
                <a:latin typeface="Roboto"/>
                <a:ea typeface="Roboto"/>
                <a:cs typeface="Roboto"/>
                <a:sym typeface="Roboto"/>
              </a:rPr>
              <a:t> </a:t>
            </a:r>
            <a:r>
              <a:rPr lang="en-US" sz="4200">
                <a:solidFill>
                  <a:schemeClr val="dk1"/>
                </a:solidFill>
                <a:latin typeface="Roboto Light"/>
                <a:ea typeface="Roboto Light"/>
                <a:cs typeface="Roboto Light"/>
                <a:sym typeface="Roboto Light"/>
              </a:rPr>
              <a:t>outperforms the CNN | GRU architecture</a:t>
            </a:r>
            <a:endParaRPr sz="4200">
              <a:latin typeface="Roboto Light"/>
              <a:ea typeface="Roboto Light"/>
              <a:cs typeface="Roboto Light"/>
              <a:sym typeface="Roboto Light"/>
            </a:endParaRPr>
          </a:p>
          <a:p>
            <a:pPr indent="-457200" lvl="0" marL="457200" rtl="0" algn="l">
              <a:lnSpc>
                <a:spcPct val="115000"/>
              </a:lnSpc>
              <a:spcBef>
                <a:spcPts val="0"/>
              </a:spcBef>
              <a:spcAft>
                <a:spcPts val="0"/>
              </a:spcAft>
              <a:buClr>
                <a:srgbClr val="0D2859"/>
              </a:buClr>
              <a:buSzPts val="4200"/>
              <a:buFont typeface="Roboto"/>
              <a:buChar char="•"/>
            </a:pPr>
            <a:r>
              <a:rPr lang="en-US" sz="4200">
                <a:solidFill>
                  <a:srgbClr val="0D2859"/>
                </a:solidFill>
                <a:latin typeface="Roboto Medium"/>
                <a:ea typeface="Roboto Medium"/>
                <a:cs typeface="Roboto Medium"/>
                <a:sym typeface="Roboto Medium"/>
              </a:rPr>
              <a:t>DistilBERT</a:t>
            </a:r>
            <a:r>
              <a:rPr lang="en-US" sz="4200">
                <a:solidFill>
                  <a:srgbClr val="0D2859"/>
                </a:solidFill>
                <a:latin typeface="Roboto"/>
                <a:ea typeface="Roboto"/>
                <a:cs typeface="Roboto"/>
                <a:sym typeface="Roboto"/>
              </a:rPr>
              <a:t> </a:t>
            </a:r>
            <a:r>
              <a:rPr lang="en-US" sz="4200">
                <a:latin typeface="Roboto Light"/>
                <a:ea typeface="Roboto Light"/>
                <a:cs typeface="Roboto Light"/>
                <a:sym typeface="Roboto Light"/>
              </a:rPr>
              <a:t>achieves F1-score comparable with the current state-of-the-art on the given task</a:t>
            </a:r>
            <a:r>
              <a:rPr baseline="30000" lang="en-US" sz="4200">
                <a:latin typeface="Roboto Light"/>
                <a:ea typeface="Roboto Light"/>
                <a:cs typeface="Roboto Light"/>
                <a:sym typeface="Roboto Light"/>
              </a:rPr>
              <a:t>[11]</a:t>
            </a:r>
            <a:r>
              <a:rPr lang="en-US" sz="4200">
                <a:solidFill>
                  <a:srgbClr val="0D2859"/>
                </a:solidFill>
                <a:latin typeface="Roboto Light"/>
                <a:ea typeface="Roboto Light"/>
                <a:cs typeface="Roboto Light"/>
                <a:sym typeface="Roboto Light"/>
              </a:rPr>
              <a:t> </a:t>
            </a:r>
            <a:r>
              <a:rPr lang="en-US" sz="4200">
                <a:latin typeface="Roboto Light"/>
                <a:ea typeface="Roboto Light"/>
                <a:cs typeface="Roboto Light"/>
                <a:sym typeface="Roboto Light"/>
              </a:rPr>
              <a:t>(83.86% vs. 84.43%)</a:t>
            </a:r>
            <a:endParaRPr sz="4200">
              <a:solidFill>
                <a:srgbClr val="0D2859"/>
              </a:solidFill>
              <a:latin typeface="Roboto Light"/>
              <a:ea typeface="Roboto Light"/>
              <a:cs typeface="Roboto Light"/>
              <a:sym typeface="Roboto Light"/>
            </a:endParaRPr>
          </a:p>
        </p:txBody>
      </p:sp>
      <p:grpSp>
        <p:nvGrpSpPr>
          <p:cNvPr id="704" name="Google Shape;704;g87d32503f0_6_260"/>
          <p:cNvGrpSpPr/>
          <p:nvPr/>
        </p:nvGrpSpPr>
        <p:grpSpPr>
          <a:xfrm>
            <a:off x="484850" y="2699479"/>
            <a:ext cx="23097100" cy="5363746"/>
            <a:chOff x="355625" y="2699479"/>
            <a:chExt cx="23097100" cy="5363746"/>
          </a:xfrm>
        </p:grpSpPr>
        <p:pic>
          <p:nvPicPr>
            <p:cNvPr descr="A screenshot of a cell phone&#10;&#10;Description automatically generated" id="705" name="Google Shape;705;g87d32503f0_6_260"/>
            <p:cNvPicPr preferRelativeResize="0"/>
            <p:nvPr/>
          </p:nvPicPr>
          <p:blipFill rotWithShape="1">
            <a:blip r:embed="rId5">
              <a:alphaModFix/>
            </a:blip>
            <a:srcRect b="0" l="0" r="0" t="0"/>
            <a:stretch/>
          </p:blipFill>
          <p:spPr>
            <a:xfrm>
              <a:off x="355625" y="2699479"/>
              <a:ext cx="23055749" cy="5363746"/>
            </a:xfrm>
            <a:prstGeom prst="rect">
              <a:avLst/>
            </a:prstGeom>
            <a:noFill/>
            <a:ln>
              <a:noFill/>
            </a:ln>
          </p:spPr>
        </p:pic>
        <p:sp>
          <p:nvSpPr>
            <p:cNvPr id="706" name="Google Shape;706;g87d32503f0_6_260"/>
            <p:cNvSpPr/>
            <p:nvPr/>
          </p:nvSpPr>
          <p:spPr>
            <a:xfrm>
              <a:off x="470325" y="6784850"/>
              <a:ext cx="22982400" cy="9144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7" name="Google Shape;707;g87d32503f0_6_260"/>
          <p:cNvSpPr/>
          <p:nvPr/>
        </p:nvSpPr>
        <p:spPr>
          <a:xfrm>
            <a:off x="599550" y="5000350"/>
            <a:ext cx="22982400" cy="9144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87d32503f0_6_260"/>
          <p:cNvSpPr txBox="1"/>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2850A3"/>
              </a:buClr>
              <a:buSzPts val="4400"/>
              <a:buFont typeface="Arial"/>
              <a:buNone/>
            </a:pPr>
            <a:r>
              <a:rPr b="1" i="0" lang="en-US" sz="6500" u="none" cap="none" strike="noStrike">
                <a:solidFill>
                  <a:srgbClr val="0D2859"/>
                </a:solidFill>
                <a:latin typeface="Roboto"/>
                <a:ea typeface="Roboto"/>
                <a:cs typeface="Roboto"/>
                <a:sym typeface="Roboto"/>
              </a:rPr>
              <a:t>Results: Unilingual English</a:t>
            </a:r>
            <a:endParaRPr/>
          </a:p>
        </p:txBody>
      </p:sp>
      <p:sp>
        <p:nvSpPr>
          <p:cNvPr id="709" name="Google Shape;709;g87d32503f0_6_260"/>
          <p:cNvSpPr txBox="1"/>
          <p:nvPr/>
        </p:nvSpPr>
        <p:spPr>
          <a:xfrm>
            <a:off x="13820905" y="733937"/>
            <a:ext cx="6554026" cy="1059600"/>
          </a:xfrm>
          <a:prstGeom prst="rect">
            <a:avLst/>
          </a:prstGeom>
          <a:noFill/>
          <a:ln>
            <a:noFill/>
          </a:ln>
        </p:spPr>
        <p:txBody>
          <a:bodyPr anchorCtr="0" anchor="b" bIns="91425" lIns="91425" spcFirstLastPara="1" rIns="91425" wrap="square" tIns="91425">
            <a:noAutofit/>
          </a:bodyPr>
          <a:lstStyle/>
          <a:p>
            <a:pPr indent="0" lvl="2" marL="0" marR="0" rtl="0" algn="r">
              <a:lnSpc>
                <a:spcPct val="200000"/>
              </a:lnSpc>
              <a:spcBef>
                <a:spcPts val="0"/>
              </a:spcBef>
              <a:spcAft>
                <a:spcPts val="0"/>
              </a:spcAft>
              <a:buNone/>
            </a:pPr>
            <a:r>
              <a:rPr b="0" i="0" lang="en-US" sz="3500" u="none" cap="none" strike="noStrike">
                <a:solidFill>
                  <a:schemeClr val="dk1"/>
                </a:solidFill>
                <a:latin typeface="Roboto Light"/>
                <a:ea typeface="Roboto Light"/>
                <a:cs typeface="Roboto Light"/>
                <a:sym typeface="Roboto Light"/>
              </a:rPr>
              <a:t>AD classification on </a:t>
            </a:r>
            <a:r>
              <a:rPr b="0" i="0" lang="en-US" sz="3500" u="none" cap="none" strike="noStrike">
                <a:solidFill>
                  <a:srgbClr val="0D2859"/>
                </a:solidFill>
                <a:latin typeface="Roboto Medium"/>
                <a:ea typeface="Roboto Medium"/>
                <a:cs typeface="Roboto Medium"/>
                <a:sym typeface="Roboto Medium"/>
              </a:rPr>
              <a:t>Pitt</a:t>
            </a:r>
            <a:r>
              <a:rPr b="0" i="0" lang="en-US" sz="3500" u="none" cap="none" strike="noStrike">
                <a:solidFill>
                  <a:schemeClr val="dk1"/>
                </a:solidFill>
                <a:latin typeface="Roboto Light"/>
                <a:ea typeface="Roboto Light"/>
                <a:cs typeface="Roboto Light"/>
                <a:sym typeface="Roboto Light"/>
              </a:rPr>
              <a:t> corpus</a:t>
            </a:r>
            <a:endParaRPr b="0" i="0" sz="3500" u="none" cap="none" strike="noStrike">
              <a:solidFill>
                <a:schemeClr val="dk1"/>
              </a:solidFill>
              <a:latin typeface="Roboto Light"/>
              <a:ea typeface="Roboto Light"/>
              <a:cs typeface="Roboto Light"/>
              <a:sym typeface="Roboto Light"/>
            </a:endParaRPr>
          </a:p>
        </p:txBody>
      </p:sp>
      <p:sp>
        <p:nvSpPr>
          <p:cNvPr id="710" name="Google Shape;710;g87d32503f0_6_26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19</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g87dbdd82ab_4_0"/>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Cross-lingual Transfer</a:t>
            </a:r>
            <a:endParaRPr sz="6500">
              <a:solidFill>
                <a:srgbClr val="0D2859"/>
              </a:solidFill>
              <a:latin typeface="Roboto"/>
              <a:ea typeface="Roboto"/>
              <a:cs typeface="Roboto"/>
              <a:sym typeface="Roboto"/>
            </a:endParaRPr>
          </a:p>
        </p:txBody>
      </p:sp>
      <p:grpSp>
        <p:nvGrpSpPr>
          <p:cNvPr id="716" name="Google Shape;716;g87dbdd82ab_4_0"/>
          <p:cNvGrpSpPr/>
          <p:nvPr/>
        </p:nvGrpSpPr>
        <p:grpSpPr>
          <a:xfrm>
            <a:off x="21065094" y="730238"/>
            <a:ext cx="2332669" cy="1059616"/>
            <a:chOff x="0" y="0"/>
            <a:chExt cx="5272760" cy="2395154"/>
          </a:xfrm>
        </p:grpSpPr>
        <p:pic>
          <p:nvPicPr>
            <p:cNvPr descr="Image" id="717" name="Google Shape;717;g87dbdd82ab_4_0"/>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718" name="Google Shape;718;g87dbdd82ab_4_0"/>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719" name="Google Shape;719;g87dbdd82ab_4_0"/>
          <p:cNvSpPr txBox="1"/>
          <p:nvPr>
            <p:ph idx="1" type="body"/>
          </p:nvPr>
        </p:nvSpPr>
        <p:spPr>
          <a:xfrm>
            <a:off x="1676400" y="2506500"/>
            <a:ext cx="21031199" cy="32220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a:solidFill>
                  <a:srgbClr val="0D2859"/>
                </a:solidFill>
                <a:latin typeface="Roboto Medium"/>
                <a:ea typeface="Roboto Medium"/>
                <a:cs typeface="Roboto Medium"/>
                <a:sym typeface="Roboto Medium"/>
              </a:rPr>
              <a:t>mDistilBERT</a:t>
            </a:r>
            <a:br>
              <a:rPr lang="en-US">
                <a:latin typeface="Roboto Light"/>
                <a:ea typeface="Roboto Light"/>
                <a:cs typeface="Roboto Light"/>
                <a:sym typeface="Roboto Light"/>
              </a:rPr>
            </a:br>
            <a:r>
              <a:rPr lang="en-US">
                <a:latin typeface="Roboto Light"/>
                <a:ea typeface="Roboto Light"/>
                <a:cs typeface="Roboto Light"/>
                <a:sym typeface="Roboto Light"/>
              </a:rPr>
              <a:t>DistilBERT version pre-trained on Wikipedia in 104 different languages</a:t>
            </a:r>
            <a:endParaRPr>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t/>
            </a:r>
            <a:endParaRPr>
              <a:solidFill>
                <a:srgbClr val="0D2859"/>
              </a:solidFill>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rPr lang="en-US">
                <a:latin typeface="Roboto Light"/>
                <a:ea typeface="Roboto Light"/>
                <a:cs typeface="Roboto Light"/>
                <a:sym typeface="Roboto Light"/>
              </a:rPr>
              <a:t>Shared WordPiece vocabulary between </a:t>
            </a:r>
            <a:r>
              <a:rPr lang="en-US">
                <a:solidFill>
                  <a:srgbClr val="0D2859"/>
                </a:solidFill>
                <a:latin typeface="Roboto Medium"/>
                <a:ea typeface="Roboto Medium"/>
                <a:cs typeface="Roboto Medium"/>
                <a:sym typeface="Roboto Medium"/>
              </a:rPr>
              <a:t>English</a:t>
            </a:r>
            <a:r>
              <a:rPr lang="en-US">
                <a:solidFill>
                  <a:srgbClr val="0D2859"/>
                </a:solidFill>
                <a:latin typeface="Roboto Light"/>
                <a:ea typeface="Roboto Light"/>
                <a:cs typeface="Roboto Light"/>
                <a:sym typeface="Roboto Light"/>
              </a:rPr>
              <a:t> </a:t>
            </a:r>
            <a:r>
              <a:rPr lang="en-US">
                <a:solidFill>
                  <a:schemeClr val="dk1"/>
                </a:solidFill>
                <a:latin typeface="Roboto Light"/>
                <a:ea typeface="Roboto Light"/>
                <a:cs typeface="Roboto Light"/>
                <a:sym typeface="Roboto Light"/>
              </a:rPr>
              <a:t>and</a:t>
            </a:r>
            <a:r>
              <a:rPr lang="en-US">
                <a:solidFill>
                  <a:srgbClr val="0D2859"/>
                </a:solidFill>
                <a:latin typeface="Roboto Light"/>
                <a:ea typeface="Roboto Light"/>
                <a:cs typeface="Roboto Light"/>
                <a:sym typeface="Roboto Light"/>
              </a:rPr>
              <a:t> </a:t>
            </a:r>
            <a:r>
              <a:rPr lang="en-US">
                <a:solidFill>
                  <a:srgbClr val="0D2859"/>
                </a:solidFill>
                <a:latin typeface="Roboto Medium"/>
                <a:ea typeface="Roboto Medium"/>
                <a:cs typeface="Roboto Medium"/>
                <a:sym typeface="Roboto Medium"/>
              </a:rPr>
              <a:t>Italian</a:t>
            </a:r>
            <a:endParaRPr>
              <a:solidFill>
                <a:srgbClr val="0D2859"/>
              </a:solidFill>
              <a:latin typeface="Roboto"/>
              <a:ea typeface="Roboto"/>
              <a:cs typeface="Roboto"/>
              <a:sym typeface="Roboto"/>
            </a:endParaRPr>
          </a:p>
          <a:p>
            <a:pPr indent="0" lvl="0" marL="0" rtl="0" algn="just">
              <a:lnSpc>
                <a:spcPct val="115000"/>
              </a:lnSpc>
              <a:spcBef>
                <a:spcPts val="0"/>
              </a:spcBef>
              <a:spcAft>
                <a:spcPts val="0"/>
              </a:spcAft>
              <a:buSzPts val="1800"/>
              <a:buNone/>
            </a:pPr>
            <a:r>
              <a:t/>
            </a:r>
            <a:endParaRPr>
              <a:solidFill>
                <a:srgbClr val="0D2859"/>
              </a:solidFill>
              <a:latin typeface="Roboto Medium"/>
              <a:ea typeface="Roboto Medium"/>
              <a:cs typeface="Roboto Medium"/>
              <a:sym typeface="Roboto Medium"/>
            </a:endParaRPr>
          </a:p>
        </p:txBody>
      </p:sp>
      <p:cxnSp>
        <p:nvCxnSpPr>
          <p:cNvPr id="720" name="Google Shape;720;g87dbdd82ab_4_0"/>
          <p:cNvCxnSpPr/>
          <p:nvPr/>
        </p:nvCxnSpPr>
        <p:spPr>
          <a:xfrm>
            <a:off x="12187675" y="4219850"/>
            <a:ext cx="0" cy="891600"/>
          </a:xfrm>
          <a:prstGeom prst="straightConnector1">
            <a:avLst/>
          </a:prstGeom>
          <a:noFill/>
          <a:ln cap="flat" cmpd="sng" w="38100">
            <a:solidFill>
              <a:srgbClr val="0D2859"/>
            </a:solidFill>
            <a:prstDash val="solid"/>
            <a:round/>
            <a:headEnd len="sm" w="sm" type="none"/>
            <a:tailEnd len="med" w="med" type="triangle"/>
          </a:ln>
        </p:spPr>
      </p:cxnSp>
      <p:sp>
        <p:nvSpPr>
          <p:cNvPr id="721" name="Google Shape;721;g87dbdd82ab_4_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20</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49803"/>
          </a:srgbClr>
        </a:solidFill>
      </p:bgPr>
    </p:bg>
    <p:spTree>
      <p:nvGrpSpPr>
        <p:cNvPr id="122" name="Shape 122"/>
        <p:cNvGrpSpPr/>
        <p:nvPr/>
      </p:nvGrpSpPr>
      <p:grpSpPr>
        <a:xfrm>
          <a:off x="0" y="0"/>
          <a:ext cx="0" cy="0"/>
          <a:chOff x="0" y="0"/>
          <a:chExt cx="0" cy="0"/>
        </a:xfrm>
      </p:grpSpPr>
      <p:sp>
        <p:nvSpPr>
          <p:cNvPr id="123" name="Google Shape;123;g861c86465a_0_88"/>
          <p:cNvSpPr txBox="1"/>
          <p:nvPr>
            <p:ph type="title"/>
          </p:nvPr>
        </p:nvSpPr>
        <p:spPr>
          <a:xfrm>
            <a:off x="1676400" y="730250"/>
            <a:ext cx="18717600"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Dementia and Cognitive Impairment</a:t>
            </a:r>
            <a:endParaRPr sz="6500">
              <a:solidFill>
                <a:srgbClr val="0D2859"/>
              </a:solidFill>
              <a:latin typeface="Roboto"/>
              <a:ea typeface="Roboto"/>
              <a:cs typeface="Roboto"/>
              <a:sym typeface="Roboto"/>
            </a:endParaRPr>
          </a:p>
        </p:txBody>
      </p:sp>
      <p:grpSp>
        <p:nvGrpSpPr>
          <p:cNvPr id="124" name="Google Shape;124;g861c86465a_0_88"/>
          <p:cNvGrpSpPr/>
          <p:nvPr/>
        </p:nvGrpSpPr>
        <p:grpSpPr>
          <a:xfrm>
            <a:off x="21065094" y="730238"/>
            <a:ext cx="2332669" cy="1059616"/>
            <a:chOff x="0" y="0"/>
            <a:chExt cx="5272760" cy="2395154"/>
          </a:xfrm>
        </p:grpSpPr>
        <p:pic>
          <p:nvPicPr>
            <p:cNvPr descr="Image" id="125" name="Google Shape;125;g861c86465a_0_88"/>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26" name="Google Shape;126;g861c86465a_0_88"/>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grpSp>
        <p:nvGrpSpPr>
          <p:cNvPr id="127" name="Google Shape;127;g861c86465a_0_88"/>
          <p:cNvGrpSpPr/>
          <p:nvPr/>
        </p:nvGrpSpPr>
        <p:grpSpPr>
          <a:xfrm>
            <a:off x="1676353" y="5111386"/>
            <a:ext cx="2053947" cy="1649289"/>
            <a:chOff x="1676353" y="5111386"/>
            <a:chExt cx="2053947" cy="1649289"/>
          </a:xfrm>
        </p:grpSpPr>
        <p:pic>
          <p:nvPicPr>
            <p:cNvPr id="128" name="Google Shape;128;g861c86465a_0_88"/>
            <p:cNvPicPr preferRelativeResize="0"/>
            <p:nvPr/>
          </p:nvPicPr>
          <p:blipFill rotWithShape="1">
            <a:blip r:embed="rId4">
              <a:alphaModFix/>
            </a:blip>
            <a:srcRect b="0" l="0" r="0" t="0"/>
            <a:stretch/>
          </p:blipFill>
          <p:spPr>
            <a:xfrm>
              <a:off x="2670701" y="5701076"/>
              <a:ext cx="1059599" cy="1059599"/>
            </a:xfrm>
            <a:prstGeom prst="rect">
              <a:avLst/>
            </a:prstGeom>
            <a:noFill/>
            <a:ln>
              <a:noFill/>
            </a:ln>
          </p:spPr>
        </p:pic>
        <p:pic>
          <p:nvPicPr>
            <p:cNvPr id="129" name="Google Shape;129;g861c86465a_0_88"/>
            <p:cNvPicPr preferRelativeResize="0"/>
            <p:nvPr/>
          </p:nvPicPr>
          <p:blipFill rotWithShape="1">
            <a:blip r:embed="rId5">
              <a:alphaModFix/>
            </a:blip>
            <a:srcRect b="0" l="0" r="0" t="0"/>
            <a:stretch/>
          </p:blipFill>
          <p:spPr>
            <a:xfrm>
              <a:off x="1676353" y="5111386"/>
              <a:ext cx="1525924" cy="1525924"/>
            </a:xfrm>
            <a:prstGeom prst="rect">
              <a:avLst/>
            </a:prstGeom>
            <a:noFill/>
            <a:ln>
              <a:noFill/>
            </a:ln>
          </p:spPr>
        </p:pic>
      </p:grpSp>
      <p:sp>
        <p:nvSpPr>
          <p:cNvPr id="130" name="Google Shape;130;g861c86465a_0_88"/>
          <p:cNvSpPr txBox="1"/>
          <p:nvPr>
            <p:ph idx="1" type="body"/>
          </p:nvPr>
        </p:nvSpPr>
        <p:spPr>
          <a:xfrm>
            <a:off x="1676400" y="2555100"/>
            <a:ext cx="21031199" cy="2072100"/>
          </a:xfrm>
          <a:prstGeom prst="rect">
            <a:avLst/>
          </a:prstGeom>
          <a:noFill/>
          <a:ln>
            <a:noFill/>
          </a:ln>
        </p:spPr>
        <p:txBody>
          <a:bodyPr anchorCtr="0" anchor="ctr" bIns="91400" lIns="182850" spcFirstLastPara="1" rIns="182850" wrap="square" tIns="91400">
            <a:noAutofit/>
          </a:bodyPr>
          <a:lstStyle/>
          <a:p>
            <a:pPr indent="0" lvl="0" marL="0" rtl="0" algn="ctr">
              <a:lnSpc>
                <a:spcPct val="115000"/>
              </a:lnSpc>
              <a:spcBef>
                <a:spcPts val="0"/>
              </a:spcBef>
              <a:spcAft>
                <a:spcPts val="0"/>
              </a:spcAft>
              <a:buClr>
                <a:srgbClr val="2850A3"/>
              </a:buClr>
              <a:buSzPts val="2800"/>
              <a:buFont typeface="Arial"/>
              <a:buNone/>
            </a:pPr>
            <a:r>
              <a:rPr lang="en-US" sz="4200">
                <a:solidFill>
                  <a:srgbClr val="0D2859"/>
                </a:solidFill>
                <a:latin typeface="Roboto Medium"/>
                <a:ea typeface="Roboto Medium"/>
                <a:cs typeface="Roboto Medium"/>
                <a:sym typeface="Roboto Medium"/>
              </a:rPr>
              <a:t>Dementia</a:t>
            </a:r>
            <a:r>
              <a:rPr lang="en-US" sz="4200">
                <a:solidFill>
                  <a:srgbClr val="0D2859"/>
                </a:solidFill>
                <a:latin typeface="Roboto"/>
                <a:ea typeface="Roboto"/>
                <a:cs typeface="Roboto"/>
                <a:sym typeface="Roboto"/>
              </a:rPr>
              <a:t> </a:t>
            </a:r>
            <a:r>
              <a:rPr lang="en-US" sz="4200">
                <a:latin typeface="Roboto Light"/>
                <a:ea typeface="Roboto Light"/>
                <a:cs typeface="Roboto Light"/>
                <a:sym typeface="Roboto Light"/>
              </a:rPr>
              <a:t>is a medical condition marked by multiple cognitive deficits such as memory impairment,</a:t>
            </a:r>
            <a:r>
              <a:rPr lang="en-US" sz="4200">
                <a:solidFill>
                  <a:srgbClr val="0D2859"/>
                </a:solidFill>
                <a:latin typeface="Roboto"/>
                <a:ea typeface="Roboto"/>
                <a:cs typeface="Roboto"/>
                <a:sym typeface="Roboto"/>
              </a:rPr>
              <a:t> </a:t>
            </a:r>
            <a:r>
              <a:rPr lang="en-US" sz="4200">
                <a:solidFill>
                  <a:srgbClr val="0D2859"/>
                </a:solidFill>
                <a:latin typeface="Roboto Medium"/>
                <a:ea typeface="Roboto Medium"/>
                <a:cs typeface="Roboto Medium"/>
                <a:sym typeface="Roboto Medium"/>
              </a:rPr>
              <a:t>language impairment</a:t>
            </a:r>
            <a:r>
              <a:rPr lang="en-US" sz="4200">
                <a:latin typeface="Roboto Light"/>
                <a:ea typeface="Roboto Light"/>
                <a:cs typeface="Roboto Light"/>
                <a:sym typeface="Roboto Light"/>
              </a:rPr>
              <a:t>, and the inability to plan and initiate complex behavior</a:t>
            </a:r>
            <a:endParaRPr sz="3900">
              <a:solidFill>
                <a:srgbClr val="0D2859"/>
              </a:solidFill>
              <a:latin typeface="Roboto Light"/>
              <a:ea typeface="Roboto Light"/>
              <a:cs typeface="Roboto Light"/>
              <a:sym typeface="Roboto Light"/>
            </a:endParaRPr>
          </a:p>
        </p:txBody>
      </p:sp>
      <p:sp>
        <p:nvSpPr>
          <p:cNvPr id="131" name="Google Shape;131;g861c86465a_0_88"/>
          <p:cNvSpPr txBox="1"/>
          <p:nvPr>
            <p:ph idx="1" type="body"/>
          </p:nvPr>
        </p:nvSpPr>
        <p:spPr>
          <a:xfrm>
            <a:off x="4128600" y="5111325"/>
            <a:ext cx="18579000" cy="1649400"/>
          </a:xfrm>
          <a:prstGeom prst="rect">
            <a:avLst/>
          </a:prstGeom>
          <a:noFill/>
          <a:ln>
            <a:noFill/>
          </a:ln>
        </p:spPr>
        <p:txBody>
          <a:bodyPr anchorCtr="0" anchor="ctr" bIns="91400" lIns="182850" spcFirstLastPara="1" rIns="182850" wrap="square" tIns="91400">
            <a:noAutofit/>
          </a:bodyPr>
          <a:lstStyle/>
          <a:p>
            <a:pPr indent="0" lvl="0" marL="0" rtl="0" algn="just">
              <a:lnSpc>
                <a:spcPct val="115000"/>
              </a:lnSpc>
              <a:spcBef>
                <a:spcPts val="0"/>
              </a:spcBef>
              <a:spcAft>
                <a:spcPts val="1000"/>
              </a:spcAft>
              <a:buSzPts val="1800"/>
              <a:buNone/>
            </a:pPr>
            <a:r>
              <a:rPr lang="en-US" sz="4200">
                <a:latin typeface="Roboto Light"/>
                <a:ea typeface="Roboto Light"/>
                <a:cs typeface="Roboto Light"/>
                <a:sym typeface="Roboto Light"/>
              </a:rPr>
              <a:t>Insurgence of dementia is linked with </a:t>
            </a:r>
            <a:r>
              <a:rPr lang="en-US" sz="4200">
                <a:solidFill>
                  <a:srgbClr val="0D2859"/>
                </a:solidFill>
                <a:latin typeface="Roboto Medium"/>
                <a:ea typeface="Roboto Medium"/>
                <a:cs typeface="Roboto Medium"/>
                <a:sym typeface="Roboto Medium"/>
              </a:rPr>
              <a:t>aging</a:t>
            </a:r>
            <a:r>
              <a:rPr lang="en-US" sz="4200">
                <a:latin typeface="Roboto Light"/>
                <a:ea typeface="Roboto Light"/>
                <a:cs typeface="Roboto Light"/>
                <a:sym typeface="Roboto Light"/>
              </a:rPr>
              <a:t> and it is a growing </a:t>
            </a:r>
            <a:r>
              <a:rPr lang="en-US" sz="4200">
                <a:solidFill>
                  <a:srgbClr val="0D2859"/>
                </a:solidFill>
                <a:latin typeface="Roboto Medium"/>
                <a:ea typeface="Roboto Medium"/>
                <a:cs typeface="Roboto Medium"/>
                <a:sym typeface="Roboto Medium"/>
              </a:rPr>
              <a:t>worldwide</a:t>
            </a:r>
            <a:r>
              <a:rPr lang="en-US" sz="4200">
                <a:latin typeface="Roboto Light"/>
                <a:ea typeface="Roboto Light"/>
                <a:cs typeface="Roboto Light"/>
                <a:sym typeface="Roboto Light"/>
              </a:rPr>
              <a:t> problem since global population is aging more and more</a:t>
            </a:r>
            <a:r>
              <a:rPr baseline="30000" lang="en-US" sz="4200">
                <a:latin typeface="Roboto Light"/>
                <a:ea typeface="Roboto Light"/>
                <a:cs typeface="Roboto Light"/>
                <a:sym typeface="Roboto Light"/>
              </a:rPr>
              <a:t>[1]</a:t>
            </a:r>
            <a:endParaRPr sz="4200">
              <a:solidFill>
                <a:srgbClr val="0D2859"/>
              </a:solidFill>
              <a:latin typeface="Roboto Light"/>
              <a:ea typeface="Roboto Light"/>
              <a:cs typeface="Roboto Light"/>
              <a:sym typeface="Roboto Light"/>
            </a:endParaRPr>
          </a:p>
        </p:txBody>
      </p:sp>
      <p:sp>
        <p:nvSpPr>
          <p:cNvPr id="132" name="Google Shape;132;g861c86465a_0_88"/>
          <p:cNvSpPr txBox="1"/>
          <p:nvPr/>
        </p:nvSpPr>
        <p:spPr>
          <a:xfrm>
            <a:off x="1676400" y="12718472"/>
            <a:ext cx="21031199" cy="695377"/>
          </a:xfrm>
          <a:prstGeom prst="rect">
            <a:avLst/>
          </a:prstGeom>
          <a:noFill/>
          <a:ln>
            <a:noFill/>
          </a:ln>
        </p:spPr>
        <p:txBody>
          <a:bodyPr anchorCtr="0" anchor="ctr" bIns="91400" lIns="182850" spcFirstLastPara="1" rIns="182850" wrap="square" tIns="91400">
            <a:noAutofit/>
          </a:bodyPr>
          <a:lstStyle/>
          <a:p>
            <a:pPr indent="0" lvl="0" marL="0" marR="0" rtl="0" algn="l">
              <a:lnSpc>
                <a:spcPct val="115000"/>
              </a:lnSpc>
              <a:spcBef>
                <a:spcPts val="0"/>
              </a:spcBef>
              <a:spcAft>
                <a:spcPts val="0"/>
              </a:spcAft>
              <a:buClr>
                <a:schemeClr val="dk1"/>
              </a:buClr>
              <a:buSzPts val="1800"/>
              <a:buFont typeface="Helvetica Neue"/>
              <a:buNone/>
            </a:pPr>
            <a:r>
              <a:rPr b="0" i="0" lang="en-US" sz="3000" u="none" cap="none" strike="noStrike">
                <a:solidFill>
                  <a:srgbClr val="000000"/>
                </a:solidFill>
                <a:latin typeface="Roboto Thin"/>
                <a:ea typeface="Roboto Thin"/>
                <a:cs typeface="Roboto Thin"/>
                <a:sym typeface="Roboto Thin"/>
              </a:rPr>
              <a:t>[1] </a:t>
            </a:r>
            <a:r>
              <a:rPr b="0" i="0" lang="en-US" sz="3000" u="sng" cap="none" strike="noStrike">
                <a:solidFill>
                  <a:srgbClr val="0D275A"/>
                </a:solidFill>
                <a:latin typeface="Roboto Thin"/>
                <a:ea typeface="Roboto Thin"/>
                <a:cs typeface="Roboto Thin"/>
                <a:sym typeface="Roboto Thin"/>
                <a:hlinkClick r:id="rId6"/>
              </a:rPr>
              <a:t>Health in an Ageing World--What Do We Know?</a:t>
            </a:r>
            <a:endParaRPr b="0" i="0" sz="3000" u="none" cap="none" strike="noStrike">
              <a:solidFill>
                <a:srgbClr val="0D275A"/>
              </a:solidFill>
              <a:latin typeface="Roboto Thin"/>
              <a:ea typeface="Roboto Thin"/>
              <a:cs typeface="Roboto Thin"/>
              <a:sym typeface="Roboto Thin"/>
            </a:endParaRPr>
          </a:p>
        </p:txBody>
      </p:sp>
      <p:sp>
        <p:nvSpPr>
          <p:cNvPr id="133" name="Google Shape;133;g861c86465a_0_88"/>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3</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g87dbdd82ab_4_21"/>
          <p:cNvSpPr/>
          <p:nvPr/>
        </p:nvSpPr>
        <p:spPr>
          <a:xfrm>
            <a:off x="12850600" y="10772625"/>
            <a:ext cx="4359600" cy="1975500"/>
          </a:xfrm>
          <a:prstGeom prst="roundRect">
            <a:avLst>
              <a:gd fmla="val 16667" name="adj"/>
            </a:avLst>
          </a:prstGeom>
          <a:solidFill>
            <a:schemeClr val="lt1"/>
          </a:solid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87dbdd82ab_4_21"/>
          <p:cNvSpPr/>
          <p:nvPr/>
        </p:nvSpPr>
        <p:spPr>
          <a:xfrm>
            <a:off x="18701850" y="7608875"/>
            <a:ext cx="4359600" cy="1975500"/>
          </a:xfrm>
          <a:prstGeom prst="roundRect">
            <a:avLst>
              <a:gd fmla="val 16667" name="adj"/>
            </a:avLst>
          </a:prstGeom>
          <a:solidFill>
            <a:schemeClr val="lt1"/>
          </a:solid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87dbdd82ab_4_21"/>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Cross-lingual Transfer</a:t>
            </a:r>
            <a:endParaRPr sz="6500">
              <a:solidFill>
                <a:srgbClr val="0D2859"/>
              </a:solidFill>
              <a:latin typeface="Roboto"/>
              <a:ea typeface="Roboto"/>
              <a:cs typeface="Roboto"/>
              <a:sym typeface="Roboto"/>
            </a:endParaRPr>
          </a:p>
        </p:txBody>
      </p:sp>
      <p:grpSp>
        <p:nvGrpSpPr>
          <p:cNvPr id="729" name="Google Shape;729;g87dbdd82ab_4_21"/>
          <p:cNvGrpSpPr/>
          <p:nvPr/>
        </p:nvGrpSpPr>
        <p:grpSpPr>
          <a:xfrm>
            <a:off x="21065094" y="730238"/>
            <a:ext cx="2332669" cy="1059616"/>
            <a:chOff x="0" y="0"/>
            <a:chExt cx="5272760" cy="2395154"/>
          </a:xfrm>
        </p:grpSpPr>
        <p:pic>
          <p:nvPicPr>
            <p:cNvPr descr="Image" id="730" name="Google Shape;730;g87dbdd82ab_4_21"/>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731" name="Google Shape;731;g87dbdd82ab_4_21"/>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cxnSp>
        <p:nvCxnSpPr>
          <p:cNvPr id="732" name="Google Shape;732;g87dbdd82ab_4_21"/>
          <p:cNvCxnSpPr/>
          <p:nvPr/>
        </p:nvCxnSpPr>
        <p:spPr>
          <a:xfrm>
            <a:off x="-27875" y="10199650"/>
            <a:ext cx="24431099" cy="33900"/>
          </a:xfrm>
          <a:prstGeom prst="straightConnector1">
            <a:avLst/>
          </a:prstGeom>
          <a:noFill/>
          <a:ln cap="flat" cmpd="sng" w="38100">
            <a:solidFill>
              <a:srgbClr val="0D2859"/>
            </a:solidFill>
            <a:prstDash val="solid"/>
            <a:round/>
            <a:headEnd len="sm" w="sm" type="none"/>
            <a:tailEnd len="sm" w="sm" type="none"/>
          </a:ln>
        </p:spPr>
      </p:cxnSp>
      <p:sp>
        <p:nvSpPr>
          <p:cNvPr id="733" name="Google Shape;733;g87dbdd82ab_4_21"/>
          <p:cNvSpPr/>
          <p:nvPr/>
        </p:nvSpPr>
        <p:spPr>
          <a:xfrm>
            <a:off x="3144450" y="10033138"/>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87dbdd82ab_4_21"/>
          <p:cNvSpPr/>
          <p:nvPr/>
        </p:nvSpPr>
        <p:spPr>
          <a:xfrm>
            <a:off x="14846950" y="10033138"/>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87dbdd82ab_4_21"/>
          <p:cNvSpPr/>
          <p:nvPr/>
        </p:nvSpPr>
        <p:spPr>
          <a:xfrm>
            <a:off x="20698188" y="10033138"/>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87dbdd82ab_4_21"/>
          <p:cNvSpPr/>
          <p:nvPr/>
        </p:nvSpPr>
        <p:spPr>
          <a:xfrm>
            <a:off x="8995700" y="10033138"/>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87dbdd82ab_4_21"/>
          <p:cNvSpPr txBox="1"/>
          <p:nvPr>
            <p:ph idx="1" type="body"/>
          </p:nvPr>
        </p:nvSpPr>
        <p:spPr>
          <a:xfrm>
            <a:off x="12299200" y="10772625"/>
            <a:ext cx="5462400" cy="1975500"/>
          </a:xfrm>
          <a:prstGeom prst="rect">
            <a:avLst/>
          </a:prstGeom>
          <a:noFill/>
          <a:ln>
            <a:noFill/>
          </a:ln>
        </p:spPr>
        <p:txBody>
          <a:bodyPr anchorCtr="0" anchor="ctr" bIns="91400" lIns="182850" spcFirstLastPara="1" rIns="182850" wrap="square" tIns="91400">
            <a:noAutofit/>
          </a:bodyPr>
          <a:lstStyle/>
          <a:p>
            <a:pPr indent="0" lvl="0" marL="0" rtl="0" algn="ctr">
              <a:lnSpc>
                <a:spcPct val="115000"/>
              </a:lnSpc>
              <a:spcBef>
                <a:spcPts val="0"/>
              </a:spcBef>
              <a:spcAft>
                <a:spcPts val="0"/>
              </a:spcAft>
              <a:buSzPts val="1800"/>
              <a:buNone/>
            </a:pPr>
            <a:r>
              <a:rPr lang="en-US">
                <a:latin typeface="Roboto Light"/>
                <a:ea typeface="Roboto Light"/>
                <a:cs typeface="Roboto Light"/>
                <a:sym typeface="Roboto Light"/>
              </a:rPr>
              <a:t>Multilingual</a:t>
            </a:r>
            <a:endParaRPr>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rPr lang="en-US">
                <a:latin typeface="Roboto Light"/>
                <a:ea typeface="Roboto Light"/>
                <a:cs typeface="Roboto Light"/>
                <a:sym typeface="Roboto Light"/>
              </a:rPr>
              <a:t>training</a:t>
            </a:r>
            <a:endParaRPr>
              <a:latin typeface="Roboto Light"/>
              <a:ea typeface="Roboto Light"/>
              <a:cs typeface="Roboto Light"/>
              <a:sym typeface="Roboto Light"/>
            </a:endParaRPr>
          </a:p>
        </p:txBody>
      </p:sp>
      <p:sp>
        <p:nvSpPr>
          <p:cNvPr id="738" name="Google Shape;738;g87dbdd82ab_4_21"/>
          <p:cNvSpPr txBox="1"/>
          <p:nvPr>
            <p:ph idx="1" type="body"/>
          </p:nvPr>
        </p:nvSpPr>
        <p:spPr>
          <a:xfrm>
            <a:off x="596700" y="10772625"/>
            <a:ext cx="5462400" cy="1975500"/>
          </a:xfrm>
          <a:prstGeom prst="rect">
            <a:avLst/>
          </a:prstGeom>
          <a:noFill/>
          <a:ln>
            <a:noFill/>
          </a:ln>
        </p:spPr>
        <p:txBody>
          <a:bodyPr anchorCtr="0" anchor="ctr" bIns="91400" lIns="182850" spcFirstLastPara="1" rIns="182850" wrap="square" tIns="91400">
            <a:noAutofit/>
          </a:bodyPr>
          <a:lstStyle/>
          <a:p>
            <a:pPr indent="0" lvl="0" marL="0" rtl="0" algn="ctr">
              <a:lnSpc>
                <a:spcPct val="115000"/>
              </a:lnSpc>
              <a:spcBef>
                <a:spcPts val="0"/>
              </a:spcBef>
              <a:spcAft>
                <a:spcPts val="0"/>
              </a:spcAft>
              <a:buSzPts val="1800"/>
              <a:buNone/>
            </a:pPr>
            <a:r>
              <a:rPr lang="en-US">
                <a:latin typeface="Roboto Light"/>
                <a:ea typeface="Roboto Light"/>
                <a:cs typeface="Roboto Light"/>
                <a:sym typeface="Roboto Light"/>
              </a:rPr>
              <a:t>Translation</a:t>
            </a:r>
            <a:endParaRPr>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rPr lang="en-US">
                <a:latin typeface="Roboto Light"/>
                <a:ea typeface="Roboto Light"/>
                <a:cs typeface="Roboto Light"/>
                <a:sym typeface="Roboto Light"/>
              </a:rPr>
              <a:t>approach</a:t>
            </a:r>
            <a:endParaRPr>
              <a:latin typeface="Roboto Light"/>
              <a:ea typeface="Roboto Light"/>
              <a:cs typeface="Roboto Light"/>
              <a:sym typeface="Roboto Light"/>
            </a:endParaRPr>
          </a:p>
        </p:txBody>
      </p:sp>
      <p:sp>
        <p:nvSpPr>
          <p:cNvPr id="739" name="Google Shape;739;g87dbdd82ab_4_21"/>
          <p:cNvSpPr txBox="1"/>
          <p:nvPr>
            <p:ph idx="1" type="body"/>
          </p:nvPr>
        </p:nvSpPr>
        <p:spPr>
          <a:xfrm>
            <a:off x="18163975" y="7608875"/>
            <a:ext cx="5462400" cy="1975500"/>
          </a:xfrm>
          <a:prstGeom prst="rect">
            <a:avLst/>
          </a:prstGeom>
          <a:noFill/>
          <a:ln>
            <a:noFill/>
          </a:ln>
        </p:spPr>
        <p:txBody>
          <a:bodyPr anchorCtr="0" anchor="ctr" bIns="91400" lIns="182850" spcFirstLastPara="1" rIns="182850" wrap="square" tIns="91400">
            <a:noAutofit/>
          </a:bodyPr>
          <a:lstStyle/>
          <a:p>
            <a:pPr indent="0" lvl="0" marL="0" rtl="0" algn="ctr">
              <a:lnSpc>
                <a:spcPct val="115000"/>
              </a:lnSpc>
              <a:spcBef>
                <a:spcPts val="0"/>
              </a:spcBef>
              <a:spcAft>
                <a:spcPts val="0"/>
              </a:spcAft>
              <a:buSzPts val="1800"/>
              <a:buNone/>
            </a:pPr>
            <a:r>
              <a:rPr lang="en-US">
                <a:latin typeface="Roboto Light"/>
                <a:ea typeface="Roboto Light"/>
                <a:cs typeface="Roboto Light"/>
                <a:sym typeface="Roboto Light"/>
              </a:rPr>
              <a:t>Deep domain</a:t>
            </a:r>
            <a:endParaRPr>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rPr lang="en-US">
                <a:latin typeface="Roboto Light"/>
                <a:ea typeface="Roboto Light"/>
                <a:cs typeface="Roboto Light"/>
                <a:sym typeface="Roboto Light"/>
              </a:rPr>
              <a:t>adaptation</a:t>
            </a:r>
            <a:endParaRPr>
              <a:latin typeface="Roboto Light"/>
              <a:ea typeface="Roboto Light"/>
              <a:cs typeface="Roboto Light"/>
              <a:sym typeface="Roboto Light"/>
            </a:endParaRPr>
          </a:p>
        </p:txBody>
      </p:sp>
      <p:sp>
        <p:nvSpPr>
          <p:cNvPr id="740" name="Google Shape;740;g87dbdd82ab_4_21"/>
          <p:cNvSpPr txBox="1"/>
          <p:nvPr>
            <p:ph idx="1" type="body"/>
          </p:nvPr>
        </p:nvSpPr>
        <p:spPr>
          <a:xfrm>
            <a:off x="6461475" y="7685075"/>
            <a:ext cx="5462400" cy="1975500"/>
          </a:xfrm>
          <a:prstGeom prst="rect">
            <a:avLst/>
          </a:prstGeom>
          <a:noFill/>
          <a:ln>
            <a:noFill/>
          </a:ln>
        </p:spPr>
        <p:txBody>
          <a:bodyPr anchorCtr="0" anchor="ctr" bIns="91400" lIns="182850" spcFirstLastPara="1" rIns="182850" wrap="square" tIns="91400">
            <a:noAutofit/>
          </a:bodyPr>
          <a:lstStyle/>
          <a:p>
            <a:pPr indent="0" lvl="0" marL="0" rtl="0" algn="ctr">
              <a:lnSpc>
                <a:spcPct val="115000"/>
              </a:lnSpc>
              <a:spcBef>
                <a:spcPts val="0"/>
              </a:spcBef>
              <a:spcAft>
                <a:spcPts val="0"/>
              </a:spcAft>
              <a:buSzPts val="1800"/>
              <a:buNone/>
            </a:pPr>
            <a:r>
              <a:rPr lang="en-US">
                <a:latin typeface="Roboto Light"/>
                <a:ea typeface="Roboto Light"/>
                <a:cs typeface="Roboto Light"/>
                <a:sym typeface="Roboto Light"/>
              </a:rPr>
              <a:t>Zero-shot</a:t>
            </a:r>
            <a:endParaRPr>
              <a:latin typeface="Roboto Light"/>
              <a:ea typeface="Roboto Light"/>
              <a:cs typeface="Roboto Light"/>
              <a:sym typeface="Roboto Light"/>
            </a:endParaRPr>
          </a:p>
        </p:txBody>
      </p:sp>
      <p:sp>
        <p:nvSpPr>
          <p:cNvPr id="741" name="Google Shape;741;g87dbdd82ab_4_21"/>
          <p:cNvSpPr txBox="1"/>
          <p:nvPr>
            <p:ph idx="1" type="body"/>
          </p:nvPr>
        </p:nvSpPr>
        <p:spPr>
          <a:xfrm>
            <a:off x="1676400" y="2506500"/>
            <a:ext cx="21031199" cy="32220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a:solidFill>
                  <a:srgbClr val="0D2859"/>
                </a:solidFill>
                <a:latin typeface="Roboto Medium"/>
                <a:ea typeface="Roboto Medium"/>
                <a:cs typeface="Roboto Medium"/>
                <a:sym typeface="Roboto Medium"/>
              </a:rPr>
              <a:t>mDistilBERT</a:t>
            </a:r>
            <a:br>
              <a:rPr lang="en-US">
                <a:latin typeface="Roboto Light"/>
                <a:ea typeface="Roboto Light"/>
                <a:cs typeface="Roboto Light"/>
                <a:sym typeface="Roboto Light"/>
              </a:rPr>
            </a:br>
            <a:r>
              <a:rPr lang="en-US">
                <a:latin typeface="Roboto Light"/>
                <a:ea typeface="Roboto Light"/>
                <a:cs typeface="Roboto Light"/>
                <a:sym typeface="Roboto Light"/>
              </a:rPr>
              <a:t>DistilBERT version pre-trained on Wikipedia in 104 different languages</a:t>
            </a:r>
            <a:endParaRPr>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t/>
            </a:r>
            <a:endParaRPr>
              <a:solidFill>
                <a:srgbClr val="0D2859"/>
              </a:solidFill>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rPr lang="en-US">
                <a:latin typeface="Roboto Light"/>
                <a:ea typeface="Roboto Light"/>
                <a:cs typeface="Roboto Light"/>
                <a:sym typeface="Roboto Light"/>
              </a:rPr>
              <a:t>Shared WordPiece vocabulary between </a:t>
            </a:r>
            <a:r>
              <a:rPr lang="en-US">
                <a:solidFill>
                  <a:srgbClr val="0D2859"/>
                </a:solidFill>
                <a:latin typeface="Roboto Medium"/>
                <a:ea typeface="Roboto Medium"/>
                <a:cs typeface="Roboto Medium"/>
                <a:sym typeface="Roboto Medium"/>
              </a:rPr>
              <a:t>English</a:t>
            </a:r>
            <a:r>
              <a:rPr lang="en-US">
                <a:solidFill>
                  <a:srgbClr val="0D2859"/>
                </a:solidFill>
                <a:latin typeface="Roboto Light"/>
                <a:ea typeface="Roboto Light"/>
                <a:cs typeface="Roboto Light"/>
                <a:sym typeface="Roboto Light"/>
              </a:rPr>
              <a:t> </a:t>
            </a:r>
            <a:r>
              <a:rPr lang="en-US">
                <a:solidFill>
                  <a:schemeClr val="dk1"/>
                </a:solidFill>
                <a:latin typeface="Roboto Light"/>
                <a:ea typeface="Roboto Light"/>
                <a:cs typeface="Roboto Light"/>
                <a:sym typeface="Roboto Light"/>
              </a:rPr>
              <a:t>and</a:t>
            </a:r>
            <a:r>
              <a:rPr lang="en-US">
                <a:solidFill>
                  <a:srgbClr val="0D2859"/>
                </a:solidFill>
                <a:latin typeface="Roboto Light"/>
                <a:ea typeface="Roboto Light"/>
                <a:cs typeface="Roboto Light"/>
                <a:sym typeface="Roboto Light"/>
              </a:rPr>
              <a:t> </a:t>
            </a:r>
            <a:r>
              <a:rPr lang="en-US">
                <a:solidFill>
                  <a:srgbClr val="0D2859"/>
                </a:solidFill>
                <a:latin typeface="Roboto Medium"/>
                <a:ea typeface="Roboto Medium"/>
                <a:cs typeface="Roboto Medium"/>
                <a:sym typeface="Roboto Medium"/>
              </a:rPr>
              <a:t>Italian</a:t>
            </a:r>
            <a:endParaRPr>
              <a:solidFill>
                <a:srgbClr val="0D2859"/>
              </a:solidFill>
              <a:latin typeface="Roboto"/>
              <a:ea typeface="Roboto"/>
              <a:cs typeface="Roboto"/>
              <a:sym typeface="Roboto"/>
            </a:endParaRPr>
          </a:p>
          <a:p>
            <a:pPr indent="0" lvl="0" marL="0" rtl="0" algn="just">
              <a:lnSpc>
                <a:spcPct val="115000"/>
              </a:lnSpc>
              <a:spcBef>
                <a:spcPts val="0"/>
              </a:spcBef>
              <a:spcAft>
                <a:spcPts val="0"/>
              </a:spcAft>
              <a:buSzPts val="1800"/>
              <a:buNone/>
            </a:pPr>
            <a:r>
              <a:t/>
            </a:r>
            <a:endParaRPr>
              <a:solidFill>
                <a:srgbClr val="0D2859"/>
              </a:solidFill>
              <a:latin typeface="Roboto Medium"/>
              <a:ea typeface="Roboto Medium"/>
              <a:cs typeface="Roboto Medium"/>
              <a:sym typeface="Roboto Medium"/>
            </a:endParaRPr>
          </a:p>
        </p:txBody>
      </p:sp>
      <p:cxnSp>
        <p:nvCxnSpPr>
          <p:cNvPr id="742" name="Google Shape;742;g87dbdd82ab_4_21"/>
          <p:cNvCxnSpPr/>
          <p:nvPr/>
        </p:nvCxnSpPr>
        <p:spPr>
          <a:xfrm>
            <a:off x="12187675" y="4219850"/>
            <a:ext cx="0" cy="891600"/>
          </a:xfrm>
          <a:prstGeom prst="straightConnector1">
            <a:avLst/>
          </a:prstGeom>
          <a:noFill/>
          <a:ln cap="flat" cmpd="sng" w="38100">
            <a:solidFill>
              <a:srgbClr val="0D2859"/>
            </a:solidFill>
            <a:prstDash val="solid"/>
            <a:round/>
            <a:headEnd len="sm" w="sm" type="none"/>
            <a:tailEnd len="med" w="med" type="triangle"/>
          </a:ln>
        </p:spPr>
      </p:cxnSp>
      <p:sp>
        <p:nvSpPr>
          <p:cNvPr id="743" name="Google Shape;743;g87dbdd82ab_4_21"/>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20</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20"/>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mDistilBERT: Multilingual Training</a:t>
            </a:r>
            <a:endParaRPr sz="6500">
              <a:solidFill>
                <a:srgbClr val="0D2859"/>
              </a:solidFill>
              <a:latin typeface="Roboto"/>
              <a:ea typeface="Roboto"/>
              <a:cs typeface="Roboto"/>
              <a:sym typeface="Roboto"/>
            </a:endParaRPr>
          </a:p>
        </p:txBody>
      </p:sp>
      <p:grpSp>
        <p:nvGrpSpPr>
          <p:cNvPr id="749" name="Google Shape;749;p20"/>
          <p:cNvGrpSpPr/>
          <p:nvPr/>
        </p:nvGrpSpPr>
        <p:grpSpPr>
          <a:xfrm>
            <a:off x="21065094" y="730238"/>
            <a:ext cx="2332669" cy="1059616"/>
            <a:chOff x="0" y="0"/>
            <a:chExt cx="5272760" cy="2395154"/>
          </a:xfrm>
        </p:grpSpPr>
        <p:pic>
          <p:nvPicPr>
            <p:cNvPr descr="Image" id="750" name="Google Shape;750;p20"/>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751" name="Google Shape;751;p20"/>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752" name="Google Shape;752;p20"/>
          <p:cNvSpPr txBox="1"/>
          <p:nvPr/>
        </p:nvSpPr>
        <p:spPr>
          <a:xfrm>
            <a:off x="1551900" y="9855975"/>
            <a:ext cx="20562301" cy="3000000"/>
          </a:xfrm>
          <a:prstGeom prst="rect">
            <a:avLst/>
          </a:prstGeom>
          <a:noFill/>
          <a:ln>
            <a:noFill/>
          </a:ln>
        </p:spPr>
        <p:txBody>
          <a:bodyPr anchorCtr="0" anchor="t" bIns="91425" lIns="91425" spcFirstLastPara="1" rIns="91425" wrap="square" tIns="91425">
            <a:noAutofit/>
          </a:bodyPr>
          <a:lstStyle/>
          <a:p>
            <a:pPr indent="-457200" lvl="0" marL="457200" marR="0" rtl="0" algn="just">
              <a:lnSpc>
                <a:spcPct val="115000"/>
              </a:lnSpc>
              <a:spcBef>
                <a:spcPts val="0"/>
              </a:spcBef>
              <a:spcAft>
                <a:spcPts val="0"/>
              </a:spcAft>
              <a:buClr>
                <a:srgbClr val="0D2859"/>
              </a:buClr>
              <a:buSzPts val="4500"/>
              <a:buFont typeface="Roboto Light"/>
              <a:buChar char="•"/>
            </a:pPr>
            <a:r>
              <a:rPr b="0" i="0" lang="en-US" sz="4500" u="none" cap="none" strike="noStrike">
                <a:solidFill>
                  <a:srgbClr val="0D2859"/>
                </a:solidFill>
                <a:latin typeface="Roboto Medium"/>
                <a:ea typeface="Roboto Medium"/>
                <a:cs typeface="Roboto Medium"/>
                <a:sym typeface="Roboto Medium"/>
              </a:rPr>
              <a:t>mDistilBERT </a:t>
            </a:r>
            <a:r>
              <a:rPr b="0" i="0" lang="en-US" sz="4500" u="none" cap="none" strike="noStrike">
                <a:solidFill>
                  <a:schemeClr val="dk1"/>
                </a:solidFill>
                <a:latin typeface="Roboto Light"/>
                <a:ea typeface="Roboto Light"/>
                <a:cs typeface="Roboto Light"/>
                <a:sym typeface="Roboto Light"/>
              </a:rPr>
              <a:t>pre-trained on both</a:t>
            </a:r>
            <a:r>
              <a:rPr b="0" i="0" lang="en-US" sz="4500" u="none" cap="none" strike="noStrike">
                <a:solidFill>
                  <a:srgbClr val="0D2859"/>
                </a:solidFill>
                <a:latin typeface="Roboto Medium"/>
                <a:ea typeface="Roboto Medium"/>
                <a:cs typeface="Roboto Medium"/>
                <a:sym typeface="Roboto Medium"/>
              </a:rPr>
              <a:t> English</a:t>
            </a:r>
            <a:r>
              <a:rPr b="0" i="0" lang="en-US" sz="4500" u="none" cap="none" strike="noStrike">
                <a:solidFill>
                  <a:srgbClr val="0D2859"/>
                </a:solidFill>
                <a:latin typeface="Roboto"/>
                <a:ea typeface="Roboto"/>
                <a:cs typeface="Roboto"/>
                <a:sym typeface="Roboto"/>
              </a:rPr>
              <a:t> </a:t>
            </a:r>
            <a:r>
              <a:rPr b="0" i="0" lang="en-US" sz="4500" u="none" cap="none" strike="noStrike">
                <a:solidFill>
                  <a:schemeClr val="dk1"/>
                </a:solidFill>
                <a:latin typeface="Roboto Light"/>
                <a:ea typeface="Roboto Light"/>
                <a:cs typeface="Roboto Light"/>
                <a:sym typeface="Roboto Light"/>
              </a:rPr>
              <a:t>and</a:t>
            </a:r>
            <a:r>
              <a:rPr b="0" i="0" lang="en-US" sz="4500" u="none" cap="none" strike="noStrike">
                <a:solidFill>
                  <a:srgbClr val="0D2859"/>
                </a:solidFill>
                <a:latin typeface="Roboto"/>
                <a:ea typeface="Roboto"/>
                <a:cs typeface="Roboto"/>
                <a:sym typeface="Roboto"/>
              </a:rPr>
              <a:t> </a:t>
            </a:r>
            <a:r>
              <a:rPr b="0" i="0" lang="en-US" sz="4500" u="none" cap="none" strike="noStrike">
                <a:solidFill>
                  <a:srgbClr val="0D2859"/>
                </a:solidFill>
                <a:latin typeface="Roboto Medium"/>
                <a:ea typeface="Roboto Medium"/>
                <a:cs typeface="Roboto Medium"/>
                <a:sym typeface="Roboto Medium"/>
              </a:rPr>
              <a:t>Italian</a:t>
            </a:r>
            <a:endParaRPr b="0" i="0" sz="4500" u="none" cap="none" strike="noStrike">
              <a:solidFill>
                <a:srgbClr val="0D2859"/>
              </a:solidFill>
              <a:latin typeface="Roboto"/>
              <a:ea typeface="Roboto"/>
              <a:cs typeface="Roboto"/>
              <a:sym typeface="Roboto"/>
            </a:endParaRPr>
          </a:p>
          <a:p>
            <a:pPr indent="-457200" lvl="0" marL="457200" marR="0" rtl="0" algn="just">
              <a:lnSpc>
                <a:spcPct val="115000"/>
              </a:lnSpc>
              <a:spcBef>
                <a:spcPts val="0"/>
              </a:spcBef>
              <a:spcAft>
                <a:spcPts val="0"/>
              </a:spcAft>
              <a:buClr>
                <a:srgbClr val="0D2859"/>
              </a:buClr>
              <a:buSzPts val="4500"/>
              <a:buFont typeface="Roboto"/>
              <a:buChar char="•"/>
            </a:pPr>
            <a:r>
              <a:rPr b="0" i="0" lang="en-US" sz="4500" u="none" cap="none" strike="noStrike">
                <a:solidFill>
                  <a:srgbClr val="0D2859"/>
                </a:solidFill>
                <a:latin typeface="Roboto Medium"/>
                <a:ea typeface="Roboto Medium"/>
                <a:cs typeface="Roboto Medium"/>
                <a:sym typeface="Roboto Medium"/>
              </a:rPr>
              <a:t>CI</a:t>
            </a:r>
            <a:r>
              <a:rPr b="0" i="0" lang="en-US" sz="4500" u="none" cap="none" strike="noStrike">
                <a:solidFill>
                  <a:schemeClr val="dk1"/>
                </a:solidFill>
                <a:latin typeface="Roboto Light"/>
                <a:ea typeface="Roboto Light"/>
                <a:cs typeface="Roboto Light"/>
                <a:sym typeface="Roboto Light"/>
              </a:rPr>
              <a:t> classification on </a:t>
            </a:r>
            <a:r>
              <a:rPr b="0" i="0" lang="en-US" sz="4500" u="none" cap="none" strike="noStrike">
                <a:solidFill>
                  <a:srgbClr val="0D2859"/>
                </a:solidFill>
                <a:latin typeface="Roboto Medium"/>
                <a:ea typeface="Roboto Medium"/>
                <a:cs typeface="Roboto Medium"/>
                <a:sym typeface="Roboto Medium"/>
              </a:rPr>
              <a:t>Italian corpus</a:t>
            </a:r>
            <a:r>
              <a:rPr b="0" i="0" lang="en-US" sz="4500" u="none" cap="none" strike="noStrike">
                <a:solidFill>
                  <a:schemeClr val="dk1"/>
                </a:solidFill>
                <a:latin typeface="Roboto Light"/>
                <a:ea typeface="Roboto Light"/>
                <a:cs typeface="Roboto Light"/>
                <a:sym typeface="Roboto Light"/>
              </a:rPr>
              <a:t>, training on Pitt and Italian corpora</a:t>
            </a:r>
            <a:r>
              <a:rPr b="0" i="0" lang="en-US" sz="4500" u="none" cap="none" strike="noStrike">
                <a:solidFill>
                  <a:srgbClr val="0D2859"/>
                </a:solidFill>
                <a:latin typeface="Roboto"/>
                <a:ea typeface="Roboto"/>
                <a:cs typeface="Roboto"/>
                <a:sym typeface="Roboto"/>
              </a:rPr>
              <a:t> </a:t>
            </a:r>
            <a:endParaRPr b="0" i="0" sz="4500" u="none" cap="none" strike="noStrike">
              <a:solidFill>
                <a:srgbClr val="0D2859"/>
              </a:solidFill>
              <a:latin typeface="Roboto"/>
              <a:ea typeface="Roboto"/>
              <a:cs typeface="Roboto"/>
              <a:sym typeface="Roboto"/>
            </a:endParaRPr>
          </a:p>
          <a:p>
            <a:pPr indent="-457200" lvl="0" marL="457200" marR="0" rtl="0" algn="just">
              <a:lnSpc>
                <a:spcPct val="115000"/>
              </a:lnSpc>
              <a:spcBef>
                <a:spcPts val="0"/>
              </a:spcBef>
              <a:spcAft>
                <a:spcPts val="0"/>
              </a:spcAft>
              <a:buClr>
                <a:srgbClr val="0D2859"/>
              </a:buClr>
              <a:buSzPts val="4500"/>
              <a:buFont typeface="Roboto"/>
              <a:buChar char="•"/>
            </a:pPr>
            <a:r>
              <a:rPr b="0" i="0" lang="en-US" sz="4500" u="none" cap="none" strike="noStrike">
                <a:solidFill>
                  <a:schemeClr val="dk1"/>
                </a:solidFill>
                <a:latin typeface="Roboto Light"/>
                <a:ea typeface="Roboto Light"/>
                <a:cs typeface="Roboto Light"/>
                <a:sym typeface="Roboto Light"/>
              </a:rPr>
              <a:t>Extract</a:t>
            </a:r>
            <a:r>
              <a:rPr b="0" i="0" lang="en-US" sz="4500" u="none" cap="none" strike="noStrike">
                <a:solidFill>
                  <a:srgbClr val="0D2859"/>
                </a:solidFill>
                <a:latin typeface="Roboto"/>
                <a:ea typeface="Roboto"/>
                <a:cs typeface="Roboto"/>
                <a:sym typeface="Roboto"/>
              </a:rPr>
              <a:t> </a:t>
            </a:r>
            <a:r>
              <a:rPr b="0" i="0" lang="en-US" sz="4500" u="none" cap="none" strike="noStrike">
                <a:solidFill>
                  <a:srgbClr val="0D2859"/>
                </a:solidFill>
                <a:latin typeface="Roboto Medium"/>
                <a:ea typeface="Roboto Medium"/>
                <a:cs typeface="Roboto Medium"/>
                <a:sym typeface="Roboto Medium"/>
              </a:rPr>
              <a:t>language-invariant</a:t>
            </a:r>
            <a:r>
              <a:rPr b="0" i="0" lang="en-US" sz="4500" u="none" cap="none" strike="noStrike">
                <a:solidFill>
                  <a:srgbClr val="0D2859"/>
                </a:solidFill>
                <a:latin typeface="Roboto"/>
                <a:ea typeface="Roboto"/>
                <a:cs typeface="Roboto"/>
                <a:sym typeface="Roboto"/>
              </a:rPr>
              <a:t> </a:t>
            </a:r>
            <a:r>
              <a:rPr b="0" i="0" lang="en-US" sz="4500" u="none" cap="none" strike="noStrike">
                <a:solidFill>
                  <a:schemeClr val="dk1"/>
                </a:solidFill>
                <a:latin typeface="Roboto Light"/>
                <a:ea typeface="Roboto Light"/>
                <a:cs typeface="Roboto Light"/>
                <a:sym typeface="Roboto Light"/>
              </a:rPr>
              <a:t>features</a:t>
            </a:r>
            <a:endParaRPr b="0" i="0" sz="4500" u="none" cap="none" strike="noStrike">
              <a:solidFill>
                <a:srgbClr val="0D2859"/>
              </a:solidFill>
              <a:latin typeface="Roboto"/>
              <a:ea typeface="Roboto"/>
              <a:cs typeface="Roboto"/>
              <a:sym typeface="Roboto"/>
            </a:endParaRPr>
          </a:p>
        </p:txBody>
      </p:sp>
      <p:pic>
        <p:nvPicPr>
          <p:cNvPr id="753" name="Google Shape;753;p20"/>
          <p:cNvPicPr preferRelativeResize="0"/>
          <p:nvPr/>
        </p:nvPicPr>
        <p:blipFill rotWithShape="1">
          <a:blip r:embed="rId4">
            <a:alphaModFix/>
          </a:blip>
          <a:srcRect b="0" l="0" r="0" t="0"/>
          <a:stretch/>
        </p:blipFill>
        <p:spPr>
          <a:xfrm>
            <a:off x="2651687" y="3431191"/>
            <a:ext cx="16934715" cy="5076708"/>
          </a:xfrm>
          <a:prstGeom prst="rect">
            <a:avLst/>
          </a:prstGeom>
          <a:noFill/>
          <a:ln>
            <a:noFill/>
          </a:ln>
        </p:spPr>
      </p:pic>
      <p:sp>
        <p:nvSpPr>
          <p:cNvPr id="754" name="Google Shape;754;p2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id="759" name="Google Shape;759;g87dbdd82ab_3_10"/>
          <p:cNvPicPr preferRelativeResize="0"/>
          <p:nvPr/>
        </p:nvPicPr>
        <p:blipFill rotWithShape="1">
          <a:blip r:embed="rId3">
            <a:alphaModFix/>
          </a:blip>
          <a:srcRect b="0" l="0" r="0" t="0"/>
          <a:stretch/>
        </p:blipFill>
        <p:spPr>
          <a:xfrm>
            <a:off x="2671806" y="2155480"/>
            <a:ext cx="18791386" cy="8146037"/>
          </a:xfrm>
          <a:prstGeom prst="rect">
            <a:avLst/>
          </a:prstGeom>
          <a:noFill/>
          <a:ln>
            <a:noFill/>
          </a:ln>
        </p:spPr>
      </p:pic>
      <p:sp>
        <p:nvSpPr>
          <p:cNvPr id="760" name="Google Shape;760;g87dbdd82ab_3_10"/>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Deep Domain Adaptation</a:t>
            </a:r>
            <a:endParaRPr sz="6500">
              <a:solidFill>
                <a:srgbClr val="0D2859"/>
              </a:solidFill>
              <a:latin typeface="Roboto"/>
              <a:ea typeface="Roboto"/>
              <a:cs typeface="Roboto"/>
              <a:sym typeface="Roboto"/>
            </a:endParaRPr>
          </a:p>
        </p:txBody>
      </p:sp>
      <p:grpSp>
        <p:nvGrpSpPr>
          <p:cNvPr id="761" name="Google Shape;761;g87dbdd82ab_3_10"/>
          <p:cNvGrpSpPr/>
          <p:nvPr/>
        </p:nvGrpSpPr>
        <p:grpSpPr>
          <a:xfrm>
            <a:off x="21065094" y="730238"/>
            <a:ext cx="2332669" cy="1059616"/>
            <a:chOff x="0" y="0"/>
            <a:chExt cx="5272760" cy="2395154"/>
          </a:xfrm>
        </p:grpSpPr>
        <p:pic>
          <p:nvPicPr>
            <p:cNvPr descr="Image" id="762" name="Google Shape;762;g87dbdd82ab_3_10"/>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763" name="Google Shape;763;g87dbdd82ab_3_10"/>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
        <p:nvSpPr>
          <p:cNvPr id="764" name="Google Shape;764;g87dbdd82ab_3_10"/>
          <p:cNvSpPr txBox="1"/>
          <p:nvPr/>
        </p:nvSpPr>
        <p:spPr>
          <a:xfrm>
            <a:off x="1551900" y="10667150"/>
            <a:ext cx="21031199" cy="1814700"/>
          </a:xfrm>
          <a:prstGeom prst="rect">
            <a:avLst/>
          </a:prstGeom>
          <a:noFill/>
          <a:ln>
            <a:noFill/>
          </a:ln>
        </p:spPr>
        <p:txBody>
          <a:bodyPr anchorCtr="0" anchor="t" bIns="91425" lIns="91425" spcFirstLastPara="1" rIns="91425" wrap="square" tIns="91425">
            <a:noAutofit/>
          </a:bodyPr>
          <a:lstStyle/>
          <a:p>
            <a:pPr indent="-457200" lvl="0" marL="457200" marR="0" rtl="0" algn="just">
              <a:lnSpc>
                <a:spcPct val="115000"/>
              </a:lnSpc>
              <a:spcBef>
                <a:spcPts val="0"/>
              </a:spcBef>
              <a:spcAft>
                <a:spcPts val="0"/>
              </a:spcAft>
              <a:buClr>
                <a:srgbClr val="0D2859"/>
              </a:buClr>
              <a:buSzPts val="4500"/>
              <a:buFont typeface="Roboto Light"/>
              <a:buChar char="•"/>
            </a:pPr>
            <a:r>
              <a:rPr b="0" i="0" lang="en-US" sz="4500" u="none" cap="none" strike="noStrike">
                <a:solidFill>
                  <a:srgbClr val="0D2859"/>
                </a:solidFill>
                <a:latin typeface="Roboto Medium"/>
                <a:ea typeface="Roboto Medium"/>
                <a:cs typeface="Roboto Medium"/>
                <a:sym typeface="Roboto Medium"/>
              </a:rPr>
              <a:t>English</a:t>
            </a:r>
            <a:r>
              <a:rPr b="0" i="0" lang="en-US" sz="4500" u="none" cap="none" strike="noStrike">
                <a:solidFill>
                  <a:srgbClr val="0D2859"/>
                </a:solidFill>
                <a:latin typeface="Roboto"/>
                <a:ea typeface="Roboto"/>
                <a:cs typeface="Roboto"/>
                <a:sym typeface="Roboto"/>
              </a:rPr>
              <a:t> </a:t>
            </a:r>
            <a:r>
              <a:rPr b="0" i="0" lang="en-US" sz="4500" u="none" cap="none" strike="noStrike">
                <a:solidFill>
                  <a:srgbClr val="000000"/>
                </a:solidFill>
                <a:latin typeface="Roboto Light"/>
                <a:ea typeface="Roboto Light"/>
                <a:cs typeface="Roboto Light"/>
                <a:sym typeface="Roboto Light"/>
              </a:rPr>
              <a:t>and</a:t>
            </a:r>
            <a:r>
              <a:rPr b="0" i="0" lang="en-US" sz="4500" u="none" cap="none" strike="noStrike">
                <a:solidFill>
                  <a:srgbClr val="0D2859"/>
                </a:solidFill>
                <a:latin typeface="Roboto"/>
                <a:ea typeface="Roboto"/>
                <a:cs typeface="Roboto"/>
                <a:sym typeface="Roboto"/>
              </a:rPr>
              <a:t> </a:t>
            </a:r>
            <a:r>
              <a:rPr b="0" i="0" lang="en-US" sz="4500" u="none" cap="none" strike="noStrike">
                <a:solidFill>
                  <a:srgbClr val="0D2859"/>
                </a:solidFill>
                <a:latin typeface="Roboto Medium"/>
                <a:ea typeface="Roboto Medium"/>
                <a:cs typeface="Roboto Medium"/>
                <a:sym typeface="Roboto Medium"/>
              </a:rPr>
              <a:t>Italian</a:t>
            </a:r>
            <a:r>
              <a:rPr b="0" i="0" lang="en-US" sz="4500" u="none" cap="none" strike="noStrike">
                <a:solidFill>
                  <a:srgbClr val="0D2859"/>
                </a:solidFill>
                <a:latin typeface="Roboto"/>
                <a:ea typeface="Roboto"/>
                <a:cs typeface="Roboto"/>
                <a:sym typeface="Roboto"/>
              </a:rPr>
              <a:t> </a:t>
            </a:r>
            <a:r>
              <a:rPr b="0" i="0" lang="en-US" sz="4500" u="none" cap="none" strike="noStrike">
                <a:solidFill>
                  <a:srgbClr val="000000"/>
                </a:solidFill>
                <a:latin typeface="Roboto Light"/>
                <a:ea typeface="Roboto Light"/>
                <a:cs typeface="Roboto Light"/>
                <a:sym typeface="Roboto Light"/>
              </a:rPr>
              <a:t>are treated as two separate domains </a:t>
            </a:r>
            <a:endParaRPr b="0" i="0" sz="4500" u="none" cap="none" strike="noStrike">
              <a:solidFill>
                <a:srgbClr val="000000"/>
              </a:solidFill>
              <a:latin typeface="Roboto Light"/>
              <a:ea typeface="Roboto Light"/>
              <a:cs typeface="Roboto Light"/>
              <a:sym typeface="Roboto Light"/>
            </a:endParaRPr>
          </a:p>
          <a:p>
            <a:pPr indent="-457200" lvl="0" marL="457200" marR="0" rtl="0" algn="just">
              <a:lnSpc>
                <a:spcPct val="115000"/>
              </a:lnSpc>
              <a:spcBef>
                <a:spcPts val="0"/>
              </a:spcBef>
              <a:spcAft>
                <a:spcPts val="0"/>
              </a:spcAft>
              <a:buClr>
                <a:srgbClr val="0D2859"/>
              </a:buClr>
              <a:buSzPts val="4500"/>
              <a:buFont typeface="Roboto Light"/>
              <a:buChar char="•"/>
            </a:pPr>
            <a:r>
              <a:rPr b="0" i="0" lang="en-US" sz="4500" u="none" cap="none" strike="noStrike">
                <a:solidFill>
                  <a:srgbClr val="000000"/>
                </a:solidFill>
                <a:latin typeface="Roboto Light"/>
                <a:ea typeface="Roboto Light"/>
                <a:cs typeface="Roboto Light"/>
                <a:sym typeface="Roboto Light"/>
              </a:rPr>
              <a:t>Domain Classifier is added to the architecture </a:t>
            </a:r>
            <a:endParaRPr b="0" i="0" sz="4500" u="none" cap="none" strike="noStrike">
              <a:solidFill>
                <a:srgbClr val="0D2859"/>
              </a:solidFill>
              <a:latin typeface="Roboto Light"/>
              <a:ea typeface="Roboto Light"/>
              <a:cs typeface="Roboto Light"/>
              <a:sym typeface="Roboto Light"/>
            </a:endParaRPr>
          </a:p>
        </p:txBody>
      </p:sp>
      <p:sp>
        <p:nvSpPr>
          <p:cNvPr id="765" name="Google Shape;765;g87dbdd82ab_3_10"/>
          <p:cNvSpPr/>
          <p:nvPr/>
        </p:nvSpPr>
        <p:spPr>
          <a:xfrm>
            <a:off x="16583355" y="6924566"/>
            <a:ext cx="4881000" cy="28044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87dbdd82ab_3_1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22</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g87dbdd82ab_3_40"/>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None/>
            </a:pPr>
            <a:r>
              <a:rPr lang="en-US" sz="6500">
                <a:solidFill>
                  <a:srgbClr val="0D2859"/>
                </a:solidFill>
                <a:latin typeface="Roboto"/>
                <a:ea typeface="Roboto"/>
                <a:cs typeface="Roboto"/>
                <a:sym typeface="Roboto"/>
              </a:rPr>
              <a:t>Deep Domain Adaptation</a:t>
            </a:r>
            <a:endParaRPr sz="6500">
              <a:solidFill>
                <a:srgbClr val="0D2859"/>
              </a:solidFill>
              <a:latin typeface="Roboto"/>
              <a:ea typeface="Roboto"/>
              <a:cs typeface="Roboto"/>
              <a:sym typeface="Roboto"/>
            </a:endParaRPr>
          </a:p>
        </p:txBody>
      </p:sp>
      <p:grpSp>
        <p:nvGrpSpPr>
          <p:cNvPr id="772" name="Google Shape;772;g87dbdd82ab_3_40"/>
          <p:cNvGrpSpPr/>
          <p:nvPr/>
        </p:nvGrpSpPr>
        <p:grpSpPr>
          <a:xfrm>
            <a:off x="21065094" y="730238"/>
            <a:ext cx="2332669" cy="1059616"/>
            <a:chOff x="0" y="0"/>
            <a:chExt cx="5272760" cy="2395154"/>
          </a:xfrm>
        </p:grpSpPr>
        <p:pic>
          <p:nvPicPr>
            <p:cNvPr descr="Image" id="773" name="Google Shape;773;g87dbdd82ab_3_40"/>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774" name="Google Shape;774;g87dbdd82ab_3_40"/>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775" name="Google Shape;775;g87dbdd82ab_3_40"/>
          <p:cNvSpPr txBox="1"/>
          <p:nvPr/>
        </p:nvSpPr>
        <p:spPr>
          <a:xfrm>
            <a:off x="1551900" y="10667150"/>
            <a:ext cx="21280200" cy="22878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4200"/>
              <a:buFont typeface="Arial"/>
              <a:buNone/>
            </a:pPr>
            <a:r>
              <a:t/>
            </a:r>
            <a:endParaRPr b="0" i="0" sz="4200" u="none" cap="none" strike="noStrike">
              <a:solidFill>
                <a:srgbClr val="0D2859"/>
              </a:solidFill>
              <a:latin typeface="Roboto Medium"/>
              <a:ea typeface="Roboto Medium"/>
              <a:cs typeface="Roboto Medium"/>
              <a:sym typeface="Roboto Medium"/>
            </a:endParaRPr>
          </a:p>
        </p:txBody>
      </p:sp>
      <p:sp>
        <p:nvSpPr>
          <p:cNvPr id="776" name="Google Shape;776;g87dbdd82ab_3_40"/>
          <p:cNvSpPr txBox="1"/>
          <p:nvPr/>
        </p:nvSpPr>
        <p:spPr>
          <a:xfrm>
            <a:off x="1551900" y="10682125"/>
            <a:ext cx="21031199" cy="24633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Clr>
                <a:srgbClr val="0D2859"/>
              </a:buClr>
              <a:buSzPts val="4500"/>
              <a:buFont typeface="Roboto Light"/>
              <a:buChar char="•"/>
            </a:pPr>
            <a:r>
              <a:rPr b="0" i="0" lang="en-US" sz="4200" u="none" cap="none" strike="noStrike">
                <a:solidFill>
                  <a:srgbClr val="0D2859"/>
                </a:solidFill>
                <a:latin typeface="Roboto Medium"/>
                <a:ea typeface="Roboto Medium"/>
                <a:cs typeface="Roboto Medium"/>
                <a:sym typeface="Roboto Medium"/>
              </a:rPr>
              <a:t>Gradient Reversal Layer</a:t>
            </a:r>
            <a:r>
              <a:rPr b="0" i="0" lang="en-US" sz="4200" u="none" cap="none" strike="noStrike">
                <a:solidFill>
                  <a:srgbClr val="0D2859"/>
                </a:solidFill>
                <a:latin typeface="Roboto Light"/>
                <a:ea typeface="Roboto Light"/>
                <a:cs typeface="Roboto Light"/>
                <a:sym typeface="Roboto Light"/>
              </a:rPr>
              <a:t> </a:t>
            </a:r>
            <a:r>
              <a:rPr b="0" i="0" lang="en-US" sz="4200" u="none" cap="none" strike="noStrike">
                <a:solidFill>
                  <a:schemeClr val="dk1"/>
                </a:solidFill>
                <a:latin typeface="Roboto Light"/>
                <a:ea typeface="Roboto Light"/>
                <a:cs typeface="Roboto Light"/>
                <a:sym typeface="Roboto Light"/>
              </a:rPr>
              <a:t>multiplies the gradient of the Domain classifier by -λ during back-propagation </a:t>
            </a:r>
            <a:endParaRPr b="0" i="0" sz="4200" u="none" cap="none" strike="noStrike">
              <a:solidFill>
                <a:schemeClr val="dk1"/>
              </a:solidFill>
              <a:latin typeface="Roboto Light"/>
              <a:ea typeface="Roboto Light"/>
              <a:cs typeface="Roboto Light"/>
              <a:sym typeface="Roboto Light"/>
            </a:endParaRPr>
          </a:p>
          <a:p>
            <a:pPr indent="-457200" lvl="0" marL="457200" marR="0" rtl="0" algn="l">
              <a:lnSpc>
                <a:spcPct val="115000"/>
              </a:lnSpc>
              <a:spcBef>
                <a:spcPts val="0"/>
              </a:spcBef>
              <a:spcAft>
                <a:spcPts val="0"/>
              </a:spcAft>
              <a:buClr>
                <a:srgbClr val="0D2859"/>
              </a:buClr>
              <a:buSzPts val="4500"/>
              <a:buFont typeface="Roboto Light"/>
              <a:buChar char="•"/>
            </a:pPr>
            <a:r>
              <a:rPr b="0" i="0" lang="en-US" sz="4200" u="none" cap="none" strike="noStrike">
                <a:solidFill>
                  <a:schemeClr val="dk1"/>
                </a:solidFill>
                <a:latin typeface="Roboto Light"/>
                <a:ea typeface="Roboto Light"/>
                <a:cs typeface="Roboto Light"/>
                <a:sym typeface="Roboto Light"/>
              </a:rPr>
              <a:t>The end-to-end optimization is pushed to learn </a:t>
            </a:r>
            <a:r>
              <a:rPr b="0" i="0" lang="en-US" sz="4200" u="none" cap="none" strike="noStrike">
                <a:solidFill>
                  <a:srgbClr val="0D2859"/>
                </a:solidFill>
                <a:latin typeface="Roboto Medium"/>
                <a:ea typeface="Roboto Medium"/>
                <a:cs typeface="Roboto Medium"/>
                <a:sym typeface="Roboto Medium"/>
              </a:rPr>
              <a:t>language-invariant</a:t>
            </a:r>
            <a:r>
              <a:rPr b="0" i="0" lang="en-US" sz="4200" u="none" cap="none" strike="noStrike">
                <a:solidFill>
                  <a:srgbClr val="0D2859"/>
                </a:solidFill>
                <a:latin typeface="Roboto Light"/>
                <a:ea typeface="Roboto Light"/>
                <a:cs typeface="Roboto Light"/>
                <a:sym typeface="Roboto Light"/>
              </a:rPr>
              <a:t> </a:t>
            </a:r>
            <a:r>
              <a:rPr b="0" i="0" lang="en-US" sz="4200" u="none" cap="none" strike="noStrike">
                <a:solidFill>
                  <a:schemeClr val="dk1"/>
                </a:solidFill>
                <a:latin typeface="Roboto Light"/>
                <a:ea typeface="Roboto Light"/>
                <a:cs typeface="Roboto Light"/>
                <a:sym typeface="Roboto Light"/>
              </a:rPr>
              <a:t>features</a:t>
            </a:r>
            <a:endParaRPr b="0" i="0" sz="4200" u="none" cap="none" strike="noStrike">
              <a:solidFill>
                <a:srgbClr val="0D2859"/>
              </a:solidFill>
              <a:latin typeface="Roboto Light"/>
              <a:ea typeface="Roboto Light"/>
              <a:cs typeface="Roboto Light"/>
              <a:sym typeface="Roboto Light"/>
            </a:endParaRPr>
          </a:p>
          <a:p>
            <a:pPr indent="0" lvl="0" marL="457200" marR="0" rtl="0" algn="just">
              <a:lnSpc>
                <a:spcPct val="115000"/>
              </a:lnSpc>
              <a:spcBef>
                <a:spcPts val="0"/>
              </a:spcBef>
              <a:spcAft>
                <a:spcPts val="0"/>
              </a:spcAft>
              <a:buClr>
                <a:srgbClr val="000000"/>
              </a:buClr>
              <a:buSzPts val="4500"/>
              <a:buFont typeface="Arial"/>
              <a:buNone/>
            </a:pPr>
            <a:r>
              <a:t/>
            </a:r>
            <a:endParaRPr b="0" i="0" sz="4500" u="none" cap="none" strike="noStrike">
              <a:solidFill>
                <a:srgbClr val="0D2859"/>
              </a:solidFill>
              <a:latin typeface="Roboto Medium"/>
              <a:ea typeface="Roboto Medium"/>
              <a:cs typeface="Roboto Medium"/>
              <a:sym typeface="Roboto Medium"/>
            </a:endParaRPr>
          </a:p>
        </p:txBody>
      </p:sp>
      <p:pic>
        <p:nvPicPr>
          <p:cNvPr id="777" name="Google Shape;777;g87dbdd82ab_3_40"/>
          <p:cNvPicPr preferRelativeResize="0"/>
          <p:nvPr/>
        </p:nvPicPr>
        <p:blipFill rotWithShape="1">
          <a:blip r:embed="rId4">
            <a:alphaModFix/>
          </a:blip>
          <a:srcRect b="0" l="0" r="0" t="0"/>
          <a:stretch/>
        </p:blipFill>
        <p:spPr>
          <a:xfrm>
            <a:off x="2671806" y="2155480"/>
            <a:ext cx="18791386" cy="8146037"/>
          </a:xfrm>
          <a:prstGeom prst="rect">
            <a:avLst/>
          </a:prstGeom>
          <a:noFill/>
          <a:ln>
            <a:noFill/>
          </a:ln>
        </p:spPr>
      </p:pic>
      <p:sp>
        <p:nvSpPr>
          <p:cNvPr id="778" name="Google Shape;778;g87dbdd82ab_3_40"/>
          <p:cNvSpPr/>
          <p:nvPr/>
        </p:nvSpPr>
        <p:spPr>
          <a:xfrm>
            <a:off x="14670156" y="6924566"/>
            <a:ext cx="1928191" cy="28044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87dbdd82ab_3_4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22</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7"/>
          <p:cNvSpPr txBox="1"/>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2850A3"/>
              </a:buClr>
              <a:buSzPts val="4400"/>
              <a:buFont typeface="Arial"/>
              <a:buNone/>
            </a:pPr>
            <a:r>
              <a:rPr b="1" i="0" lang="en-US" sz="6500" u="none" cap="none" strike="noStrike">
                <a:solidFill>
                  <a:srgbClr val="0D2859"/>
                </a:solidFill>
                <a:latin typeface="Roboto"/>
                <a:ea typeface="Roboto"/>
                <a:cs typeface="Roboto"/>
                <a:sym typeface="Roboto"/>
              </a:rPr>
              <a:t>Results: Cross-lingual Transfer</a:t>
            </a:r>
            <a:endParaRPr/>
          </a:p>
        </p:txBody>
      </p:sp>
      <p:pic>
        <p:nvPicPr>
          <p:cNvPr id="785" name="Google Shape;785;p7"/>
          <p:cNvPicPr preferRelativeResize="0"/>
          <p:nvPr/>
        </p:nvPicPr>
        <p:blipFill rotWithShape="1">
          <a:blip r:embed="rId3">
            <a:alphaModFix/>
          </a:blip>
          <a:srcRect b="0" l="0" r="0" t="0"/>
          <a:stretch/>
        </p:blipFill>
        <p:spPr>
          <a:xfrm>
            <a:off x="2489807" y="3222563"/>
            <a:ext cx="19404383" cy="8899054"/>
          </a:xfrm>
          <a:prstGeom prst="rect">
            <a:avLst/>
          </a:prstGeom>
          <a:noFill/>
          <a:ln>
            <a:noFill/>
          </a:ln>
        </p:spPr>
      </p:pic>
      <p:sp>
        <p:nvSpPr>
          <p:cNvPr id="786" name="Google Shape;786;p7"/>
          <p:cNvSpPr/>
          <p:nvPr/>
        </p:nvSpPr>
        <p:spPr>
          <a:xfrm>
            <a:off x="2367098" y="7672965"/>
            <a:ext cx="19649797" cy="1373078"/>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7"/>
          <p:cNvSpPr txBox="1"/>
          <p:nvPr/>
        </p:nvSpPr>
        <p:spPr>
          <a:xfrm>
            <a:off x="1775790" y="1782504"/>
            <a:ext cx="7250052" cy="1059600"/>
          </a:xfrm>
          <a:prstGeom prst="rect">
            <a:avLst/>
          </a:prstGeom>
          <a:noFill/>
          <a:ln>
            <a:noFill/>
          </a:ln>
        </p:spPr>
        <p:txBody>
          <a:bodyPr anchorCtr="0" anchor="b" bIns="91425" lIns="91425" spcFirstLastPara="1" rIns="91425" wrap="square" tIns="91425">
            <a:noAutofit/>
          </a:bodyPr>
          <a:lstStyle/>
          <a:p>
            <a:pPr indent="0" lvl="2" marL="0" marR="0" rtl="0" algn="l">
              <a:lnSpc>
                <a:spcPct val="200000"/>
              </a:lnSpc>
              <a:spcBef>
                <a:spcPts val="0"/>
              </a:spcBef>
              <a:spcAft>
                <a:spcPts val="0"/>
              </a:spcAft>
              <a:buNone/>
            </a:pPr>
            <a:r>
              <a:rPr b="0" i="0" lang="en-US" sz="3500" u="none" cap="none" strike="noStrike">
                <a:solidFill>
                  <a:schemeClr val="dk1"/>
                </a:solidFill>
                <a:latin typeface="Roboto Light"/>
                <a:ea typeface="Roboto Light"/>
                <a:cs typeface="Roboto Light"/>
                <a:sym typeface="Roboto Light"/>
              </a:rPr>
              <a:t>CI classification on </a:t>
            </a:r>
            <a:r>
              <a:rPr b="0" i="0" lang="en-US" sz="3500" u="none" cap="none" strike="noStrike">
                <a:solidFill>
                  <a:srgbClr val="0D2859"/>
                </a:solidFill>
                <a:latin typeface="Roboto Medium"/>
                <a:ea typeface="Roboto Medium"/>
                <a:cs typeface="Roboto Medium"/>
                <a:sym typeface="Roboto Medium"/>
              </a:rPr>
              <a:t>Italian</a:t>
            </a:r>
            <a:r>
              <a:rPr b="0" i="0" lang="en-US" sz="3500" u="none" cap="none" strike="noStrike">
                <a:solidFill>
                  <a:schemeClr val="dk1"/>
                </a:solidFill>
                <a:latin typeface="Roboto Light"/>
                <a:ea typeface="Roboto Light"/>
                <a:cs typeface="Roboto Light"/>
                <a:sym typeface="Roboto Light"/>
              </a:rPr>
              <a:t> corpus</a:t>
            </a:r>
            <a:endParaRPr b="0" i="0" sz="3500" u="none" cap="none" strike="noStrike">
              <a:solidFill>
                <a:schemeClr val="dk1"/>
              </a:solidFill>
              <a:latin typeface="Roboto Light"/>
              <a:ea typeface="Roboto Light"/>
              <a:cs typeface="Roboto Light"/>
              <a:sym typeface="Roboto Light"/>
            </a:endParaRPr>
          </a:p>
        </p:txBody>
      </p:sp>
      <p:grpSp>
        <p:nvGrpSpPr>
          <p:cNvPr id="788" name="Google Shape;788;p7"/>
          <p:cNvGrpSpPr/>
          <p:nvPr/>
        </p:nvGrpSpPr>
        <p:grpSpPr>
          <a:xfrm>
            <a:off x="21065094" y="730238"/>
            <a:ext cx="2332669" cy="1059616"/>
            <a:chOff x="0" y="0"/>
            <a:chExt cx="5272760" cy="2395154"/>
          </a:xfrm>
        </p:grpSpPr>
        <p:pic>
          <p:nvPicPr>
            <p:cNvPr descr="Image" id="789" name="Google Shape;789;p7"/>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790" name="Google Shape;790;p7"/>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
        <p:nvSpPr>
          <p:cNvPr id="791" name="Google Shape;791;p7"/>
          <p:cNvSpPr/>
          <p:nvPr/>
        </p:nvSpPr>
        <p:spPr>
          <a:xfrm>
            <a:off x="2489806" y="9105677"/>
            <a:ext cx="19404383" cy="3015940"/>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792" name="Google Shape;792;p7"/>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23</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
          <p:cNvSpPr txBox="1"/>
          <p:nvPr/>
        </p:nvSpPr>
        <p:spPr>
          <a:xfrm>
            <a:off x="13081492" y="726571"/>
            <a:ext cx="8514522" cy="10596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2850A3"/>
              </a:buClr>
              <a:buSzPts val="4400"/>
              <a:buFont typeface="Helvetica Neue"/>
              <a:buNone/>
            </a:pPr>
            <a:r>
              <a:rPr b="1" i="0" lang="en-US" sz="6300" u="none" cap="none" strike="noStrike">
                <a:solidFill>
                  <a:srgbClr val="0D2859"/>
                </a:solidFill>
                <a:latin typeface="Roboto"/>
                <a:ea typeface="Roboto"/>
                <a:cs typeface="Roboto"/>
                <a:sym typeface="Roboto"/>
              </a:rPr>
              <a:t>and Unilingual Italian</a:t>
            </a:r>
            <a:endParaRPr/>
          </a:p>
        </p:txBody>
      </p:sp>
      <p:pic>
        <p:nvPicPr>
          <p:cNvPr id="798" name="Google Shape;798;p10"/>
          <p:cNvPicPr preferRelativeResize="0"/>
          <p:nvPr/>
        </p:nvPicPr>
        <p:blipFill rotWithShape="1">
          <a:blip r:embed="rId3">
            <a:alphaModFix/>
          </a:blip>
          <a:srcRect b="0" l="0" r="0" t="0"/>
          <a:stretch/>
        </p:blipFill>
        <p:spPr>
          <a:xfrm>
            <a:off x="2489807" y="3222563"/>
            <a:ext cx="19404383" cy="8899054"/>
          </a:xfrm>
          <a:prstGeom prst="rect">
            <a:avLst/>
          </a:prstGeom>
          <a:noFill/>
          <a:ln>
            <a:noFill/>
          </a:ln>
        </p:spPr>
      </p:pic>
      <p:sp>
        <p:nvSpPr>
          <p:cNvPr id="799" name="Google Shape;799;p10"/>
          <p:cNvSpPr/>
          <p:nvPr/>
        </p:nvSpPr>
        <p:spPr>
          <a:xfrm>
            <a:off x="2367098" y="8350665"/>
            <a:ext cx="19649797" cy="695378"/>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0"/>
          <p:cNvSpPr txBox="1"/>
          <p:nvPr/>
        </p:nvSpPr>
        <p:spPr>
          <a:xfrm>
            <a:off x="1775790" y="1782504"/>
            <a:ext cx="7250052" cy="1059600"/>
          </a:xfrm>
          <a:prstGeom prst="rect">
            <a:avLst/>
          </a:prstGeom>
          <a:noFill/>
          <a:ln>
            <a:noFill/>
          </a:ln>
        </p:spPr>
        <p:txBody>
          <a:bodyPr anchorCtr="0" anchor="b" bIns="91425" lIns="91425" spcFirstLastPara="1" rIns="91425" wrap="square" tIns="91425">
            <a:noAutofit/>
          </a:bodyPr>
          <a:lstStyle/>
          <a:p>
            <a:pPr indent="0" lvl="2" marL="0" marR="0" rtl="0" algn="l">
              <a:lnSpc>
                <a:spcPct val="200000"/>
              </a:lnSpc>
              <a:spcBef>
                <a:spcPts val="0"/>
              </a:spcBef>
              <a:spcAft>
                <a:spcPts val="0"/>
              </a:spcAft>
              <a:buNone/>
            </a:pPr>
            <a:r>
              <a:rPr b="0" i="0" lang="en-US" sz="3500" u="none" cap="none" strike="noStrike">
                <a:solidFill>
                  <a:schemeClr val="dk1"/>
                </a:solidFill>
                <a:latin typeface="Roboto Light"/>
                <a:ea typeface="Roboto Light"/>
                <a:cs typeface="Roboto Light"/>
                <a:sym typeface="Roboto Light"/>
              </a:rPr>
              <a:t>CI classification on </a:t>
            </a:r>
            <a:r>
              <a:rPr b="0" i="0" lang="en-US" sz="3500" u="none" cap="none" strike="noStrike">
                <a:solidFill>
                  <a:srgbClr val="0D2859"/>
                </a:solidFill>
                <a:latin typeface="Roboto Medium"/>
                <a:ea typeface="Roboto Medium"/>
                <a:cs typeface="Roboto Medium"/>
                <a:sym typeface="Roboto Medium"/>
              </a:rPr>
              <a:t>Italian</a:t>
            </a:r>
            <a:r>
              <a:rPr b="0" i="0" lang="en-US" sz="3500" u="none" cap="none" strike="noStrike">
                <a:solidFill>
                  <a:schemeClr val="dk1"/>
                </a:solidFill>
                <a:latin typeface="Roboto Light"/>
                <a:ea typeface="Roboto Light"/>
                <a:cs typeface="Roboto Light"/>
                <a:sym typeface="Roboto Light"/>
              </a:rPr>
              <a:t> corpus</a:t>
            </a:r>
            <a:endParaRPr b="0" i="0" sz="3500" u="none" cap="none" strike="noStrike">
              <a:solidFill>
                <a:schemeClr val="dk1"/>
              </a:solidFill>
              <a:latin typeface="Roboto Light"/>
              <a:ea typeface="Roboto Light"/>
              <a:cs typeface="Roboto Light"/>
              <a:sym typeface="Roboto Light"/>
            </a:endParaRPr>
          </a:p>
        </p:txBody>
      </p:sp>
      <p:grpSp>
        <p:nvGrpSpPr>
          <p:cNvPr id="801" name="Google Shape;801;p10"/>
          <p:cNvGrpSpPr/>
          <p:nvPr/>
        </p:nvGrpSpPr>
        <p:grpSpPr>
          <a:xfrm>
            <a:off x="21065094" y="730238"/>
            <a:ext cx="2332669" cy="1059616"/>
            <a:chOff x="0" y="0"/>
            <a:chExt cx="5272760" cy="2395154"/>
          </a:xfrm>
        </p:grpSpPr>
        <p:pic>
          <p:nvPicPr>
            <p:cNvPr descr="Image" id="802" name="Google Shape;802;p10"/>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803" name="Google Shape;803;p10"/>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
        <p:nvSpPr>
          <p:cNvPr id="804" name="Google Shape;804;p1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24</a:t>
            </a:r>
            <a:endParaRPr sz="3000">
              <a:solidFill>
                <a:schemeClr val="dk1"/>
              </a:solidFill>
              <a:latin typeface="Roboto Light"/>
              <a:ea typeface="Roboto Light"/>
              <a:cs typeface="Roboto Light"/>
              <a:sym typeface="Roboto Light"/>
            </a:endParaRPr>
          </a:p>
        </p:txBody>
      </p:sp>
      <p:sp>
        <p:nvSpPr>
          <p:cNvPr id="805" name="Google Shape;805;p10"/>
          <p:cNvSpPr/>
          <p:nvPr/>
        </p:nvSpPr>
        <p:spPr>
          <a:xfrm>
            <a:off x="2367098" y="11277874"/>
            <a:ext cx="19649797" cy="695378"/>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0"/>
          <p:cNvSpPr txBox="1"/>
          <p:nvPr/>
        </p:nvSpPr>
        <p:spPr>
          <a:xfrm>
            <a:off x="1676400" y="730251"/>
            <a:ext cx="11979965" cy="10596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2850A3"/>
              </a:buClr>
              <a:buSzPts val="4400"/>
              <a:buFont typeface="Arial"/>
              <a:buNone/>
            </a:pPr>
            <a:r>
              <a:rPr b="1" i="0" lang="en-US" sz="6300" u="none" cap="none" strike="noStrike">
                <a:solidFill>
                  <a:srgbClr val="0D2859"/>
                </a:solidFill>
                <a:latin typeface="Roboto"/>
                <a:ea typeface="Roboto"/>
                <a:cs typeface="Roboto"/>
                <a:sym typeface="Roboto"/>
              </a:rPr>
              <a:t>Results: Cross-lingual Transfer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g87983a4c04_0_15"/>
          <p:cNvSpPr/>
          <p:nvPr/>
        </p:nvSpPr>
        <p:spPr>
          <a:xfrm>
            <a:off x="-134250" y="-146900"/>
            <a:ext cx="24656699" cy="14060100"/>
          </a:xfrm>
          <a:prstGeom prst="rect">
            <a:avLst/>
          </a:prstGeom>
          <a:solidFill>
            <a:srgbClr val="0D28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87983a4c04_0_15"/>
          <p:cNvSpPr txBox="1"/>
          <p:nvPr/>
        </p:nvSpPr>
        <p:spPr>
          <a:xfrm>
            <a:off x="1676425" y="9818500"/>
            <a:ext cx="200706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Light"/>
                <a:ea typeface="Roboto Light"/>
                <a:cs typeface="Roboto Light"/>
                <a:sym typeface="Roboto Light"/>
              </a:rPr>
              <a:t>Conclusions and Future Work</a:t>
            </a:r>
            <a:endParaRPr b="0" i="0" sz="1400" u="none" cap="none" strike="noStrike">
              <a:solidFill>
                <a:schemeClr val="lt1"/>
              </a:solidFill>
              <a:latin typeface="Roboto Light"/>
              <a:ea typeface="Roboto Light"/>
              <a:cs typeface="Roboto Light"/>
              <a:sym typeface="Robo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g86149a095b_0_213"/>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Major Contributions</a:t>
            </a:r>
            <a:endParaRPr sz="6500">
              <a:solidFill>
                <a:srgbClr val="0D2859"/>
              </a:solidFill>
              <a:latin typeface="Roboto"/>
              <a:ea typeface="Roboto"/>
              <a:cs typeface="Roboto"/>
              <a:sym typeface="Roboto"/>
            </a:endParaRPr>
          </a:p>
        </p:txBody>
      </p:sp>
      <p:grpSp>
        <p:nvGrpSpPr>
          <p:cNvPr id="818" name="Google Shape;818;g86149a095b_0_213"/>
          <p:cNvGrpSpPr/>
          <p:nvPr/>
        </p:nvGrpSpPr>
        <p:grpSpPr>
          <a:xfrm>
            <a:off x="21065094" y="730238"/>
            <a:ext cx="2332669" cy="1059616"/>
            <a:chOff x="0" y="0"/>
            <a:chExt cx="5272760" cy="2395154"/>
          </a:xfrm>
        </p:grpSpPr>
        <p:pic>
          <p:nvPicPr>
            <p:cNvPr descr="Image" id="819" name="Google Shape;819;g86149a095b_0_213"/>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820" name="Google Shape;820;g86149a095b_0_213"/>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grpSp>
        <p:nvGrpSpPr>
          <p:cNvPr id="821" name="Google Shape;821;g86149a095b_0_213"/>
          <p:cNvGrpSpPr/>
          <p:nvPr/>
        </p:nvGrpSpPr>
        <p:grpSpPr>
          <a:xfrm>
            <a:off x="-394650" y="6138200"/>
            <a:ext cx="25173300" cy="371325"/>
            <a:chOff x="-302900" y="4119275"/>
            <a:chExt cx="25173300" cy="371325"/>
          </a:xfrm>
        </p:grpSpPr>
        <p:cxnSp>
          <p:nvCxnSpPr>
            <p:cNvPr id="822" name="Google Shape;822;g86149a095b_0_213"/>
            <p:cNvCxnSpPr/>
            <p:nvPr/>
          </p:nvCxnSpPr>
          <p:spPr>
            <a:xfrm>
              <a:off x="-302900" y="4306100"/>
              <a:ext cx="25173300" cy="2100"/>
            </a:xfrm>
            <a:prstGeom prst="straightConnector1">
              <a:avLst/>
            </a:prstGeom>
            <a:noFill/>
            <a:ln cap="flat" cmpd="sng" w="38100">
              <a:solidFill>
                <a:srgbClr val="0D2859"/>
              </a:solidFill>
              <a:prstDash val="solid"/>
              <a:round/>
              <a:headEnd len="sm" w="sm" type="none"/>
              <a:tailEnd len="sm" w="sm" type="none"/>
            </a:ln>
          </p:spPr>
        </p:cxnSp>
        <p:sp>
          <p:nvSpPr>
            <p:cNvPr id="823" name="Google Shape;823;g86149a095b_0_213"/>
            <p:cNvSpPr/>
            <p:nvPr/>
          </p:nvSpPr>
          <p:spPr>
            <a:xfrm>
              <a:off x="4544775" y="4119275"/>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86149a095b_0_213"/>
            <p:cNvSpPr/>
            <p:nvPr/>
          </p:nvSpPr>
          <p:spPr>
            <a:xfrm>
              <a:off x="12008550" y="4123700"/>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86149a095b_0_213"/>
            <p:cNvSpPr/>
            <p:nvPr/>
          </p:nvSpPr>
          <p:spPr>
            <a:xfrm>
              <a:off x="19472325" y="4119275"/>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6" name="Google Shape;826;g86149a095b_0_213"/>
          <p:cNvSpPr txBox="1"/>
          <p:nvPr>
            <p:ph idx="1" type="body"/>
          </p:nvPr>
        </p:nvSpPr>
        <p:spPr>
          <a:xfrm>
            <a:off x="-91750" y="6776563"/>
            <a:ext cx="9451200" cy="19755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000">
                <a:solidFill>
                  <a:srgbClr val="0D2859"/>
                </a:solidFill>
                <a:latin typeface="Roboto"/>
                <a:ea typeface="Roboto"/>
                <a:cs typeface="Roboto"/>
                <a:sym typeface="Roboto"/>
              </a:rPr>
              <a:t>New corpus</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of</a:t>
            </a:r>
            <a:r>
              <a:rPr lang="en-US" sz="5000">
                <a:solidFill>
                  <a:srgbClr val="0D2859"/>
                </a:solidFill>
                <a:latin typeface="Roboto Light"/>
                <a:ea typeface="Roboto Light"/>
                <a:cs typeface="Roboto Light"/>
                <a:sym typeface="Roboto Light"/>
              </a:rPr>
              <a:t> </a:t>
            </a:r>
            <a:br>
              <a:rPr lang="en-US" sz="5000">
                <a:solidFill>
                  <a:srgbClr val="0D2859"/>
                </a:solidFill>
                <a:latin typeface="Roboto Light"/>
                <a:ea typeface="Roboto Light"/>
                <a:cs typeface="Roboto Light"/>
                <a:sym typeface="Roboto Light"/>
              </a:rPr>
            </a:br>
            <a:r>
              <a:rPr lang="en-US" sz="5000">
                <a:latin typeface="Roboto Light"/>
                <a:ea typeface="Roboto Light"/>
                <a:cs typeface="Roboto Light"/>
                <a:sym typeface="Roboto Light"/>
              </a:rPr>
              <a:t>native</a:t>
            </a:r>
            <a:r>
              <a:rPr lang="en-US" sz="5000">
                <a:solidFill>
                  <a:srgbClr val="0D2859"/>
                </a:solidFill>
                <a:latin typeface="Roboto Light"/>
                <a:ea typeface="Roboto Light"/>
                <a:cs typeface="Roboto Light"/>
                <a:sym typeface="Roboto Light"/>
              </a:rPr>
              <a:t> </a:t>
            </a:r>
            <a:r>
              <a:rPr lang="en-US" sz="5000">
                <a:solidFill>
                  <a:srgbClr val="0D2859"/>
                </a:solidFill>
                <a:latin typeface="Roboto"/>
                <a:ea typeface="Roboto"/>
                <a:cs typeface="Roboto"/>
                <a:sym typeface="Roboto"/>
              </a:rPr>
              <a:t>Italian</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speakers</a:t>
            </a:r>
            <a:endParaRPr sz="5000">
              <a:solidFill>
                <a:srgbClr val="0D2859"/>
              </a:solidFill>
              <a:latin typeface="Roboto Light"/>
              <a:ea typeface="Roboto Light"/>
              <a:cs typeface="Roboto Light"/>
              <a:sym typeface="Roboto Light"/>
            </a:endParaRPr>
          </a:p>
          <a:p>
            <a:pPr indent="0" lvl="0" marL="0" rtl="0" algn="just">
              <a:lnSpc>
                <a:spcPct val="115000"/>
              </a:lnSpc>
              <a:spcBef>
                <a:spcPts val="0"/>
              </a:spcBef>
              <a:spcAft>
                <a:spcPts val="0"/>
              </a:spcAft>
              <a:buSzPts val="1800"/>
              <a:buNone/>
            </a:pPr>
            <a:r>
              <a:t/>
            </a:r>
            <a:endParaRPr sz="5000">
              <a:solidFill>
                <a:srgbClr val="0D2859"/>
              </a:solidFill>
              <a:latin typeface="Roboto Light"/>
              <a:ea typeface="Roboto Light"/>
              <a:cs typeface="Roboto Light"/>
              <a:sym typeface="Roboto Light"/>
            </a:endParaRPr>
          </a:p>
        </p:txBody>
      </p:sp>
      <p:sp>
        <p:nvSpPr>
          <p:cNvPr id="827" name="Google Shape;827;g86149a095b_0_213"/>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26</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g86149a095b_0_283"/>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Major Contributions</a:t>
            </a:r>
            <a:endParaRPr sz="6500">
              <a:solidFill>
                <a:srgbClr val="0D2859"/>
              </a:solidFill>
              <a:latin typeface="Roboto"/>
              <a:ea typeface="Roboto"/>
              <a:cs typeface="Roboto"/>
              <a:sym typeface="Roboto"/>
            </a:endParaRPr>
          </a:p>
        </p:txBody>
      </p:sp>
      <p:grpSp>
        <p:nvGrpSpPr>
          <p:cNvPr id="833" name="Google Shape;833;g86149a095b_0_283"/>
          <p:cNvGrpSpPr/>
          <p:nvPr/>
        </p:nvGrpSpPr>
        <p:grpSpPr>
          <a:xfrm>
            <a:off x="21065094" y="730238"/>
            <a:ext cx="2332669" cy="1059616"/>
            <a:chOff x="0" y="0"/>
            <a:chExt cx="5272760" cy="2395154"/>
          </a:xfrm>
        </p:grpSpPr>
        <p:pic>
          <p:nvPicPr>
            <p:cNvPr descr="Image" id="834" name="Google Shape;834;g86149a095b_0_283"/>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835" name="Google Shape;835;g86149a095b_0_283"/>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grpSp>
        <p:nvGrpSpPr>
          <p:cNvPr id="836" name="Google Shape;836;g86149a095b_0_283"/>
          <p:cNvGrpSpPr/>
          <p:nvPr/>
        </p:nvGrpSpPr>
        <p:grpSpPr>
          <a:xfrm>
            <a:off x="-394650" y="6138200"/>
            <a:ext cx="25173300" cy="371325"/>
            <a:chOff x="-302900" y="4119275"/>
            <a:chExt cx="25173300" cy="371325"/>
          </a:xfrm>
        </p:grpSpPr>
        <p:cxnSp>
          <p:nvCxnSpPr>
            <p:cNvPr id="837" name="Google Shape;837;g86149a095b_0_283"/>
            <p:cNvCxnSpPr/>
            <p:nvPr/>
          </p:nvCxnSpPr>
          <p:spPr>
            <a:xfrm>
              <a:off x="-302900" y="4306100"/>
              <a:ext cx="25173300" cy="2100"/>
            </a:xfrm>
            <a:prstGeom prst="straightConnector1">
              <a:avLst/>
            </a:prstGeom>
            <a:noFill/>
            <a:ln cap="flat" cmpd="sng" w="38100">
              <a:solidFill>
                <a:srgbClr val="0D2859"/>
              </a:solidFill>
              <a:prstDash val="solid"/>
              <a:round/>
              <a:headEnd len="sm" w="sm" type="none"/>
              <a:tailEnd len="sm" w="sm" type="none"/>
            </a:ln>
          </p:spPr>
        </p:cxnSp>
        <p:sp>
          <p:nvSpPr>
            <p:cNvPr id="838" name="Google Shape;838;g86149a095b_0_283"/>
            <p:cNvSpPr/>
            <p:nvPr/>
          </p:nvSpPr>
          <p:spPr>
            <a:xfrm>
              <a:off x="4544775" y="4119275"/>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86149a095b_0_283"/>
            <p:cNvSpPr/>
            <p:nvPr/>
          </p:nvSpPr>
          <p:spPr>
            <a:xfrm>
              <a:off x="12008550" y="4123700"/>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86149a095b_0_283"/>
            <p:cNvSpPr/>
            <p:nvPr/>
          </p:nvSpPr>
          <p:spPr>
            <a:xfrm>
              <a:off x="19472325" y="4119275"/>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1" name="Google Shape;841;g86149a095b_0_283"/>
          <p:cNvSpPr txBox="1"/>
          <p:nvPr>
            <p:ph idx="1" type="body"/>
          </p:nvPr>
        </p:nvSpPr>
        <p:spPr>
          <a:xfrm>
            <a:off x="-91750" y="6776563"/>
            <a:ext cx="9451200" cy="19755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000">
                <a:solidFill>
                  <a:srgbClr val="0D2859"/>
                </a:solidFill>
                <a:latin typeface="Roboto"/>
                <a:ea typeface="Roboto"/>
                <a:cs typeface="Roboto"/>
                <a:sym typeface="Roboto"/>
              </a:rPr>
              <a:t>New corpus</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of</a:t>
            </a:r>
            <a:r>
              <a:rPr lang="en-US" sz="5000">
                <a:solidFill>
                  <a:srgbClr val="0D2859"/>
                </a:solidFill>
                <a:latin typeface="Roboto Light"/>
                <a:ea typeface="Roboto Light"/>
                <a:cs typeface="Roboto Light"/>
                <a:sym typeface="Roboto Light"/>
              </a:rPr>
              <a:t> </a:t>
            </a:r>
            <a:br>
              <a:rPr lang="en-US" sz="5000">
                <a:solidFill>
                  <a:srgbClr val="0D2859"/>
                </a:solidFill>
                <a:latin typeface="Roboto Light"/>
                <a:ea typeface="Roboto Light"/>
                <a:cs typeface="Roboto Light"/>
                <a:sym typeface="Roboto Light"/>
              </a:rPr>
            </a:br>
            <a:r>
              <a:rPr lang="en-US" sz="5000">
                <a:latin typeface="Roboto Light"/>
                <a:ea typeface="Roboto Light"/>
                <a:cs typeface="Roboto Light"/>
                <a:sym typeface="Roboto Light"/>
              </a:rPr>
              <a:t>native</a:t>
            </a:r>
            <a:r>
              <a:rPr lang="en-US" sz="5000">
                <a:solidFill>
                  <a:srgbClr val="0D2859"/>
                </a:solidFill>
                <a:latin typeface="Roboto Light"/>
                <a:ea typeface="Roboto Light"/>
                <a:cs typeface="Roboto Light"/>
                <a:sym typeface="Roboto Light"/>
              </a:rPr>
              <a:t> </a:t>
            </a:r>
            <a:r>
              <a:rPr lang="en-US" sz="5000">
                <a:solidFill>
                  <a:srgbClr val="0D2859"/>
                </a:solidFill>
                <a:latin typeface="Roboto"/>
                <a:ea typeface="Roboto"/>
                <a:cs typeface="Roboto"/>
                <a:sym typeface="Roboto"/>
              </a:rPr>
              <a:t>Italian</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speakers</a:t>
            </a:r>
            <a:endParaRPr sz="5000">
              <a:solidFill>
                <a:srgbClr val="0D2859"/>
              </a:solidFill>
              <a:latin typeface="Roboto Light"/>
              <a:ea typeface="Roboto Light"/>
              <a:cs typeface="Roboto Light"/>
              <a:sym typeface="Roboto Light"/>
            </a:endParaRPr>
          </a:p>
          <a:p>
            <a:pPr indent="0" lvl="0" marL="0" rtl="0" algn="just">
              <a:lnSpc>
                <a:spcPct val="115000"/>
              </a:lnSpc>
              <a:spcBef>
                <a:spcPts val="0"/>
              </a:spcBef>
              <a:spcAft>
                <a:spcPts val="0"/>
              </a:spcAft>
              <a:buSzPts val="1800"/>
              <a:buNone/>
            </a:pPr>
            <a:r>
              <a:t/>
            </a:r>
            <a:endParaRPr sz="5000">
              <a:solidFill>
                <a:srgbClr val="0D2859"/>
              </a:solidFill>
              <a:latin typeface="Roboto Light"/>
              <a:ea typeface="Roboto Light"/>
              <a:cs typeface="Roboto Light"/>
              <a:sym typeface="Roboto Light"/>
            </a:endParaRPr>
          </a:p>
        </p:txBody>
      </p:sp>
      <p:sp>
        <p:nvSpPr>
          <p:cNvPr id="842" name="Google Shape;842;g86149a095b_0_283"/>
          <p:cNvSpPr txBox="1"/>
          <p:nvPr>
            <p:ph idx="1" type="body"/>
          </p:nvPr>
        </p:nvSpPr>
        <p:spPr>
          <a:xfrm>
            <a:off x="7374650" y="3860900"/>
            <a:ext cx="9451200" cy="19755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000">
                <a:latin typeface="Roboto Light"/>
                <a:ea typeface="Roboto Light"/>
                <a:cs typeface="Roboto Light"/>
                <a:sym typeface="Roboto Light"/>
              </a:rPr>
              <a:t>AD</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classification</a:t>
            </a:r>
            <a:endParaRPr sz="5000">
              <a:solidFill>
                <a:srgbClr val="0D2859"/>
              </a:solidFill>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rPr lang="en-US" sz="5000">
                <a:solidFill>
                  <a:srgbClr val="0D2859"/>
                </a:solidFill>
                <a:latin typeface="Roboto"/>
                <a:ea typeface="Roboto"/>
                <a:cs typeface="Roboto"/>
                <a:sym typeface="Roboto"/>
              </a:rPr>
              <a:t>Pitt</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corpus</a:t>
            </a:r>
            <a:endParaRPr sz="5000">
              <a:solidFill>
                <a:srgbClr val="0D2859"/>
              </a:solidFill>
              <a:latin typeface="Roboto Light"/>
              <a:ea typeface="Roboto Light"/>
              <a:cs typeface="Roboto Light"/>
              <a:sym typeface="Roboto Light"/>
            </a:endParaRPr>
          </a:p>
        </p:txBody>
      </p:sp>
      <p:sp>
        <p:nvSpPr>
          <p:cNvPr id="843" name="Google Shape;843;g86149a095b_0_283"/>
          <p:cNvSpPr txBox="1"/>
          <p:nvPr>
            <p:ph idx="1" type="body"/>
          </p:nvPr>
        </p:nvSpPr>
        <p:spPr>
          <a:xfrm>
            <a:off x="16481750" y="2877874"/>
            <a:ext cx="6169800" cy="9384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i="1" lang="en-US" sz="4200">
                <a:latin typeface="Roboto Light"/>
                <a:ea typeface="Roboto Light"/>
                <a:cs typeface="Roboto Light"/>
                <a:sym typeface="Roboto Light"/>
              </a:rPr>
              <a:t>DistilBERT</a:t>
            </a:r>
            <a:r>
              <a:rPr i="1" lang="en-US" sz="4200">
                <a:solidFill>
                  <a:srgbClr val="0D2859"/>
                </a:solidFill>
                <a:latin typeface="Roboto Light"/>
                <a:ea typeface="Roboto Light"/>
                <a:cs typeface="Roboto Light"/>
                <a:sym typeface="Roboto Light"/>
              </a:rPr>
              <a:t> </a:t>
            </a:r>
            <a:r>
              <a:rPr i="1" lang="en-US" sz="4200">
                <a:latin typeface="Roboto Light"/>
                <a:ea typeface="Roboto Light"/>
                <a:cs typeface="Roboto Light"/>
                <a:sym typeface="Roboto Light"/>
              </a:rPr>
              <a:t>model</a:t>
            </a:r>
            <a:endParaRPr i="1" sz="4200">
              <a:solidFill>
                <a:srgbClr val="0D2859"/>
              </a:solidFill>
              <a:latin typeface="Roboto Light"/>
              <a:ea typeface="Roboto Light"/>
              <a:cs typeface="Roboto Light"/>
              <a:sym typeface="Roboto Light"/>
            </a:endParaRPr>
          </a:p>
        </p:txBody>
      </p:sp>
      <p:cxnSp>
        <p:nvCxnSpPr>
          <p:cNvPr id="844" name="Google Shape;844;g86149a095b_0_283"/>
          <p:cNvCxnSpPr>
            <a:stCxn id="842" idx="0"/>
          </p:cNvCxnSpPr>
          <p:nvPr/>
        </p:nvCxnSpPr>
        <p:spPr>
          <a:xfrm flipH="1" rot="5400000">
            <a:off x="9652550" y="1413200"/>
            <a:ext cx="513900" cy="4381500"/>
          </a:xfrm>
          <a:prstGeom prst="curvedConnector2">
            <a:avLst/>
          </a:prstGeom>
          <a:noFill/>
          <a:ln cap="flat" cmpd="sng" w="38100">
            <a:solidFill>
              <a:srgbClr val="0D2859"/>
            </a:solidFill>
            <a:prstDash val="solid"/>
            <a:round/>
            <a:headEnd len="sm" w="sm" type="none"/>
            <a:tailEnd len="med" w="med" type="triangle"/>
          </a:ln>
        </p:spPr>
      </p:cxnSp>
      <p:cxnSp>
        <p:nvCxnSpPr>
          <p:cNvPr id="845" name="Google Shape;845;g86149a095b_0_283"/>
          <p:cNvCxnSpPr>
            <a:stCxn id="842" idx="0"/>
            <a:endCxn id="843" idx="1"/>
          </p:cNvCxnSpPr>
          <p:nvPr/>
        </p:nvCxnSpPr>
        <p:spPr>
          <a:xfrm rot="-5400000">
            <a:off x="14034050" y="1413200"/>
            <a:ext cx="513900" cy="4381500"/>
          </a:xfrm>
          <a:prstGeom prst="curvedConnector2">
            <a:avLst/>
          </a:prstGeom>
          <a:noFill/>
          <a:ln cap="flat" cmpd="sng" w="38100">
            <a:solidFill>
              <a:srgbClr val="0D2859"/>
            </a:solidFill>
            <a:prstDash val="solid"/>
            <a:round/>
            <a:headEnd len="sm" w="sm" type="none"/>
            <a:tailEnd len="med" w="med" type="triangle"/>
          </a:ln>
        </p:spPr>
      </p:cxnSp>
      <p:sp>
        <p:nvSpPr>
          <p:cNvPr id="846" name="Google Shape;846;g86149a095b_0_283"/>
          <p:cNvSpPr txBox="1"/>
          <p:nvPr>
            <p:ph idx="1" type="body"/>
          </p:nvPr>
        </p:nvSpPr>
        <p:spPr>
          <a:xfrm>
            <a:off x="1360625" y="2620775"/>
            <a:ext cx="6358200" cy="14526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i="1" lang="en-US" sz="4200">
                <a:latin typeface="Roboto Light"/>
                <a:ea typeface="Roboto Light"/>
                <a:cs typeface="Roboto Light"/>
                <a:sym typeface="Roboto Light"/>
              </a:rPr>
              <a:t>Use of syntactic features </a:t>
            </a:r>
            <a:br>
              <a:rPr i="1" lang="en-US" sz="4200">
                <a:latin typeface="Roboto Light"/>
                <a:ea typeface="Roboto Light"/>
                <a:cs typeface="Roboto Light"/>
                <a:sym typeface="Roboto Light"/>
              </a:rPr>
            </a:br>
            <a:r>
              <a:rPr i="1" lang="en-US" sz="4200">
                <a:latin typeface="Roboto Light"/>
                <a:ea typeface="Roboto Light"/>
                <a:cs typeface="Roboto Light"/>
                <a:sym typeface="Roboto Light"/>
              </a:rPr>
              <a:t>(CNN and GRU)</a:t>
            </a:r>
            <a:endParaRPr i="1" sz="4200">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t/>
            </a:r>
            <a:endParaRPr i="1" sz="4200">
              <a:latin typeface="Roboto Light"/>
              <a:ea typeface="Roboto Light"/>
              <a:cs typeface="Roboto Light"/>
              <a:sym typeface="Roboto Light"/>
            </a:endParaRPr>
          </a:p>
        </p:txBody>
      </p:sp>
      <p:sp>
        <p:nvSpPr>
          <p:cNvPr id="847" name="Google Shape;847;g86149a095b_0_283"/>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26</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g86149a095b_0_261"/>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Major Contributions</a:t>
            </a:r>
            <a:endParaRPr sz="6500">
              <a:solidFill>
                <a:srgbClr val="0D2859"/>
              </a:solidFill>
              <a:latin typeface="Roboto"/>
              <a:ea typeface="Roboto"/>
              <a:cs typeface="Roboto"/>
              <a:sym typeface="Roboto"/>
            </a:endParaRPr>
          </a:p>
        </p:txBody>
      </p:sp>
      <p:grpSp>
        <p:nvGrpSpPr>
          <p:cNvPr id="853" name="Google Shape;853;g86149a095b_0_261"/>
          <p:cNvGrpSpPr/>
          <p:nvPr/>
        </p:nvGrpSpPr>
        <p:grpSpPr>
          <a:xfrm>
            <a:off x="21065094" y="730238"/>
            <a:ext cx="2332669" cy="1059616"/>
            <a:chOff x="0" y="0"/>
            <a:chExt cx="5272760" cy="2395154"/>
          </a:xfrm>
        </p:grpSpPr>
        <p:pic>
          <p:nvPicPr>
            <p:cNvPr descr="Image" id="854" name="Google Shape;854;g86149a095b_0_261"/>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855" name="Google Shape;855;g86149a095b_0_261"/>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856" name="Google Shape;856;g86149a095b_0_261"/>
          <p:cNvSpPr txBox="1"/>
          <p:nvPr>
            <p:ph idx="1" type="body"/>
          </p:nvPr>
        </p:nvSpPr>
        <p:spPr>
          <a:xfrm>
            <a:off x="-91750" y="6776563"/>
            <a:ext cx="9451200" cy="19755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000">
                <a:solidFill>
                  <a:srgbClr val="0D2859"/>
                </a:solidFill>
                <a:latin typeface="Roboto"/>
                <a:ea typeface="Roboto"/>
                <a:cs typeface="Roboto"/>
                <a:sym typeface="Roboto"/>
              </a:rPr>
              <a:t>New corpus</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of</a:t>
            </a:r>
            <a:r>
              <a:rPr lang="en-US" sz="5000">
                <a:solidFill>
                  <a:srgbClr val="0D2859"/>
                </a:solidFill>
                <a:latin typeface="Roboto Light"/>
                <a:ea typeface="Roboto Light"/>
                <a:cs typeface="Roboto Light"/>
                <a:sym typeface="Roboto Light"/>
              </a:rPr>
              <a:t> </a:t>
            </a:r>
            <a:br>
              <a:rPr lang="en-US" sz="5000">
                <a:solidFill>
                  <a:srgbClr val="0D2859"/>
                </a:solidFill>
                <a:latin typeface="Roboto Light"/>
                <a:ea typeface="Roboto Light"/>
                <a:cs typeface="Roboto Light"/>
                <a:sym typeface="Roboto Light"/>
              </a:rPr>
            </a:br>
            <a:r>
              <a:rPr lang="en-US" sz="5000">
                <a:latin typeface="Roboto Light"/>
                <a:ea typeface="Roboto Light"/>
                <a:cs typeface="Roboto Light"/>
                <a:sym typeface="Roboto Light"/>
              </a:rPr>
              <a:t>native</a:t>
            </a:r>
            <a:r>
              <a:rPr lang="en-US" sz="5000">
                <a:solidFill>
                  <a:srgbClr val="0D2859"/>
                </a:solidFill>
                <a:latin typeface="Roboto Light"/>
                <a:ea typeface="Roboto Light"/>
                <a:cs typeface="Roboto Light"/>
                <a:sym typeface="Roboto Light"/>
              </a:rPr>
              <a:t> </a:t>
            </a:r>
            <a:r>
              <a:rPr lang="en-US" sz="5000">
                <a:solidFill>
                  <a:srgbClr val="0D2859"/>
                </a:solidFill>
                <a:latin typeface="Roboto"/>
                <a:ea typeface="Roboto"/>
                <a:cs typeface="Roboto"/>
                <a:sym typeface="Roboto"/>
              </a:rPr>
              <a:t>Italian</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speakers</a:t>
            </a:r>
            <a:endParaRPr sz="5000">
              <a:solidFill>
                <a:srgbClr val="0D2859"/>
              </a:solidFill>
              <a:latin typeface="Roboto Light"/>
              <a:ea typeface="Roboto Light"/>
              <a:cs typeface="Roboto Light"/>
              <a:sym typeface="Roboto Light"/>
            </a:endParaRPr>
          </a:p>
          <a:p>
            <a:pPr indent="0" lvl="0" marL="0" rtl="0" algn="just">
              <a:lnSpc>
                <a:spcPct val="115000"/>
              </a:lnSpc>
              <a:spcBef>
                <a:spcPts val="0"/>
              </a:spcBef>
              <a:spcAft>
                <a:spcPts val="0"/>
              </a:spcAft>
              <a:buSzPts val="1800"/>
              <a:buNone/>
            </a:pPr>
            <a:r>
              <a:t/>
            </a:r>
            <a:endParaRPr sz="5000">
              <a:solidFill>
                <a:srgbClr val="0D2859"/>
              </a:solidFill>
              <a:latin typeface="Roboto Light"/>
              <a:ea typeface="Roboto Light"/>
              <a:cs typeface="Roboto Light"/>
              <a:sym typeface="Roboto Light"/>
            </a:endParaRPr>
          </a:p>
        </p:txBody>
      </p:sp>
      <p:sp>
        <p:nvSpPr>
          <p:cNvPr id="857" name="Google Shape;857;g86149a095b_0_261"/>
          <p:cNvSpPr txBox="1"/>
          <p:nvPr>
            <p:ph idx="1" type="body"/>
          </p:nvPr>
        </p:nvSpPr>
        <p:spPr>
          <a:xfrm>
            <a:off x="7374650" y="3860900"/>
            <a:ext cx="9451200" cy="19755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000">
                <a:latin typeface="Roboto Light"/>
                <a:ea typeface="Roboto Light"/>
                <a:cs typeface="Roboto Light"/>
                <a:sym typeface="Roboto Light"/>
              </a:rPr>
              <a:t>AD</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classification</a:t>
            </a:r>
            <a:endParaRPr sz="5000">
              <a:solidFill>
                <a:srgbClr val="0D2859"/>
              </a:solidFill>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rPr lang="en-US" sz="5000">
                <a:solidFill>
                  <a:srgbClr val="0D2859"/>
                </a:solidFill>
                <a:latin typeface="Roboto"/>
                <a:ea typeface="Roboto"/>
                <a:cs typeface="Roboto"/>
                <a:sym typeface="Roboto"/>
              </a:rPr>
              <a:t>Pitt</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corpus</a:t>
            </a:r>
            <a:endParaRPr sz="5000">
              <a:solidFill>
                <a:srgbClr val="0D2859"/>
              </a:solidFill>
              <a:latin typeface="Roboto Light"/>
              <a:ea typeface="Roboto Light"/>
              <a:cs typeface="Roboto Light"/>
              <a:sym typeface="Roboto Light"/>
            </a:endParaRPr>
          </a:p>
        </p:txBody>
      </p:sp>
      <p:sp>
        <p:nvSpPr>
          <p:cNvPr id="858" name="Google Shape;858;g86149a095b_0_261"/>
          <p:cNvSpPr txBox="1"/>
          <p:nvPr>
            <p:ph idx="1" type="body"/>
          </p:nvPr>
        </p:nvSpPr>
        <p:spPr>
          <a:xfrm>
            <a:off x="14841050" y="6811325"/>
            <a:ext cx="9451200" cy="19755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000">
                <a:latin typeface="Roboto Light"/>
                <a:ea typeface="Roboto Light"/>
                <a:cs typeface="Roboto Light"/>
                <a:sym typeface="Roboto Light"/>
              </a:rPr>
              <a:t>CI</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classification</a:t>
            </a:r>
            <a:br>
              <a:rPr lang="en-US" sz="5000">
                <a:solidFill>
                  <a:srgbClr val="0D2859"/>
                </a:solidFill>
                <a:latin typeface="Roboto Light"/>
                <a:ea typeface="Roboto Light"/>
                <a:cs typeface="Roboto Light"/>
                <a:sym typeface="Roboto Light"/>
              </a:rPr>
            </a:br>
            <a:r>
              <a:rPr lang="en-US" sz="5000">
                <a:solidFill>
                  <a:srgbClr val="0D2859"/>
                </a:solidFill>
                <a:latin typeface="Roboto"/>
                <a:ea typeface="Roboto"/>
                <a:cs typeface="Roboto"/>
                <a:sym typeface="Roboto"/>
              </a:rPr>
              <a:t>cross-lingual transfer</a:t>
            </a:r>
            <a:endParaRPr sz="5000">
              <a:solidFill>
                <a:srgbClr val="0D2859"/>
              </a:solidFill>
              <a:latin typeface="Roboto"/>
              <a:ea typeface="Roboto"/>
              <a:cs typeface="Roboto"/>
              <a:sym typeface="Roboto"/>
            </a:endParaRPr>
          </a:p>
        </p:txBody>
      </p:sp>
      <p:cxnSp>
        <p:nvCxnSpPr>
          <p:cNvPr id="859" name="Google Shape;859;g86149a095b_0_261"/>
          <p:cNvCxnSpPr>
            <a:stCxn id="857" idx="0"/>
          </p:cNvCxnSpPr>
          <p:nvPr/>
        </p:nvCxnSpPr>
        <p:spPr>
          <a:xfrm flipH="1" rot="5400000">
            <a:off x="9652550" y="1413200"/>
            <a:ext cx="513900" cy="4381500"/>
          </a:xfrm>
          <a:prstGeom prst="curvedConnector2">
            <a:avLst/>
          </a:prstGeom>
          <a:noFill/>
          <a:ln cap="flat" cmpd="sng" w="38100">
            <a:solidFill>
              <a:srgbClr val="0D2859"/>
            </a:solidFill>
            <a:prstDash val="solid"/>
            <a:round/>
            <a:headEnd len="sm" w="sm" type="none"/>
            <a:tailEnd len="med" w="med" type="triangle"/>
          </a:ln>
        </p:spPr>
      </p:cxnSp>
      <p:cxnSp>
        <p:nvCxnSpPr>
          <p:cNvPr id="860" name="Google Shape;860;g86149a095b_0_261"/>
          <p:cNvCxnSpPr>
            <a:stCxn id="857" idx="0"/>
          </p:cNvCxnSpPr>
          <p:nvPr/>
        </p:nvCxnSpPr>
        <p:spPr>
          <a:xfrm rot="-5400000">
            <a:off x="14034050" y="1413200"/>
            <a:ext cx="513900" cy="4381500"/>
          </a:xfrm>
          <a:prstGeom prst="curvedConnector2">
            <a:avLst/>
          </a:prstGeom>
          <a:noFill/>
          <a:ln cap="flat" cmpd="sng" w="38100">
            <a:solidFill>
              <a:srgbClr val="0D2859"/>
            </a:solidFill>
            <a:prstDash val="solid"/>
            <a:round/>
            <a:headEnd len="sm" w="sm" type="none"/>
            <a:tailEnd len="med" w="med" type="triangle"/>
          </a:ln>
        </p:spPr>
      </p:cxnSp>
      <p:sp>
        <p:nvSpPr>
          <p:cNvPr id="861" name="Google Shape;861;g86149a095b_0_261"/>
          <p:cNvSpPr txBox="1"/>
          <p:nvPr>
            <p:ph idx="1" type="body"/>
          </p:nvPr>
        </p:nvSpPr>
        <p:spPr>
          <a:xfrm>
            <a:off x="8321175" y="8732205"/>
            <a:ext cx="7558150" cy="14526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i="1" lang="en-US" sz="4200">
                <a:solidFill>
                  <a:srgbClr val="0D2859"/>
                </a:solidFill>
                <a:latin typeface="Roboto"/>
                <a:ea typeface="Roboto"/>
                <a:cs typeface="Roboto"/>
                <a:sym typeface="Roboto"/>
              </a:rPr>
              <a:t>Deep Domain Adaptation</a:t>
            </a:r>
            <a:endParaRPr i="1" sz="4200">
              <a:solidFill>
                <a:srgbClr val="0D2859"/>
              </a:solidFill>
              <a:latin typeface="Roboto"/>
              <a:ea typeface="Roboto"/>
              <a:cs typeface="Roboto"/>
              <a:sym typeface="Roboto"/>
            </a:endParaRPr>
          </a:p>
          <a:p>
            <a:pPr indent="0" lvl="0" marL="0" rtl="0" algn="ctr">
              <a:lnSpc>
                <a:spcPct val="115000"/>
              </a:lnSpc>
              <a:spcBef>
                <a:spcPts val="0"/>
              </a:spcBef>
              <a:spcAft>
                <a:spcPts val="0"/>
              </a:spcAft>
              <a:buSzPts val="1800"/>
              <a:buNone/>
            </a:pPr>
            <a:r>
              <a:rPr i="1" lang="en-US" sz="4200">
                <a:latin typeface="Roboto Light"/>
                <a:ea typeface="Roboto Light"/>
                <a:cs typeface="Roboto Light"/>
                <a:sym typeface="Roboto Light"/>
              </a:rPr>
              <a:t>improves</a:t>
            </a:r>
            <a:r>
              <a:rPr i="1" lang="en-US" sz="4200">
                <a:solidFill>
                  <a:srgbClr val="0D2859"/>
                </a:solidFill>
                <a:latin typeface="Roboto"/>
                <a:ea typeface="Roboto"/>
                <a:cs typeface="Roboto"/>
                <a:sym typeface="Roboto"/>
              </a:rPr>
              <a:t> </a:t>
            </a:r>
            <a:r>
              <a:rPr i="1" lang="en-US" sz="4200">
                <a:latin typeface="Roboto Light"/>
                <a:ea typeface="Roboto Light"/>
                <a:cs typeface="Roboto Light"/>
                <a:sym typeface="Roboto Light"/>
              </a:rPr>
              <a:t>F1 on</a:t>
            </a:r>
            <a:r>
              <a:rPr i="1" lang="en-US" sz="4200">
                <a:solidFill>
                  <a:srgbClr val="0D2859"/>
                </a:solidFill>
                <a:latin typeface="Roboto Light"/>
                <a:ea typeface="Roboto Light"/>
                <a:cs typeface="Roboto Light"/>
                <a:sym typeface="Roboto Light"/>
              </a:rPr>
              <a:t> </a:t>
            </a:r>
            <a:r>
              <a:rPr i="1" lang="en-US" sz="4200">
                <a:solidFill>
                  <a:srgbClr val="0D2859"/>
                </a:solidFill>
                <a:latin typeface="Roboto"/>
                <a:ea typeface="Roboto"/>
                <a:cs typeface="Roboto"/>
                <a:sym typeface="Roboto"/>
              </a:rPr>
              <a:t>Italian corpus</a:t>
            </a:r>
            <a:endParaRPr i="1" sz="4200">
              <a:solidFill>
                <a:srgbClr val="0D2859"/>
              </a:solidFill>
              <a:latin typeface="Roboto Light"/>
              <a:ea typeface="Roboto Light"/>
              <a:cs typeface="Roboto Light"/>
              <a:sym typeface="Roboto Light"/>
            </a:endParaRPr>
          </a:p>
        </p:txBody>
      </p:sp>
      <p:cxnSp>
        <p:nvCxnSpPr>
          <p:cNvPr id="862" name="Google Shape;862;g86149a095b_0_261"/>
          <p:cNvCxnSpPr>
            <a:stCxn id="858" idx="2"/>
            <a:endCxn id="861" idx="3"/>
          </p:cNvCxnSpPr>
          <p:nvPr/>
        </p:nvCxnSpPr>
        <p:spPr>
          <a:xfrm rot="5400000">
            <a:off x="17387150" y="7279025"/>
            <a:ext cx="671700" cy="3687300"/>
          </a:xfrm>
          <a:prstGeom prst="curvedConnector2">
            <a:avLst/>
          </a:prstGeom>
          <a:noFill/>
          <a:ln cap="flat" cmpd="sng" w="38100">
            <a:solidFill>
              <a:srgbClr val="0D2859"/>
            </a:solidFill>
            <a:prstDash val="solid"/>
            <a:round/>
            <a:headEnd len="sm" w="sm" type="none"/>
            <a:tailEnd len="med" w="med" type="triangle"/>
          </a:ln>
        </p:spPr>
      </p:cxnSp>
      <p:sp>
        <p:nvSpPr>
          <p:cNvPr id="863" name="Google Shape;863;g86149a095b_0_261"/>
          <p:cNvSpPr txBox="1"/>
          <p:nvPr>
            <p:ph idx="1" type="body"/>
          </p:nvPr>
        </p:nvSpPr>
        <p:spPr>
          <a:xfrm>
            <a:off x="1360625" y="2620775"/>
            <a:ext cx="6358200" cy="14526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i="1" lang="en-US" sz="4200">
                <a:latin typeface="Roboto Light"/>
                <a:ea typeface="Roboto Light"/>
                <a:cs typeface="Roboto Light"/>
                <a:sym typeface="Roboto Light"/>
              </a:rPr>
              <a:t>Use of syntactic features </a:t>
            </a:r>
            <a:br>
              <a:rPr i="1" lang="en-US" sz="4200">
                <a:latin typeface="Roboto Light"/>
                <a:ea typeface="Roboto Light"/>
                <a:cs typeface="Roboto Light"/>
                <a:sym typeface="Roboto Light"/>
              </a:rPr>
            </a:br>
            <a:r>
              <a:rPr i="1" lang="en-US" sz="4200">
                <a:latin typeface="Roboto Light"/>
                <a:ea typeface="Roboto Light"/>
                <a:cs typeface="Roboto Light"/>
                <a:sym typeface="Roboto Light"/>
              </a:rPr>
              <a:t>(CNN and GRU)</a:t>
            </a:r>
            <a:endParaRPr i="1" sz="4200">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t/>
            </a:r>
            <a:endParaRPr i="1" sz="4200">
              <a:latin typeface="Roboto Light"/>
              <a:ea typeface="Roboto Light"/>
              <a:cs typeface="Roboto Light"/>
              <a:sym typeface="Roboto Light"/>
            </a:endParaRPr>
          </a:p>
        </p:txBody>
      </p:sp>
      <p:sp>
        <p:nvSpPr>
          <p:cNvPr id="864" name="Google Shape;864;g86149a095b_0_261"/>
          <p:cNvSpPr txBox="1"/>
          <p:nvPr>
            <p:ph idx="1" type="body"/>
          </p:nvPr>
        </p:nvSpPr>
        <p:spPr>
          <a:xfrm>
            <a:off x="16481750" y="2877874"/>
            <a:ext cx="6169800" cy="9384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i="1" lang="en-US" sz="4200">
                <a:latin typeface="Roboto Light"/>
                <a:ea typeface="Roboto Light"/>
                <a:cs typeface="Roboto Light"/>
                <a:sym typeface="Roboto Light"/>
              </a:rPr>
              <a:t>DistilBERT model</a:t>
            </a:r>
            <a:endParaRPr i="1" sz="4200">
              <a:latin typeface="Roboto Light"/>
              <a:ea typeface="Roboto Light"/>
              <a:cs typeface="Roboto Light"/>
              <a:sym typeface="Roboto Light"/>
            </a:endParaRPr>
          </a:p>
        </p:txBody>
      </p:sp>
      <p:grpSp>
        <p:nvGrpSpPr>
          <p:cNvPr id="865" name="Google Shape;865;g86149a095b_0_261"/>
          <p:cNvGrpSpPr/>
          <p:nvPr/>
        </p:nvGrpSpPr>
        <p:grpSpPr>
          <a:xfrm>
            <a:off x="-394650" y="6138200"/>
            <a:ext cx="25173300" cy="371325"/>
            <a:chOff x="-394650" y="6138200"/>
            <a:chExt cx="25173300" cy="371325"/>
          </a:xfrm>
        </p:grpSpPr>
        <p:cxnSp>
          <p:nvCxnSpPr>
            <p:cNvPr id="866" name="Google Shape;866;g86149a095b_0_261"/>
            <p:cNvCxnSpPr/>
            <p:nvPr/>
          </p:nvCxnSpPr>
          <p:spPr>
            <a:xfrm>
              <a:off x="-394650" y="6325025"/>
              <a:ext cx="25173300" cy="2100"/>
            </a:xfrm>
            <a:prstGeom prst="straightConnector1">
              <a:avLst/>
            </a:prstGeom>
            <a:noFill/>
            <a:ln cap="flat" cmpd="sng" w="38100">
              <a:solidFill>
                <a:srgbClr val="0D2859"/>
              </a:solidFill>
              <a:prstDash val="solid"/>
              <a:round/>
              <a:headEnd len="sm" w="sm" type="none"/>
              <a:tailEnd len="sm" w="sm" type="none"/>
            </a:ln>
          </p:spPr>
        </p:cxnSp>
        <p:sp>
          <p:nvSpPr>
            <p:cNvPr id="867" name="Google Shape;867;g86149a095b_0_261"/>
            <p:cNvSpPr/>
            <p:nvPr/>
          </p:nvSpPr>
          <p:spPr>
            <a:xfrm>
              <a:off x="4453025" y="6138200"/>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86149a095b_0_261"/>
            <p:cNvSpPr/>
            <p:nvPr/>
          </p:nvSpPr>
          <p:spPr>
            <a:xfrm>
              <a:off x="11916800" y="6142625"/>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86149a095b_0_261"/>
            <p:cNvSpPr/>
            <p:nvPr/>
          </p:nvSpPr>
          <p:spPr>
            <a:xfrm>
              <a:off x="19380575" y="6138200"/>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0" name="Google Shape;870;g86149a095b_0_261"/>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26</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g861c86465a_0_22"/>
          <p:cNvSpPr txBox="1"/>
          <p:nvPr>
            <p:ph type="title"/>
          </p:nvPr>
        </p:nvSpPr>
        <p:spPr>
          <a:xfrm>
            <a:off x="1676400" y="730250"/>
            <a:ext cx="18717600"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None/>
            </a:pPr>
            <a:r>
              <a:rPr lang="en-US" sz="6500">
                <a:solidFill>
                  <a:srgbClr val="0D2859"/>
                </a:solidFill>
                <a:latin typeface="Roboto"/>
                <a:ea typeface="Roboto"/>
                <a:cs typeface="Roboto"/>
                <a:sym typeface="Roboto"/>
              </a:rPr>
              <a:t>Dementia and Cognitive Impairment</a:t>
            </a:r>
            <a:endParaRPr sz="6500">
              <a:solidFill>
                <a:srgbClr val="0D2859"/>
              </a:solidFill>
              <a:latin typeface="Roboto"/>
              <a:ea typeface="Roboto"/>
              <a:cs typeface="Roboto"/>
              <a:sym typeface="Roboto"/>
            </a:endParaRPr>
          </a:p>
        </p:txBody>
      </p:sp>
      <p:grpSp>
        <p:nvGrpSpPr>
          <p:cNvPr id="139" name="Google Shape;139;g861c86465a_0_22"/>
          <p:cNvGrpSpPr/>
          <p:nvPr/>
        </p:nvGrpSpPr>
        <p:grpSpPr>
          <a:xfrm>
            <a:off x="21065094" y="730238"/>
            <a:ext cx="2332669" cy="1059616"/>
            <a:chOff x="0" y="0"/>
            <a:chExt cx="5272760" cy="2395154"/>
          </a:xfrm>
        </p:grpSpPr>
        <p:pic>
          <p:nvPicPr>
            <p:cNvPr descr="Image" id="140" name="Google Shape;140;g861c86465a_0_22"/>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41" name="Google Shape;141;g861c86465a_0_22"/>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grpSp>
        <p:nvGrpSpPr>
          <p:cNvPr id="142" name="Google Shape;142;g861c86465a_0_22"/>
          <p:cNvGrpSpPr/>
          <p:nvPr/>
        </p:nvGrpSpPr>
        <p:grpSpPr>
          <a:xfrm>
            <a:off x="1676353" y="5111386"/>
            <a:ext cx="2053947" cy="1649289"/>
            <a:chOff x="1676353" y="5111386"/>
            <a:chExt cx="2053947" cy="1649289"/>
          </a:xfrm>
        </p:grpSpPr>
        <p:pic>
          <p:nvPicPr>
            <p:cNvPr id="143" name="Google Shape;143;g861c86465a_0_22"/>
            <p:cNvPicPr preferRelativeResize="0"/>
            <p:nvPr/>
          </p:nvPicPr>
          <p:blipFill rotWithShape="1">
            <a:blip r:embed="rId4">
              <a:alphaModFix/>
            </a:blip>
            <a:srcRect b="0" l="0" r="0" t="0"/>
            <a:stretch/>
          </p:blipFill>
          <p:spPr>
            <a:xfrm>
              <a:off x="2670701" y="5701076"/>
              <a:ext cx="1059599" cy="1059599"/>
            </a:xfrm>
            <a:prstGeom prst="rect">
              <a:avLst/>
            </a:prstGeom>
            <a:noFill/>
            <a:ln>
              <a:noFill/>
            </a:ln>
          </p:spPr>
        </p:pic>
        <p:pic>
          <p:nvPicPr>
            <p:cNvPr id="144" name="Google Shape;144;g861c86465a_0_22"/>
            <p:cNvPicPr preferRelativeResize="0"/>
            <p:nvPr/>
          </p:nvPicPr>
          <p:blipFill rotWithShape="1">
            <a:blip r:embed="rId5">
              <a:alphaModFix/>
            </a:blip>
            <a:srcRect b="0" l="0" r="0" t="0"/>
            <a:stretch/>
          </p:blipFill>
          <p:spPr>
            <a:xfrm>
              <a:off x="1676353" y="5111386"/>
              <a:ext cx="1525924" cy="1525924"/>
            </a:xfrm>
            <a:prstGeom prst="rect">
              <a:avLst/>
            </a:prstGeom>
            <a:noFill/>
            <a:ln>
              <a:noFill/>
            </a:ln>
          </p:spPr>
        </p:pic>
      </p:grpSp>
      <p:grpSp>
        <p:nvGrpSpPr>
          <p:cNvPr id="145" name="Google Shape;145;g861c86465a_0_22"/>
          <p:cNvGrpSpPr/>
          <p:nvPr/>
        </p:nvGrpSpPr>
        <p:grpSpPr>
          <a:xfrm>
            <a:off x="1676350" y="7185150"/>
            <a:ext cx="2053950" cy="1709000"/>
            <a:chOff x="1676350" y="7185150"/>
            <a:chExt cx="2053950" cy="1709000"/>
          </a:xfrm>
        </p:grpSpPr>
        <p:pic>
          <p:nvPicPr>
            <p:cNvPr id="146" name="Google Shape;146;g861c86465a_0_22"/>
            <p:cNvPicPr preferRelativeResize="0"/>
            <p:nvPr/>
          </p:nvPicPr>
          <p:blipFill rotWithShape="1">
            <a:blip r:embed="rId6">
              <a:alphaModFix/>
            </a:blip>
            <a:srcRect b="-1858" l="0" r="0" t="1860"/>
            <a:stretch/>
          </p:blipFill>
          <p:spPr>
            <a:xfrm>
              <a:off x="1676350" y="7185150"/>
              <a:ext cx="1525926" cy="1708999"/>
            </a:xfrm>
            <a:prstGeom prst="rect">
              <a:avLst/>
            </a:prstGeom>
            <a:noFill/>
            <a:ln>
              <a:noFill/>
            </a:ln>
          </p:spPr>
        </p:pic>
        <p:pic>
          <p:nvPicPr>
            <p:cNvPr id="147" name="Google Shape;147;g861c86465a_0_22"/>
            <p:cNvPicPr preferRelativeResize="0"/>
            <p:nvPr/>
          </p:nvPicPr>
          <p:blipFill rotWithShape="1">
            <a:blip r:embed="rId7">
              <a:alphaModFix/>
            </a:blip>
            <a:srcRect b="0" l="0" r="0" t="0"/>
            <a:stretch/>
          </p:blipFill>
          <p:spPr>
            <a:xfrm>
              <a:off x="2670701" y="7834551"/>
              <a:ext cx="1059599" cy="1059599"/>
            </a:xfrm>
            <a:prstGeom prst="rect">
              <a:avLst/>
            </a:prstGeom>
            <a:noFill/>
            <a:ln>
              <a:noFill/>
            </a:ln>
          </p:spPr>
        </p:pic>
      </p:grpSp>
      <p:sp>
        <p:nvSpPr>
          <p:cNvPr id="148" name="Google Shape;148;g861c86465a_0_22"/>
          <p:cNvSpPr txBox="1"/>
          <p:nvPr>
            <p:ph idx="1" type="body"/>
          </p:nvPr>
        </p:nvSpPr>
        <p:spPr>
          <a:xfrm>
            <a:off x="1676400" y="2555100"/>
            <a:ext cx="21031199" cy="2072100"/>
          </a:xfrm>
          <a:prstGeom prst="rect">
            <a:avLst/>
          </a:prstGeom>
          <a:noFill/>
          <a:ln>
            <a:noFill/>
          </a:ln>
        </p:spPr>
        <p:txBody>
          <a:bodyPr anchorCtr="0" anchor="ctr" bIns="91400" lIns="182850" spcFirstLastPara="1" rIns="182850" wrap="square" tIns="91400">
            <a:noAutofit/>
          </a:bodyPr>
          <a:lstStyle/>
          <a:p>
            <a:pPr indent="0" lvl="0" marL="0" rtl="0" algn="ctr">
              <a:lnSpc>
                <a:spcPct val="115000"/>
              </a:lnSpc>
              <a:spcBef>
                <a:spcPts val="0"/>
              </a:spcBef>
              <a:spcAft>
                <a:spcPts val="0"/>
              </a:spcAft>
              <a:buClr>
                <a:srgbClr val="2850A3"/>
              </a:buClr>
              <a:buSzPts val="2800"/>
              <a:buFont typeface="Arial"/>
              <a:buNone/>
            </a:pPr>
            <a:r>
              <a:rPr lang="en-US" sz="4200">
                <a:solidFill>
                  <a:srgbClr val="0D2859"/>
                </a:solidFill>
                <a:latin typeface="Roboto Medium"/>
                <a:ea typeface="Roboto Medium"/>
                <a:cs typeface="Roboto Medium"/>
                <a:sym typeface="Roboto Medium"/>
              </a:rPr>
              <a:t>Dementia</a:t>
            </a:r>
            <a:r>
              <a:rPr lang="en-US" sz="4200">
                <a:solidFill>
                  <a:srgbClr val="0D2859"/>
                </a:solidFill>
                <a:latin typeface="Roboto"/>
                <a:ea typeface="Roboto"/>
                <a:cs typeface="Roboto"/>
                <a:sym typeface="Roboto"/>
              </a:rPr>
              <a:t> </a:t>
            </a:r>
            <a:r>
              <a:rPr lang="en-US" sz="4200">
                <a:latin typeface="Roboto Light"/>
                <a:ea typeface="Roboto Light"/>
                <a:cs typeface="Roboto Light"/>
                <a:sym typeface="Roboto Light"/>
              </a:rPr>
              <a:t>is a medical condition marked by multiple cognitive deficits such as memory impairment,</a:t>
            </a:r>
            <a:r>
              <a:rPr lang="en-US" sz="4200">
                <a:solidFill>
                  <a:srgbClr val="0D2859"/>
                </a:solidFill>
                <a:latin typeface="Roboto"/>
                <a:ea typeface="Roboto"/>
                <a:cs typeface="Roboto"/>
                <a:sym typeface="Roboto"/>
              </a:rPr>
              <a:t> </a:t>
            </a:r>
            <a:r>
              <a:rPr lang="en-US" sz="4200">
                <a:solidFill>
                  <a:srgbClr val="0D2859"/>
                </a:solidFill>
                <a:latin typeface="Roboto Medium"/>
                <a:ea typeface="Roboto Medium"/>
                <a:cs typeface="Roboto Medium"/>
                <a:sym typeface="Roboto Medium"/>
              </a:rPr>
              <a:t>language impairment</a:t>
            </a:r>
            <a:r>
              <a:rPr lang="en-US" sz="4200">
                <a:latin typeface="Roboto Light"/>
                <a:ea typeface="Roboto Light"/>
                <a:cs typeface="Roboto Light"/>
                <a:sym typeface="Roboto Light"/>
              </a:rPr>
              <a:t>, and the inability to plan and initiate complex behavior</a:t>
            </a:r>
            <a:endParaRPr sz="3900">
              <a:solidFill>
                <a:srgbClr val="0D2859"/>
              </a:solidFill>
              <a:latin typeface="Roboto Light"/>
              <a:ea typeface="Roboto Light"/>
              <a:cs typeface="Roboto Light"/>
              <a:sym typeface="Roboto Light"/>
            </a:endParaRPr>
          </a:p>
        </p:txBody>
      </p:sp>
      <p:sp>
        <p:nvSpPr>
          <p:cNvPr id="149" name="Google Shape;149;g861c86465a_0_22"/>
          <p:cNvSpPr txBox="1"/>
          <p:nvPr>
            <p:ph idx="1" type="body"/>
          </p:nvPr>
        </p:nvSpPr>
        <p:spPr>
          <a:xfrm>
            <a:off x="4128600" y="5111325"/>
            <a:ext cx="18579000" cy="1649400"/>
          </a:xfrm>
          <a:prstGeom prst="rect">
            <a:avLst/>
          </a:prstGeom>
          <a:noFill/>
          <a:ln>
            <a:noFill/>
          </a:ln>
        </p:spPr>
        <p:txBody>
          <a:bodyPr anchorCtr="0" anchor="ctr" bIns="91400" lIns="182850" spcFirstLastPara="1" rIns="182850" wrap="square" tIns="91400">
            <a:noAutofit/>
          </a:bodyPr>
          <a:lstStyle/>
          <a:p>
            <a:pPr indent="0" lvl="0" marL="0" rtl="0" algn="just">
              <a:lnSpc>
                <a:spcPct val="115000"/>
              </a:lnSpc>
              <a:spcBef>
                <a:spcPts val="0"/>
              </a:spcBef>
              <a:spcAft>
                <a:spcPts val="1000"/>
              </a:spcAft>
              <a:buSzPts val="1800"/>
              <a:buNone/>
            </a:pPr>
            <a:r>
              <a:rPr lang="en-US" sz="4200">
                <a:latin typeface="Roboto Light"/>
                <a:ea typeface="Roboto Light"/>
                <a:cs typeface="Roboto Light"/>
                <a:sym typeface="Roboto Light"/>
              </a:rPr>
              <a:t>Insurgence of dementia is linked with </a:t>
            </a:r>
            <a:r>
              <a:rPr lang="en-US" sz="4200">
                <a:solidFill>
                  <a:srgbClr val="0D2859"/>
                </a:solidFill>
                <a:latin typeface="Roboto Medium"/>
                <a:ea typeface="Roboto Medium"/>
                <a:cs typeface="Roboto Medium"/>
                <a:sym typeface="Roboto Medium"/>
              </a:rPr>
              <a:t>aging</a:t>
            </a:r>
            <a:r>
              <a:rPr lang="en-US" sz="4200">
                <a:latin typeface="Roboto Light"/>
                <a:ea typeface="Roboto Light"/>
                <a:cs typeface="Roboto Light"/>
                <a:sym typeface="Roboto Light"/>
              </a:rPr>
              <a:t> and it is a growing </a:t>
            </a:r>
            <a:r>
              <a:rPr lang="en-US" sz="4200">
                <a:solidFill>
                  <a:srgbClr val="0D2859"/>
                </a:solidFill>
                <a:latin typeface="Roboto Medium"/>
                <a:ea typeface="Roboto Medium"/>
                <a:cs typeface="Roboto Medium"/>
                <a:sym typeface="Roboto Medium"/>
              </a:rPr>
              <a:t>worldwide</a:t>
            </a:r>
            <a:r>
              <a:rPr lang="en-US" sz="4200">
                <a:latin typeface="Roboto Light"/>
                <a:ea typeface="Roboto Light"/>
                <a:cs typeface="Roboto Light"/>
                <a:sym typeface="Roboto Light"/>
              </a:rPr>
              <a:t> problem since global population is aging more and more</a:t>
            </a:r>
            <a:r>
              <a:rPr baseline="30000" lang="en-US" sz="4200">
                <a:latin typeface="Roboto Light"/>
                <a:ea typeface="Roboto Light"/>
                <a:cs typeface="Roboto Light"/>
                <a:sym typeface="Roboto Light"/>
              </a:rPr>
              <a:t>[1]</a:t>
            </a:r>
            <a:endParaRPr sz="4200">
              <a:solidFill>
                <a:srgbClr val="0D2859"/>
              </a:solidFill>
              <a:latin typeface="Roboto Light"/>
              <a:ea typeface="Roboto Light"/>
              <a:cs typeface="Roboto Light"/>
              <a:sym typeface="Roboto Light"/>
            </a:endParaRPr>
          </a:p>
        </p:txBody>
      </p:sp>
      <p:sp>
        <p:nvSpPr>
          <p:cNvPr id="150" name="Google Shape;150;g861c86465a_0_22"/>
          <p:cNvSpPr txBox="1"/>
          <p:nvPr>
            <p:ph idx="1" type="body"/>
          </p:nvPr>
        </p:nvSpPr>
        <p:spPr>
          <a:xfrm>
            <a:off x="4128600" y="7214950"/>
            <a:ext cx="18579000" cy="1649400"/>
          </a:xfrm>
          <a:prstGeom prst="rect">
            <a:avLst/>
          </a:prstGeom>
          <a:noFill/>
          <a:ln>
            <a:noFill/>
          </a:ln>
        </p:spPr>
        <p:txBody>
          <a:bodyPr anchorCtr="0" anchor="ctr" bIns="91400" lIns="182850" spcFirstLastPara="1" rIns="182850" wrap="square" tIns="91400">
            <a:noAutofit/>
          </a:bodyPr>
          <a:lstStyle/>
          <a:p>
            <a:pPr indent="0" lvl="0" marL="0" rtl="0" algn="just">
              <a:lnSpc>
                <a:spcPct val="115000"/>
              </a:lnSpc>
              <a:spcBef>
                <a:spcPts val="0"/>
              </a:spcBef>
              <a:spcAft>
                <a:spcPts val="0"/>
              </a:spcAft>
              <a:buSzPts val="1800"/>
              <a:buNone/>
            </a:pPr>
            <a:r>
              <a:rPr lang="en-US" sz="4200">
                <a:solidFill>
                  <a:schemeClr val="dk1"/>
                </a:solidFill>
                <a:latin typeface="Roboto Light"/>
                <a:ea typeface="Roboto Light"/>
                <a:cs typeface="Roboto Light"/>
                <a:sym typeface="Roboto Light"/>
              </a:rPr>
              <a:t>Current in-person </a:t>
            </a:r>
            <a:r>
              <a:rPr lang="en-US" sz="4200">
                <a:solidFill>
                  <a:srgbClr val="0D2859"/>
                </a:solidFill>
                <a:latin typeface="Roboto Medium"/>
                <a:ea typeface="Roboto Medium"/>
                <a:cs typeface="Roboto Medium"/>
                <a:sym typeface="Roboto Medium"/>
              </a:rPr>
              <a:t>screening</a:t>
            </a:r>
            <a:r>
              <a:rPr lang="en-US" sz="4200">
                <a:solidFill>
                  <a:schemeClr val="dk1"/>
                </a:solidFill>
                <a:latin typeface="Roboto Light"/>
                <a:ea typeface="Roboto Light"/>
                <a:cs typeface="Roboto Light"/>
                <a:sym typeface="Roboto Light"/>
              </a:rPr>
              <a:t> tests for dementia are </a:t>
            </a:r>
            <a:r>
              <a:rPr lang="en-US" sz="4200">
                <a:solidFill>
                  <a:srgbClr val="0D2859"/>
                </a:solidFill>
                <a:latin typeface="Roboto Medium"/>
                <a:ea typeface="Roboto Medium"/>
                <a:cs typeface="Roboto Medium"/>
                <a:sym typeface="Roboto Medium"/>
              </a:rPr>
              <a:t>time-consuming</a:t>
            </a:r>
            <a:r>
              <a:rPr lang="en-US" sz="4200">
                <a:solidFill>
                  <a:schemeClr val="dk1"/>
                </a:solidFill>
                <a:latin typeface="Roboto Light"/>
                <a:ea typeface="Roboto Light"/>
                <a:cs typeface="Roboto Light"/>
                <a:sym typeface="Roboto Light"/>
              </a:rPr>
              <a:t> and difficult to administer at scale</a:t>
            </a:r>
            <a:endParaRPr sz="4200">
              <a:latin typeface="Roboto Light"/>
              <a:ea typeface="Roboto Light"/>
              <a:cs typeface="Roboto Light"/>
              <a:sym typeface="Roboto Light"/>
            </a:endParaRPr>
          </a:p>
        </p:txBody>
      </p:sp>
      <p:sp>
        <p:nvSpPr>
          <p:cNvPr id="151" name="Google Shape;151;g861c86465a_0_22"/>
          <p:cNvSpPr txBox="1"/>
          <p:nvPr>
            <p:ph idx="1" type="body"/>
          </p:nvPr>
        </p:nvSpPr>
        <p:spPr>
          <a:xfrm>
            <a:off x="1676400" y="12718472"/>
            <a:ext cx="21031199" cy="695377"/>
          </a:xfrm>
          <a:prstGeom prst="rect">
            <a:avLst/>
          </a:prstGeom>
          <a:noFill/>
          <a:ln>
            <a:noFill/>
          </a:ln>
        </p:spPr>
        <p:txBody>
          <a:bodyPr anchorCtr="0" anchor="ctr"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latin typeface="Roboto Thin"/>
                <a:ea typeface="Roboto Thin"/>
                <a:cs typeface="Roboto Thin"/>
                <a:sym typeface="Roboto Thin"/>
              </a:rPr>
              <a:t>[1] </a:t>
            </a:r>
            <a:r>
              <a:rPr lang="en-US" sz="3000" u="sng">
                <a:solidFill>
                  <a:srgbClr val="0D275A"/>
                </a:solidFill>
                <a:latin typeface="Roboto Thin"/>
                <a:ea typeface="Roboto Thin"/>
                <a:cs typeface="Roboto Thin"/>
                <a:sym typeface="Roboto Thin"/>
                <a:hlinkClick r:id="rId8"/>
              </a:rPr>
              <a:t>Health in an Ageing World--What Do We Know?</a:t>
            </a:r>
            <a:endParaRPr sz="3000">
              <a:solidFill>
                <a:srgbClr val="0D275A"/>
              </a:solidFill>
              <a:latin typeface="Roboto Thin"/>
              <a:ea typeface="Roboto Thin"/>
              <a:cs typeface="Roboto Thin"/>
              <a:sym typeface="Roboto Thin"/>
            </a:endParaRPr>
          </a:p>
        </p:txBody>
      </p:sp>
      <p:sp>
        <p:nvSpPr>
          <p:cNvPr id="152" name="Google Shape;152;g861c86465a_0_22"/>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3</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5"/>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Major Contributions</a:t>
            </a:r>
            <a:endParaRPr sz="6500">
              <a:solidFill>
                <a:srgbClr val="0D2859"/>
              </a:solidFill>
              <a:latin typeface="Roboto"/>
              <a:ea typeface="Roboto"/>
              <a:cs typeface="Roboto"/>
              <a:sym typeface="Roboto"/>
            </a:endParaRPr>
          </a:p>
        </p:txBody>
      </p:sp>
      <p:grpSp>
        <p:nvGrpSpPr>
          <p:cNvPr id="876" name="Google Shape;876;p15"/>
          <p:cNvGrpSpPr/>
          <p:nvPr/>
        </p:nvGrpSpPr>
        <p:grpSpPr>
          <a:xfrm>
            <a:off x="21065094" y="730238"/>
            <a:ext cx="2332669" cy="1059616"/>
            <a:chOff x="0" y="0"/>
            <a:chExt cx="5272760" cy="2395154"/>
          </a:xfrm>
        </p:grpSpPr>
        <p:pic>
          <p:nvPicPr>
            <p:cNvPr descr="Image" id="877" name="Google Shape;877;p15"/>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878" name="Google Shape;878;p15"/>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879" name="Google Shape;879;p15"/>
          <p:cNvSpPr txBox="1"/>
          <p:nvPr>
            <p:ph idx="1" type="body"/>
          </p:nvPr>
        </p:nvSpPr>
        <p:spPr>
          <a:xfrm>
            <a:off x="-91750" y="6776563"/>
            <a:ext cx="9451200" cy="19755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000">
                <a:solidFill>
                  <a:srgbClr val="0D2859"/>
                </a:solidFill>
                <a:latin typeface="Roboto"/>
                <a:ea typeface="Roboto"/>
                <a:cs typeface="Roboto"/>
                <a:sym typeface="Roboto"/>
              </a:rPr>
              <a:t>New corpus</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of</a:t>
            </a:r>
            <a:r>
              <a:rPr lang="en-US" sz="5000">
                <a:solidFill>
                  <a:srgbClr val="0D2859"/>
                </a:solidFill>
                <a:latin typeface="Roboto Light"/>
                <a:ea typeface="Roboto Light"/>
                <a:cs typeface="Roboto Light"/>
                <a:sym typeface="Roboto Light"/>
              </a:rPr>
              <a:t> </a:t>
            </a:r>
            <a:br>
              <a:rPr lang="en-US" sz="5000">
                <a:solidFill>
                  <a:srgbClr val="0D2859"/>
                </a:solidFill>
                <a:latin typeface="Roboto Light"/>
                <a:ea typeface="Roboto Light"/>
                <a:cs typeface="Roboto Light"/>
                <a:sym typeface="Roboto Light"/>
              </a:rPr>
            </a:br>
            <a:r>
              <a:rPr lang="en-US" sz="5000">
                <a:latin typeface="Roboto Light"/>
                <a:ea typeface="Roboto Light"/>
                <a:cs typeface="Roboto Light"/>
                <a:sym typeface="Roboto Light"/>
              </a:rPr>
              <a:t>native</a:t>
            </a:r>
            <a:r>
              <a:rPr lang="en-US" sz="5000">
                <a:solidFill>
                  <a:srgbClr val="0D2859"/>
                </a:solidFill>
                <a:latin typeface="Roboto Light"/>
                <a:ea typeface="Roboto Light"/>
                <a:cs typeface="Roboto Light"/>
                <a:sym typeface="Roboto Light"/>
              </a:rPr>
              <a:t> </a:t>
            </a:r>
            <a:r>
              <a:rPr lang="en-US" sz="5000">
                <a:solidFill>
                  <a:srgbClr val="0D2859"/>
                </a:solidFill>
                <a:latin typeface="Roboto"/>
                <a:ea typeface="Roboto"/>
                <a:cs typeface="Roboto"/>
                <a:sym typeface="Roboto"/>
              </a:rPr>
              <a:t>Italian</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speakers</a:t>
            </a:r>
            <a:endParaRPr sz="5000">
              <a:solidFill>
                <a:srgbClr val="0D2859"/>
              </a:solidFill>
              <a:latin typeface="Roboto Light"/>
              <a:ea typeface="Roboto Light"/>
              <a:cs typeface="Roboto Light"/>
              <a:sym typeface="Roboto Light"/>
            </a:endParaRPr>
          </a:p>
          <a:p>
            <a:pPr indent="0" lvl="0" marL="0" rtl="0" algn="just">
              <a:lnSpc>
                <a:spcPct val="115000"/>
              </a:lnSpc>
              <a:spcBef>
                <a:spcPts val="0"/>
              </a:spcBef>
              <a:spcAft>
                <a:spcPts val="0"/>
              </a:spcAft>
              <a:buSzPts val="1800"/>
              <a:buNone/>
            </a:pPr>
            <a:r>
              <a:t/>
            </a:r>
            <a:endParaRPr sz="5000">
              <a:solidFill>
                <a:srgbClr val="0D2859"/>
              </a:solidFill>
              <a:latin typeface="Roboto Light"/>
              <a:ea typeface="Roboto Light"/>
              <a:cs typeface="Roboto Light"/>
              <a:sym typeface="Roboto Light"/>
            </a:endParaRPr>
          </a:p>
        </p:txBody>
      </p:sp>
      <p:sp>
        <p:nvSpPr>
          <p:cNvPr id="880" name="Google Shape;880;p15"/>
          <p:cNvSpPr txBox="1"/>
          <p:nvPr>
            <p:ph idx="1" type="body"/>
          </p:nvPr>
        </p:nvSpPr>
        <p:spPr>
          <a:xfrm>
            <a:off x="7374650" y="3860900"/>
            <a:ext cx="9451200" cy="19755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000">
                <a:latin typeface="Roboto Light"/>
                <a:ea typeface="Roboto Light"/>
                <a:cs typeface="Roboto Light"/>
                <a:sym typeface="Roboto Light"/>
              </a:rPr>
              <a:t>AD</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classification</a:t>
            </a:r>
            <a:endParaRPr sz="5000">
              <a:solidFill>
                <a:srgbClr val="0D2859"/>
              </a:solidFill>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rPr lang="en-US" sz="5000">
                <a:solidFill>
                  <a:srgbClr val="0D2859"/>
                </a:solidFill>
                <a:latin typeface="Roboto"/>
                <a:ea typeface="Roboto"/>
                <a:cs typeface="Roboto"/>
                <a:sym typeface="Roboto"/>
              </a:rPr>
              <a:t>Pitt</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corpus</a:t>
            </a:r>
            <a:endParaRPr sz="5000">
              <a:solidFill>
                <a:srgbClr val="0D2859"/>
              </a:solidFill>
              <a:latin typeface="Roboto Light"/>
              <a:ea typeface="Roboto Light"/>
              <a:cs typeface="Roboto Light"/>
              <a:sym typeface="Roboto Light"/>
            </a:endParaRPr>
          </a:p>
        </p:txBody>
      </p:sp>
      <p:sp>
        <p:nvSpPr>
          <p:cNvPr id="881" name="Google Shape;881;p15"/>
          <p:cNvSpPr txBox="1"/>
          <p:nvPr>
            <p:ph idx="1" type="body"/>
          </p:nvPr>
        </p:nvSpPr>
        <p:spPr>
          <a:xfrm>
            <a:off x="14841050" y="6811325"/>
            <a:ext cx="9451200" cy="19755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000">
                <a:latin typeface="Roboto Light"/>
                <a:ea typeface="Roboto Light"/>
                <a:cs typeface="Roboto Light"/>
                <a:sym typeface="Roboto Light"/>
              </a:rPr>
              <a:t>CI</a:t>
            </a:r>
            <a:r>
              <a:rPr lang="en-US" sz="5000">
                <a:solidFill>
                  <a:srgbClr val="0D2859"/>
                </a:solidFill>
                <a:latin typeface="Roboto Light"/>
                <a:ea typeface="Roboto Light"/>
                <a:cs typeface="Roboto Light"/>
                <a:sym typeface="Roboto Light"/>
              </a:rPr>
              <a:t> </a:t>
            </a:r>
            <a:r>
              <a:rPr lang="en-US" sz="5000">
                <a:latin typeface="Roboto Light"/>
                <a:ea typeface="Roboto Light"/>
                <a:cs typeface="Roboto Light"/>
                <a:sym typeface="Roboto Light"/>
              </a:rPr>
              <a:t>classification</a:t>
            </a:r>
            <a:br>
              <a:rPr lang="en-US" sz="5000">
                <a:solidFill>
                  <a:srgbClr val="0D2859"/>
                </a:solidFill>
                <a:latin typeface="Roboto Light"/>
                <a:ea typeface="Roboto Light"/>
                <a:cs typeface="Roboto Light"/>
                <a:sym typeface="Roboto Light"/>
              </a:rPr>
            </a:br>
            <a:r>
              <a:rPr lang="en-US" sz="5000">
                <a:solidFill>
                  <a:srgbClr val="0D2859"/>
                </a:solidFill>
                <a:latin typeface="Roboto"/>
                <a:ea typeface="Roboto"/>
                <a:cs typeface="Roboto"/>
                <a:sym typeface="Roboto"/>
              </a:rPr>
              <a:t>cross-lingual transfer</a:t>
            </a:r>
            <a:endParaRPr sz="5000">
              <a:solidFill>
                <a:srgbClr val="0D2859"/>
              </a:solidFill>
              <a:latin typeface="Roboto"/>
              <a:ea typeface="Roboto"/>
              <a:cs typeface="Roboto"/>
              <a:sym typeface="Roboto"/>
            </a:endParaRPr>
          </a:p>
        </p:txBody>
      </p:sp>
      <p:cxnSp>
        <p:nvCxnSpPr>
          <p:cNvPr id="882" name="Google Shape;882;p15"/>
          <p:cNvCxnSpPr>
            <a:stCxn id="880" idx="0"/>
          </p:cNvCxnSpPr>
          <p:nvPr/>
        </p:nvCxnSpPr>
        <p:spPr>
          <a:xfrm flipH="1" rot="5400000">
            <a:off x="9652550" y="1413200"/>
            <a:ext cx="513900" cy="4381500"/>
          </a:xfrm>
          <a:prstGeom prst="curvedConnector2">
            <a:avLst/>
          </a:prstGeom>
          <a:noFill/>
          <a:ln cap="flat" cmpd="sng" w="38100">
            <a:solidFill>
              <a:srgbClr val="0D2859"/>
            </a:solidFill>
            <a:prstDash val="solid"/>
            <a:round/>
            <a:headEnd len="sm" w="sm" type="none"/>
            <a:tailEnd len="med" w="med" type="triangle"/>
          </a:ln>
        </p:spPr>
      </p:cxnSp>
      <p:cxnSp>
        <p:nvCxnSpPr>
          <p:cNvPr id="883" name="Google Shape;883;p15"/>
          <p:cNvCxnSpPr>
            <a:stCxn id="880" idx="0"/>
          </p:cNvCxnSpPr>
          <p:nvPr/>
        </p:nvCxnSpPr>
        <p:spPr>
          <a:xfrm rot="-5400000">
            <a:off x="14034050" y="1413200"/>
            <a:ext cx="513900" cy="4381500"/>
          </a:xfrm>
          <a:prstGeom prst="curvedConnector2">
            <a:avLst/>
          </a:prstGeom>
          <a:noFill/>
          <a:ln cap="flat" cmpd="sng" w="38100">
            <a:solidFill>
              <a:srgbClr val="0D2859"/>
            </a:solidFill>
            <a:prstDash val="solid"/>
            <a:round/>
            <a:headEnd len="sm" w="sm" type="none"/>
            <a:tailEnd len="med" w="med" type="triangle"/>
          </a:ln>
        </p:spPr>
      </p:cxnSp>
      <p:sp>
        <p:nvSpPr>
          <p:cNvPr id="884" name="Google Shape;884;p15"/>
          <p:cNvSpPr txBox="1"/>
          <p:nvPr>
            <p:ph idx="1" type="body"/>
          </p:nvPr>
        </p:nvSpPr>
        <p:spPr>
          <a:xfrm>
            <a:off x="8321175" y="8732205"/>
            <a:ext cx="7558150" cy="14526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i="1" lang="en-US" sz="4200">
                <a:solidFill>
                  <a:srgbClr val="0D2859"/>
                </a:solidFill>
                <a:latin typeface="Roboto"/>
                <a:ea typeface="Roboto"/>
                <a:cs typeface="Roboto"/>
                <a:sym typeface="Roboto"/>
              </a:rPr>
              <a:t>Deep Domain Adaptation</a:t>
            </a:r>
            <a:endParaRPr i="1" sz="4200">
              <a:solidFill>
                <a:srgbClr val="0D2859"/>
              </a:solidFill>
              <a:latin typeface="Roboto"/>
              <a:ea typeface="Roboto"/>
              <a:cs typeface="Roboto"/>
              <a:sym typeface="Roboto"/>
            </a:endParaRPr>
          </a:p>
          <a:p>
            <a:pPr indent="0" lvl="0" marL="0" rtl="0" algn="ctr">
              <a:lnSpc>
                <a:spcPct val="115000"/>
              </a:lnSpc>
              <a:spcBef>
                <a:spcPts val="0"/>
              </a:spcBef>
              <a:spcAft>
                <a:spcPts val="0"/>
              </a:spcAft>
              <a:buSzPts val="1800"/>
              <a:buNone/>
            </a:pPr>
            <a:r>
              <a:rPr i="1" lang="en-US" sz="4200">
                <a:latin typeface="Roboto Light"/>
                <a:ea typeface="Roboto Light"/>
                <a:cs typeface="Roboto Light"/>
                <a:sym typeface="Roboto Light"/>
              </a:rPr>
              <a:t>improves</a:t>
            </a:r>
            <a:r>
              <a:rPr i="1" lang="en-US" sz="4200">
                <a:solidFill>
                  <a:srgbClr val="0D2859"/>
                </a:solidFill>
                <a:latin typeface="Roboto"/>
                <a:ea typeface="Roboto"/>
                <a:cs typeface="Roboto"/>
                <a:sym typeface="Roboto"/>
              </a:rPr>
              <a:t> </a:t>
            </a:r>
            <a:r>
              <a:rPr i="1" lang="en-US" sz="4200">
                <a:latin typeface="Roboto Light"/>
                <a:ea typeface="Roboto Light"/>
                <a:cs typeface="Roboto Light"/>
                <a:sym typeface="Roboto Light"/>
              </a:rPr>
              <a:t>F1 on</a:t>
            </a:r>
            <a:r>
              <a:rPr i="1" lang="en-US" sz="4200">
                <a:solidFill>
                  <a:srgbClr val="0D2859"/>
                </a:solidFill>
                <a:latin typeface="Roboto Light"/>
                <a:ea typeface="Roboto Light"/>
                <a:cs typeface="Roboto Light"/>
                <a:sym typeface="Roboto Light"/>
              </a:rPr>
              <a:t> </a:t>
            </a:r>
            <a:r>
              <a:rPr i="1" lang="en-US" sz="4200">
                <a:solidFill>
                  <a:srgbClr val="0D2859"/>
                </a:solidFill>
                <a:latin typeface="Roboto"/>
                <a:ea typeface="Roboto"/>
                <a:cs typeface="Roboto"/>
                <a:sym typeface="Roboto"/>
              </a:rPr>
              <a:t>Italian corpus</a:t>
            </a:r>
            <a:endParaRPr i="1" sz="4200">
              <a:solidFill>
                <a:srgbClr val="0D2859"/>
              </a:solidFill>
              <a:latin typeface="Roboto Light"/>
              <a:ea typeface="Roboto Light"/>
              <a:cs typeface="Roboto Light"/>
              <a:sym typeface="Roboto Light"/>
            </a:endParaRPr>
          </a:p>
        </p:txBody>
      </p:sp>
      <p:cxnSp>
        <p:nvCxnSpPr>
          <p:cNvPr id="885" name="Google Shape;885;p15"/>
          <p:cNvCxnSpPr>
            <a:stCxn id="881" idx="2"/>
            <a:endCxn id="884" idx="3"/>
          </p:cNvCxnSpPr>
          <p:nvPr/>
        </p:nvCxnSpPr>
        <p:spPr>
          <a:xfrm rot="5400000">
            <a:off x="17387150" y="7279025"/>
            <a:ext cx="671700" cy="3687300"/>
          </a:xfrm>
          <a:prstGeom prst="curvedConnector2">
            <a:avLst/>
          </a:prstGeom>
          <a:noFill/>
          <a:ln cap="flat" cmpd="sng" w="38100">
            <a:solidFill>
              <a:srgbClr val="0D2859"/>
            </a:solidFill>
            <a:prstDash val="solid"/>
            <a:round/>
            <a:headEnd len="sm" w="sm" type="none"/>
            <a:tailEnd len="med" w="med" type="triangle"/>
          </a:ln>
        </p:spPr>
      </p:cxnSp>
      <p:sp>
        <p:nvSpPr>
          <p:cNvPr id="886" name="Google Shape;886;p15"/>
          <p:cNvSpPr txBox="1"/>
          <p:nvPr>
            <p:ph idx="1" type="body"/>
          </p:nvPr>
        </p:nvSpPr>
        <p:spPr>
          <a:xfrm>
            <a:off x="1360625" y="2620775"/>
            <a:ext cx="6358200" cy="14526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i="1" lang="en-US" sz="4200">
                <a:latin typeface="Roboto Light"/>
                <a:ea typeface="Roboto Light"/>
                <a:cs typeface="Roboto Light"/>
                <a:sym typeface="Roboto Light"/>
              </a:rPr>
              <a:t>Use of syntactic features </a:t>
            </a:r>
            <a:br>
              <a:rPr i="1" lang="en-US" sz="4200">
                <a:latin typeface="Roboto Light"/>
                <a:ea typeface="Roboto Light"/>
                <a:cs typeface="Roboto Light"/>
                <a:sym typeface="Roboto Light"/>
              </a:rPr>
            </a:br>
            <a:r>
              <a:rPr i="1" lang="en-US" sz="4200">
                <a:latin typeface="Roboto Light"/>
                <a:ea typeface="Roboto Light"/>
                <a:cs typeface="Roboto Light"/>
                <a:sym typeface="Roboto Light"/>
              </a:rPr>
              <a:t>(CNN and GRU)</a:t>
            </a:r>
            <a:endParaRPr i="1" sz="4200">
              <a:latin typeface="Roboto Light"/>
              <a:ea typeface="Roboto Light"/>
              <a:cs typeface="Roboto Light"/>
              <a:sym typeface="Roboto Light"/>
            </a:endParaRPr>
          </a:p>
          <a:p>
            <a:pPr indent="0" lvl="0" marL="0" rtl="0" algn="ctr">
              <a:lnSpc>
                <a:spcPct val="115000"/>
              </a:lnSpc>
              <a:spcBef>
                <a:spcPts val="0"/>
              </a:spcBef>
              <a:spcAft>
                <a:spcPts val="0"/>
              </a:spcAft>
              <a:buSzPts val="1800"/>
              <a:buNone/>
            </a:pPr>
            <a:r>
              <a:t/>
            </a:r>
            <a:endParaRPr i="1" sz="4200">
              <a:latin typeface="Roboto Light"/>
              <a:ea typeface="Roboto Light"/>
              <a:cs typeface="Roboto Light"/>
              <a:sym typeface="Roboto Light"/>
            </a:endParaRPr>
          </a:p>
        </p:txBody>
      </p:sp>
      <p:sp>
        <p:nvSpPr>
          <p:cNvPr id="887" name="Google Shape;887;p15"/>
          <p:cNvSpPr txBox="1"/>
          <p:nvPr>
            <p:ph idx="1" type="body"/>
          </p:nvPr>
        </p:nvSpPr>
        <p:spPr>
          <a:xfrm>
            <a:off x="16481750" y="2877874"/>
            <a:ext cx="6169800" cy="9384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i="1" lang="en-US" sz="4200">
                <a:latin typeface="Roboto Light"/>
                <a:ea typeface="Roboto Light"/>
                <a:cs typeface="Roboto Light"/>
                <a:sym typeface="Roboto Light"/>
              </a:rPr>
              <a:t>DistilBERT model</a:t>
            </a:r>
            <a:endParaRPr i="1" sz="4200">
              <a:latin typeface="Roboto Light"/>
              <a:ea typeface="Roboto Light"/>
              <a:cs typeface="Roboto Light"/>
              <a:sym typeface="Roboto Light"/>
            </a:endParaRPr>
          </a:p>
        </p:txBody>
      </p:sp>
      <p:grpSp>
        <p:nvGrpSpPr>
          <p:cNvPr id="888" name="Google Shape;888;p15"/>
          <p:cNvGrpSpPr/>
          <p:nvPr/>
        </p:nvGrpSpPr>
        <p:grpSpPr>
          <a:xfrm>
            <a:off x="-394650" y="6138200"/>
            <a:ext cx="25173300" cy="371325"/>
            <a:chOff x="-394650" y="6138200"/>
            <a:chExt cx="25173300" cy="371325"/>
          </a:xfrm>
        </p:grpSpPr>
        <p:cxnSp>
          <p:nvCxnSpPr>
            <p:cNvPr id="889" name="Google Shape;889;p15"/>
            <p:cNvCxnSpPr/>
            <p:nvPr/>
          </p:nvCxnSpPr>
          <p:spPr>
            <a:xfrm>
              <a:off x="-394650" y="6325025"/>
              <a:ext cx="25173300" cy="2100"/>
            </a:xfrm>
            <a:prstGeom prst="straightConnector1">
              <a:avLst/>
            </a:prstGeom>
            <a:noFill/>
            <a:ln cap="flat" cmpd="sng" w="38100">
              <a:solidFill>
                <a:srgbClr val="0D2859"/>
              </a:solidFill>
              <a:prstDash val="solid"/>
              <a:round/>
              <a:headEnd len="sm" w="sm" type="none"/>
              <a:tailEnd len="sm" w="sm" type="none"/>
            </a:ln>
          </p:spPr>
        </p:cxnSp>
        <p:sp>
          <p:nvSpPr>
            <p:cNvPr id="890" name="Google Shape;890;p15"/>
            <p:cNvSpPr/>
            <p:nvPr/>
          </p:nvSpPr>
          <p:spPr>
            <a:xfrm>
              <a:off x="4453025" y="6138200"/>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5"/>
            <p:cNvSpPr/>
            <p:nvPr/>
          </p:nvSpPr>
          <p:spPr>
            <a:xfrm>
              <a:off x="11916800" y="6142625"/>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5"/>
            <p:cNvSpPr/>
            <p:nvPr/>
          </p:nvSpPr>
          <p:spPr>
            <a:xfrm>
              <a:off x="19380575" y="6138200"/>
              <a:ext cx="366900" cy="366900"/>
            </a:xfrm>
            <a:prstGeom prst="ellipse">
              <a:avLst/>
            </a:prstGeom>
            <a:solidFill>
              <a:srgbClr val="C3CEE3"/>
            </a:solid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3" name="Google Shape;893;p15"/>
          <p:cNvSpPr txBox="1"/>
          <p:nvPr/>
        </p:nvSpPr>
        <p:spPr>
          <a:xfrm>
            <a:off x="8112600" y="11137950"/>
            <a:ext cx="8158800" cy="1059600"/>
          </a:xfrm>
          <a:prstGeom prst="rect">
            <a:avLst/>
          </a:prstGeom>
          <a:noFill/>
          <a:ln>
            <a:noFill/>
          </a:ln>
        </p:spPr>
        <p:txBody>
          <a:bodyPr anchorCtr="0" anchor="b" bIns="91400" lIns="182850" spcFirstLastPara="1" rIns="182850" wrap="square" tIns="91400">
            <a:noAutofit/>
          </a:bodyPr>
          <a:lstStyle/>
          <a:p>
            <a:pPr indent="0" lvl="0" marL="0" marR="0" rtl="0" algn="ctr">
              <a:lnSpc>
                <a:spcPct val="115000"/>
              </a:lnSpc>
              <a:spcBef>
                <a:spcPts val="0"/>
              </a:spcBef>
              <a:spcAft>
                <a:spcPts val="0"/>
              </a:spcAft>
              <a:buClr>
                <a:schemeClr val="dk1"/>
              </a:buClr>
              <a:buSzPts val="1800"/>
              <a:buFont typeface="Helvetica Neue"/>
              <a:buNone/>
            </a:pPr>
            <a:r>
              <a:rPr b="0" i="0" lang="en-US" sz="5000" u="none" cap="none" strike="noStrike">
                <a:solidFill>
                  <a:srgbClr val="0D2859"/>
                </a:solidFill>
                <a:latin typeface="Roboto Medium"/>
                <a:ea typeface="Roboto Medium"/>
                <a:cs typeface="Roboto Medium"/>
                <a:sym typeface="Roboto Medium"/>
              </a:rPr>
              <a:t>Audio</a:t>
            </a:r>
            <a:r>
              <a:rPr b="0" i="0" lang="en-US" sz="5000" u="none" cap="none" strike="noStrike">
                <a:solidFill>
                  <a:srgbClr val="0D2859"/>
                </a:solidFill>
                <a:latin typeface="Roboto"/>
                <a:ea typeface="Roboto"/>
                <a:cs typeface="Roboto"/>
                <a:sym typeface="Roboto"/>
              </a:rPr>
              <a:t> </a:t>
            </a:r>
            <a:r>
              <a:rPr b="0" i="0" lang="en-US" sz="5000" u="none" cap="none" strike="noStrike">
                <a:solidFill>
                  <a:srgbClr val="0D2859"/>
                </a:solidFill>
                <a:latin typeface="Roboto Medium"/>
                <a:ea typeface="Roboto Medium"/>
                <a:cs typeface="Roboto Medium"/>
                <a:sym typeface="Roboto Medium"/>
              </a:rPr>
              <a:t>samples</a:t>
            </a:r>
            <a:endParaRPr b="0" i="0" sz="5000" u="none" cap="none" strike="noStrike">
              <a:solidFill>
                <a:srgbClr val="0D2859"/>
              </a:solidFill>
              <a:latin typeface="Roboto Light"/>
              <a:ea typeface="Roboto Light"/>
              <a:cs typeface="Roboto Light"/>
              <a:sym typeface="Roboto Light"/>
            </a:endParaRPr>
          </a:p>
        </p:txBody>
      </p:sp>
      <p:sp>
        <p:nvSpPr>
          <p:cNvPr id="894" name="Google Shape;894;p15"/>
          <p:cNvSpPr txBox="1"/>
          <p:nvPr/>
        </p:nvSpPr>
        <p:spPr>
          <a:xfrm>
            <a:off x="8112600" y="12242600"/>
            <a:ext cx="8158800" cy="1059600"/>
          </a:xfrm>
          <a:prstGeom prst="rect">
            <a:avLst/>
          </a:prstGeom>
          <a:noFill/>
          <a:ln>
            <a:noFill/>
          </a:ln>
        </p:spPr>
        <p:txBody>
          <a:bodyPr anchorCtr="0" anchor="b" bIns="91400" lIns="182850" spcFirstLastPara="1" rIns="182850" wrap="square" tIns="91400">
            <a:noAutofit/>
          </a:bodyPr>
          <a:lstStyle/>
          <a:p>
            <a:pPr indent="0" lvl="0" marL="0" marR="0" rtl="0" algn="ctr">
              <a:lnSpc>
                <a:spcPct val="115000"/>
              </a:lnSpc>
              <a:spcBef>
                <a:spcPts val="0"/>
              </a:spcBef>
              <a:spcAft>
                <a:spcPts val="0"/>
              </a:spcAft>
              <a:buClr>
                <a:schemeClr val="dk1"/>
              </a:buClr>
              <a:buSzPts val="1800"/>
              <a:buFont typeface="Helvetica Neue"/>
              <a:buNone/>
            </a:pPr>
            <a:r>
              <a:rPr b="0" i="0" lang="en-US" sz="5000" u="none" cap="none" strike="noStrike">
                <a:solidFill>
                  <a:srgbClr val="0D2859"/>
                </a:solidFill>
                <a:latin typeface="Roboto Medium"/>
                <a:ea typeface="Roboto Medium"/>
                <a:cs typeface="Roboto Medium"/>
                <a:sym typeface="Roboto Medium"/>
              </a:rPr>
              <a:t>Teacher-Student</a:t>
            </a:r>
            <a:r>
              <a:rPr b="0" i="0" lang="en-US" sz="5000" u="none" cap="none" strike="noStrike">
                <a:solidFill>
                  <a:srgbClr val="0D2859"/>
                </a:solidFill>
                <a:latin typeface="Roboto Light"/>
                <a:ea typeface="Roboto Light"/>
                <a:cs typeface="Roboto Light"/>
                <a:sym typeface="Roboto Light"/>
              </a:rPr>
              <a:t> </a:t>
            </a:r>
            <a:r>
              <a:rPr b="0" i="0" lang="en-US" sz="5000" u="none" cap="none" strike="noStrike">
                <a:solidFill>
                  <a:srgbClr val="000000"/>
                </a:solidFill>
                <a:latin typeface="Roboto Light"/>
                <a:ea typeface="Roboto Light"/>
                <a:cs typeface="Roboto Light"/>
                <a:sym typeface="Roboto Light"/>
              </a:rPr>
              <a:t>approach</a:t>
            </a:r>
            <a:endParaRPr b="0" i="0" sz="5000" u="none" cap="none" strike="noStrike">
              <a:solidFill>
                <a:srgbClr val="0D2859"/>
              </a:solidFill>
              <a:latin typeface="Roboto Light"/>
              <a:ea typeface="Roboto Light"/>
              <a:cs typeface="Roboto Light"/>
              <a:sym typeface="Roboto Light"/>
            </a:endParaRPr>
          </a:p>
        </p:txBody>
      </p:sp>
      <p:cxnSp>
        <p:nvCxnSpPr>
          <p:cNvPr id="895" name="Google Shape;895;p15"/>
          <p:cNvCxnSpPr>
            <a:endCxn id="894" idx="1"/>
          </p:cNvCxnSpPr>
          <p:nvPr/>
        </p:nvCxnSpPr>
        <p:spPr>
          <a:xfrm>
            <a:off x="7097700" y="12235700"/>
            <a:ext cx="1014900" cy="536700"/>
          </a:xfrm>
          <a:prstGeom prst="curvedConnector3">
            <a:avLst>
              <a:gd fmla="val 50000" name="adj1"/>
            </a:avLst>
          </a:prstGeom>
          <a:noFill/>
          <a:ln cap="flat" cmpd="sng" w="38100">
            <a:solidFill>
              <a:srgbClr val="0D2859"/>
            </a:solidFill>
            <a:prstDash val="solid"/>
            <a:round/>
            <a:headEnd len="sm" w="sm" type="none"/>
            <a:tailEnd len="med" w="med" type="triangle"/>
          </a:ln>
        </p:spPr>
      </p:cxnSp>
      <p:cxnSp>
        <p:nvCxnSpPr>
          <p:cNvPr id="896" name="Google Shape;896;p15"/>
          <p:cNvCxnSpPr>
            <a:endCxn id="893" idx="1"/>
          </p:cNvCxnSpPr>
          <p:nvPr/>
        </p:nvCxnSpPr>
        <p:spPr>
          <a:xfrm flipH="1" rot="10800000">
            <a:off x="7074900" y="11667750"/>
            <a:ext cx="1037700" cy="529800"/>
          </a:xfrm>
          <a:prstGeom prst="curvedConnector3">
            <a:avLst>
              <a:gd fmla="val 50000" name="adj1"/>
            </a:avLst>
          </a:prstGeom>
          <a:noFill/>
          <a:ln cap="flat" cmpd="sng" w="38100">
            <a:solidFill>
              <a:srgbClr val="0D2859"/>
            </a:solidFill>
            <a:prstDash val="solid"/>
            <a:round/>
            <a:headEnd len="sm" w="sm" type="none"/>
            <a:tailEnd len="med" w="med" type="triangle"/>
          </a:ln>
        </p:spPr>
      </p:cxnSp>
      <p:sp>
        <p:nvSpPr>
          <p:cNvPr id="897" name="Google Shape;897;p15"/>
          <p:cNvSpPr txBox="1"/>
          <p:nvPr/>
        </p:nvSpPr>
        <p:spPr>
          <a:xfrm>
            <a:off x="1676400" y="11667750"/>
            <a:ext cx="5398500" cy="1059600"/>
          </a:xfrm>
          <a:prstGeom prst="rect">
            <a:avLst/>
          </a:prstGeom>
          <a:noFill/>
          <a:ln>
            <a:noFill/>
          </a:ln>
        </p:spPr>
        <p:txBody>
          <a:bodyPr anchorCtr="0" anchor="t" bIns="91400" lIns="182850" spcFirstLastPara="1" rIns="182850" wrap="square" tIns="91400">
            <a:noAutofit/>
          </a:bodyPr>
          <a:lstStyle/>
          <a:p>
            <a:pPr indent="0" lvl="0" marL="0" marR="0" rtl="0" algn="just">
              <a:lnSpc>
                <a:spcPct val="115000"/>
              </a:lnSpc>
              <a:spcBef>
                <a:spcPts val="0"/>
              </a:spcBef>
              <a:spcAft>
                <a:spcPts val="0"/>
              </a:spcAft>
              <a:buClr>
                <a:schemeClr val="dk1"/>
              </a:buClr>
              <a:buSzPts val="1800"/>
              <a:buFont typeface="Helvetica Neue"/>
              <a:buNone/>
            </a:pPr>
            <a:r>
              <a:rPr b="1" i="0" lang="en-US" sz="6500" u="none" cap="none" strike="noStrike">
                <a:solidFill>
                  <a:srgbClr val="0D2859"/>
                </a:solidFill>
                <a:latin typeface="Roboto"/>
                <a:ea typeface="Roboto"/>
                <a:cs typeface="Roboto"/>
                <a:sym typeface="Roboto"/>
              </a:rPr>
              <a:t>Future Works</a:t>
            </a:r>
            <a:endParaRPr/>
          </a:p>
          <a:p>
            <a:pPr indent="0" lvl="0" marL="0" marR="0" rtl="0" algn="just">
              <a:lnSpc>
                <a:spcPct val="115000"/>
              </a:lnSpc>
              <a:spcBef>
                <a:spcPts val="1000"/>
              </a:spcBef>
              <a:spcAft>
                <a:spcPts val="0"/>
              </a:spcAft>
              <a:buClr>
                <a:schemeClr val="dk1"/>
              </a:buClr>
              <a:buSzPts val="1800"/>
              <a:buFont typeface="Helvetica Neue"/>
              <a:buNone/>
            </a:pPr>
            <a:r>
              <a:t/>
            </a:r>
            <a:endParaRPr b="0" i="0" sz="5000" u="none" cap="none" strike="noStrike">
              <a:solidFill>
                <a:srgbClr val="0D2859"/>
              </a:solidFill>
              <a:latin typeface="Roboto Light"/>
              <a:ea typeface="Roboto Light"/>
              <a:cs typeface="Roboto Light"/>
              <a:sym typeface="Roboto Light"/>
            </a:endParaRPr>
          </a:p>
        </p:txBody>
      </p:sp>
      <p:sp>
        <p:nvSpPr>
          <p:cNvPr id="898" name="Google Shape;898;p15"/>
          <p:cNvSpPr/>
          <p:nvPr/>
        </p:nvSpPr>
        <p:spPr>
          <a:xfrm>
            <a:off x="-45900" y="2208584"/>
            <a:ext cx="24575675" cy="8226131"/>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899" name="Google Shape;899;p15"/>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26</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g879a0c87fe_4_243"/>
          <p:cNvSpPr/>
          <p:nvPr/>
        </p:nvSpPr>
        <p:spPr>
          <a:xfrm>
            <a:off x="-134250" y="-146900"/>
            <a:ext cx="24656699" cy="14060100"/>
          </a:xfrm>
          <a:prstGeom prst="rect">
            <a:avLst/>
          </a:prstGeom>
          <a:solidFill>
            <a:srgbClr val="0D28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90000"/>
              </a:lnSpc>
              <a:spcBef>
                <a:spcPts val="0"/>
              </a:spcBef>
              <a:spcAft>
                <a:spcPts val="0"/>
              </a:spcAft>
              <a:buClr>
                <a:srgbClr val="FFFFFF"/>
              </a:buClr>
              <a:buSzPts val="10900"/>
              <a:buFont typeface="Helvetica Neue"/>
              <a:buNone/>
            </a:pPr>
            <a:r>
              <a:t/>
            </a:r>
            <a:endParaRPr b="0" i="0" sz="6000" u="none" cap="none" strike="noStrike">
              <a:solidFill>
                <a:srgbClr val="5B73B2"/>
              </a:solidFill>
              <a:latin typeface="Roboto Light"/>
              <a:ea typeface="Roboto Light"/>
              <a:cs typeface="Roboto Light"/>
              <a:sym typeface="Roboto Light"/>
            </a:endParaRPr>
          </a:p>
        </p:txBody>
      </p:sp>
      <p:sp>
        <p:nvSpPr>
          <p:cNvPr id="905" name="Google Shape;905;g879a0c87fe_4_243"/>
          <p:cNvSpPr txBox="1"/>
          <p:nvPr/>
        </p:nvSpPr>
        <p:spPr>
          <a:xfrm>
            <a:off x="0" y="10389146"/>
            <a:ext cx="11253000" cy="1718400"/>
          </a:xfrm>
          <a:prstGeom prst="rect">
            <a:avLst/>
          </a:prstGeom>
          <a:noFill/>
          <a:ln>
            <a:noFill/>
          </a:ln>
        </p:spPr>
        <p:txBody>
          <a:bodyPr anchorCtr="0" anchor="ctr" bIns="50800" lIns="50800" spcFirstLastPara="1" rIns="50800" wrap="square" tIns="50800">
            <a:noAutofit/>
          </a:bodyPr>
          <a:lstStyle/>
          <a:p>
            <a:pPr indent="0" lvl="0" marL="0" marR="0" rtl="0" algn="ctr">
              <a:lnSpc>
                <a:spcPct val="90000"/>
              </a:lnSpc>
              <a:spcBef>
                <a:spcPts val="0"/>
              </a:spcBef>
              <a:spcAft>
                <a:spcPts val="0"/>
              </a:spcAft>
              <a:buClr>
                <a:srgbClr val="FFFFFF"/>
              </a:buClr>
              <a:buSzPts val="5600"/>
              <a:buFont typeface="Helvetica Neue"/>
              <a:buNone/>
            </a:pPr>
            <a:r>
              <a:rPr b="0" i="0" lang="en-US" sz="5500" u="none" cap="none" strike="noStrike">
                <a:solidFill>
                  <a:srgbClr val="FFFFFF"/>
                </a:solidFill>
                <a:latin typeface="Roboto Medium"/>
                <a:ea typeface="Roboto Medium"/>
                <a:cs typeface="Roboto Medium"/>
                <a:sym typeface="Roboto Medium"/>
              </a:rPr>
              <a:t>Flavio Di Palo</a:t>
            </a:r>
            <a:br>
              <a:rPr b="0" i="0" lang="en-US" sz="5600" u="none" cap="none" strike="noStrike">
                <a:solidFill>
                  <a:srgbClr val="FFFFFF"/>
                </a:solidFill>
                <a:latin typeface="Roboto Medium"/>
                <a:ea typeface="Roboto Medium"/>
                <a:cs typeface="Roboto Medium"/>
                <a:sym typeface="Roboto Medium"/>
              </a:rPr>
            </a:br>
            <a:r>
              <a:rPr b="0" i="0" lang="en-US" sz="4500" u="none" cap="none" strike="noStrike">
                <a:solidFill>
                  <a:srgbClr val="FFFFFF"/>
                </a:solidFill>
                <a:latin typeface="Roboto Light"/>
                <a:ea typeface="Roboto Light"/>
                <a:cs typeface="Roboto Light"/>
                <a:sym typeface="Roboto Light"/>
              </a:rPr>
              <a:t>&lt;</a:t>
            </a:r>
            <a:r>
              <a:rPr b="0" i="1" lang="en-US" sz="4500" u="none" cap="none" strike="noStrike">
                <a:solidFill>
                  <a:schemeClr val="lt1"/>
                </a:solidFill>
                <a:uFill>
                  <a:noFill/>
                </a:uFill>
                <a:latin typeface="Roboto Light"/>
                <a:ea typeface="Roboto Light"/>
                <a:cs typeface="Roboto Light"/>
                <a:sym typeface="Roboto Light"/>
                <a:hlinkClick r:id="rId3"/>
              </a:rPr>
              <a:t>flavio.dipalo@mail.polimi.it</a:t>
            </a:r>
            <a:r>
              <a:rPr b="0" i="0" lang="en-US" sz="4500" u="none" cap="none" strike="noStrike">
                <a:solidFill>
                  <a:srgbClr val="FFFFFF"/>
                </a:solidFill>
                <a:latin typeface="Roboto Light"/>
                <a:ea typeface="Roboto Light"/>
                <a:cs typeface="Roboto Light"/>
                <a:sym typeface="Roboto Light"/>
              </a:rPr>
              <a:t>&gt;</a:t>
            </a:r>
            <a:endParaRPr b="0" i="0" sz="4500" u="none" cap="none" strike="noStrike">
              <a:solidFill>
                <a:srgbClr val="000000"/>
              </a:solidFill>
              <a:latin typeface="Roboto Light"/>
              <a:ea typeface="Roboto Light"/>
              <a:cs typeface="Roboto Light"/>
              <a:sym typeface="Roboto Light"/>
            </a:endParaRPr>
          </a:p>
        </p:txBody>
      </p:sp>
      <p:sp>
        <p:nvSpPr>
          <p:cNvPr id="906" name="Google Shape;906;g879a0c87fe_4_243"/>
          <p:cNvSpPr txBox="1"/>
          <p:nvPr/>
        </p:nvSpPr>
        <p:spPr>
          <a:xfrm>
            <a:off x="397925" y="1298101"/>
            <a:ext cx="10457400" cy="3573000"/>
          </a:xfrm>
          <a:prstGeom prst="rect">
            <a:avLst/>
          </a:prstGeom>
          <a:noFill/>
          <a:ln>
            <a:noFill/>
          </a:ln>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Medium"/>
                <a:ea typeface="Roboto Medium"/>
                <a:cs typeface="Roboto Medium"/>
                <a:sym typeface="Roboto Medium"/>
              </a:rPr>
              <a:t>Thanks for</a:t>
            </a:r>
            <a:br>
              <a:rPr b="0" i="0" lang="en-US" sz="10900" u="none" cap="none" strike="noStrike">
                <a:solidFill>
                  <a:schemeClr val="lt1"/>
                </a:solidFill>
                <a:latin typeface="Roboto Medium"/>
                <a:ea typeface="Roboto Medium"/>
                <a:cs typeface="Roboto Medium"/>
                <a:sym typeface="Roboto Medium"/>
              </a:rPr>
            </a:br>
            <a:r>
              <a:rPr b="0" i="0" lang="en-US" sz="10900" u="none" cap="none" strike="noStrike">
                <a:solidFill>
                  <a:schemeClr val="lt1"/>
                </a:solidFill>
                <a:latin typeface="Roboto Medium"/>
                <a:ea typeface="Roboto Medium"/>
                <a:cs typeface="Roboto Medium"/>
                <a:sym typeface="Roboto Medium"/>
              </a:rPr>
              <a:t>your attention</a:t>
            </a:r>
            <a:endParaRPr b="0" i="0" sz="10900" u="none" cap="none" strike="noStrike">
              <a:solidFill>
                <a:schemeClr val="lt1"/>
              </a:solidFill>
              <a:latin typeface="Roboto Medium"/>
              <a:ea typeface="Roboto Medium"/>
              <a:cs typeface="Roboto Medium"/>
              <a:sym typeface="Roboto Medium"/>
            </a:endParaRPr>
          </a:p>
        </p:txBody>
      </p:sp>
      <p:grpSp>
        <p:nvGrpSpPr>
          <p:cNvPr id="907" name="Google Shape;907;g879a0c87fe_4_243"/>
          <p:cNvGrpSpPr/>
          <p:nvPr/>
        </p:nvGrpSpPr>
        <p:grpSpPr>
          <a:xfrm>
            <a:off x="3660845" y="6858000"/>
            <a:ext cx="3931444" cy="1785860"/>
            <a:chOff x="0" y="0"/>
            <a:chExt cx="3931444" cy="1785860"/>
          </a:xfrm>
        </p:grpSpPr>
        <p:pic>
          <p:nvPicPr>
            <p:cNvPr descr="Image" id="908" name="Google Shape;908;g879a0c87fe_4_243"/>
            <p:cNvPicPr preferRelativeResize="0"/>
            <p:nvPr/>
          </p:nvPicPr>
          <p:blipFill rotWithShape="1">
            <a:blip r:embed="rId4">
              <a:alphaModFix/>
            </a:blip>
            <a:srcRect b="4620" l="0" r="50000" t="13451"/>
            <a:stretch/>
          </p:blipFill>
          <p:spPr>
            <a:xfrm>
              <a:off x="0" y="12442"/>
              <a:ext cx="1950497" cy="1773418"/>
            </a:xfrm>
            <a:prstGeom prst="rect">
              <a:avLst/>
            </a:prstGeom>
            <a:noFill/>
            <a:ln>
              <a:noFill/>
            </a:ln>
          </p:spPr>
        </p:pic>
        <p:pic>
          <p:nvPicPr>
            <p:cNvPr descr="Image" id="909" name="Google Shape;909;g879a0c87fe_4_243"/>
            <p:cNvPicPr preferRelativeResize="0"/>
            <p:nvPr/>
          </p:nvPicPr>
          <p:blipFill rotWithShape="1">
            <a:blip r:embed="rId4">
              <a:alphaModFix/>
            </a:blip>
            <a:srcRect b="0" l="50000" r="0" t="9412"/>
            <a:stretch/>
          </p:blipFill>
          <p:spPr>
            <a:xfrm>
              <a:off x="2167445" y="0"/>
              <a:ext cx="1763999" cy="1773472"/>
            </a:xfrm>
            <a:prstGeom prst="rect">
              <a:avLst/>
            </a:prstGeom>
            <a:noFill/>
            <a:ln>
              <a:noFill/>
            </a:ln>
          </p:spPr>
        </p:pic>
      </p:grpSp>
      <p:pic>
        <p:nvPicPr>
          <p:cNvPr id="910" name="Google Shape;910;g879a0c87fe_4_243"/>
          <p:cNvPicPr preferRelativeResize="0"/>
          <p:nvPr/>
        </p:nvPicPr>
        <p:blipFill rotWithShape="1">
          <a:blip r:embed="rId5">
            <a:alphaModFix/>
          </a:blip>
          <a:srcRect b="0" l="0" r="0" t="0"/>
          <a:stretch/>
        </p:blipFill>
        <p:spPr>
          <a:xfrm>
            <a:off x="11280234" y="4855865"/>
            <a:ext cx="12144934" cy="4364586"/>
          </a:xfrm>
          <a:custGeom>
            <a:rect b="b" l="l" r="r" t="t"/>
            <a:pathLst>
              <a:path extrusionOk="0" h="21545" w="21522">
                <a:moveTo>
                  <a:pt x="18767" y="5"/>
                </a:moveTo>
                <a:cubicBezTo>
                  <a:pt x="18705" y="-4"/>
                  <a:pt x="18618" y="0"/>
                  <a:pt x="18510" y="17"/>
                </a:cubicBezTo>
                <a:cubicBezTo>
                  <a:pt x="17909" y="110"/>
                  <a:pt x="17713" y="187"/>
                  <a:pt x="17596" y="377"/>
                </a:cubicBezTo>
                <a:cubicBezTo>
                  <a:pt x="17533" y="480"/>
                  <a:pt x="17461" y="565"/>
                  <a:pt x="17436" y="565"/>
                </a:cubicBezTo>
                <a:cubicBezTo>
                  <a:pt x="17377" y="565"/>
                  <a:pt x="17037" y="1221"/>
                  <a:pt x="17001" y="1404"/>
                </a:cubicBezTo>
                <a:cubicBezTo>
                  <a:pt x="16986" y="1479"/>
                  <a:pt x="16929" y="1541"/>
                  <a:pt x="16874" y="1541"/>
                </a:cubicBezTo>
                <a:cubicBezTo>
                  <a:pt x="16819" y="1541"/>
                  <a:pt x="16744" y="1585"/>
                  <a:pt x="16707" y="1639"/>
                </a:cubicBezTo>
                <a:cubicBezTo>
                  <a:pt x="16670" y="1692"/>
                  <a:pt x="16609" y="1779"/>
                  <a:pt x="16573" y="1833"/>
                </a:cubicBezTo>
                <a:cubicBezTo>
                  <a:pt x="16536" y="1886"/>
                  <a:pt x="16483" y="1931"/>
                  <a:pt x="16457" y="1931"/>
                </a:cubicBezTo>
                <a:cubicBezTo>
                  <a:pt x="16431" y="1931"/>
                  <a:pt x="16364" y="2141"/>
                  <a:pt x="16307" y="2397"/>
                </a:cubicBezTo>
                <a:cubicBezTo>
                  <a:pt x="16250" y="2653"/>
                  <a:pt x="16106" y="3130"/>
                  <a:pt x="15986" y="3457"/>
                </a:cubicBezTo>
                <a:cubicBezTo>
                  <a:pt x="15802" y="3960"/>
                  <a:pt x="15772" y="4090"/>
                  <a:pt x="15786" y="4309"/>
                </a:cubicBezTo>
                <a:cubicBezTo>
                  <a:pt x="15795" y="4452"/>
                  <a:pt x="15783" y="4637"/>
                  <a:pt x="15758" y="4724"/>
                </a:cubicBezTo>
                <a:cubicBezTo>
                  <a:pt x="15696" y="4938"/>
                  <a:pt x="15627" y="5534"/>
                  <a:pt x="15627" y="5853"/>
                </a:cubicBezTo>
                <a:cubicBezTo>
                  <a:pt x="15626" y="6003"/>
                  <a:pt x="15594" y="6191"/>
                  <a:pt x="15550" y="6295"/>
                </a:cubicBezTo>
                <a:cubicBezTo>
                  <a:pt x="15457" y="6518"/>
                  <a:pt x="15389" y="6847"/>
                  <a:pt x="15389" y="7083"/>
                </a:cubicBezTo>
                <a:cubicBezTo>
                  <a:pt x="15389" y="7180"/>
                  <a:pt x="15376" y="7300"/>
                  <a:pt x="15360" y="7351"/>
                </a:cubicBezTo>
                <a:cubicBezTo>
                  <a:pt x="15331" y="7438"/>
                  <a:pt x="15316" y="7657"/>
                  <a:pt x="15269" y="8689"/>
                </a:cubicBezTo>
                <a:cubicBezTo>
                  <a:pt x="15259" y="8918"/>
                  <a:pt x="15238" y="9191"/>
                  <a:pt x="15223" y="9299"/>
                </a:cubicBezTo>
                <a:cubicBezTo>
                  <a:pt x="15153" y="9798"/>
                  <a:pt x="15109" y="10095"/>
                  <a:pt x="15077" y="10268"/>
                </a:cubicBezTo>
                <a:cubicBezTo>
                  <a:pt x="15033" y="10513"/>
                  <a:pt x="15043" y="11883"/>
                  <a:pt x="15090" y="12045"/>
                </a:cubicBezTo>
                <a:cubicBezTo>
                  <a:pt x="15112" y="12123"/>
                  <a:pt x="15118" y="12405"/>
                  <a:pt x="15105" y="12784"/>
                </a:cubicBezTo>
                <a:cubicBezTo>
                  <a:pt x="15070" y="13853"/>
                  <a:pt x="15085" y="14667"/>
                  <a:pt x="15151" y="15154"/>
                </a:cubicBezTo>
                <a:cubicBezTo>
                  <a:pt x="15244" y="15850"/>
                  <a:pt x="15373" y="16494"/>
                  <a:pt x="15490" y="16839"/>
                </a:cubicBezTo>
                <a:cubicBezTo>
                  <a:pt x="15565" y="17059"/>
                  <a:pt x="15626" y="17307"/>
                  <a:pt x="15626" y="17392"/>
                </a:cubicBezTo>
                <a:cubicBezTo>
                  <a:pt x="15626" y="17476"/>
                  <a:pt x="15642" y="17546"/>
                  <a:pt x="15661" y="17546"/>
                </a:cubicBezTo>
                <a:cubicBezTo>
                  <a:pt x="15680" y="17546"/>
                  <a:pt x="15714" y="17666"/>
                  <a:pt x="15737" y="17813"/>
                </a:cubicBezTo>
                <a:cubicBezTo>
                  <a:pt x="15759" y="17960"/>
                  <a:pt x="15827" y="18207"/>
                  <a:pt x="15888" y="18361"/>
                </a:cubicBezTo>
                <a:cubicBezTo>
                  <a:pt x="15948" y="18515"/>
                  <a:pt x="15998" y="18685"/>
                  <a:pt x="15998" y="18739"/>
                </a:cubicBezTo>
                <a:cubicBezTo>
                  <a:pt x="15998" y="18898"/>
                  <a:pt x="16233" y="19801"/>
                  <a:pt x="16402" y="20291"/>
                </a:cubicBezTo>
                <a:cubicBezTo>
                  <a:pt x="16487" y="20539"/>
                  <a:pt x="16628" y="20835"/>
                  <a:pt x="16714" y="20949"/>
                </a:cubicBezTo>
                <a:cubicBezTo>
                  <a:pt x="16801" y="21063"/>
                  <a:pt x="16881" y="21203"/>
                  <a:pt x="16893" y="21259"/>
                </a:cubicBezTo>
                <a:cubicBezTo>
                  <a:pt x="16905" y="21315"/>
                  <a:pt x="16944" y="21334"/>
                  <a:pt x="16979" y="21302"/>
                </a:cubicBezTo>
                <a:cubicBezTo>
                  <a:pt x="17015" y="21269"/>
                  <a:pt x="17078" y="21311"/>
                  <a:pt x="17119" y="21394"/>
                </a:cubicBezTo>
                <a:cubicBezTo>
                  <a:pt x="17169" y="21494"/>
                  <a:pt x="17205" y="21513"/>
                  <a:pt x="17228" y="21449"/>
                </a:cubicBezTo>
                <a:cubicBezTo>
                  <a:pt x="17269" y="21328"/>
                  <a:pt x="17473" y="21322"/>
                  <a:pt x="17499" y="21441"/>
                </a:cubicBezTo>
                <a:cubicBezTo>
                  <a:pt x="17530" y="21586"/>
                  <a:pt x="18029" y="21552"/>
                  <a:pt x="18125" y="21398"/>
                </a:cubicBezTo>
                <a:cubicBezTo>
                  <a:pt x="18242" y="21209"/>
                  <a:pt x="18574" y="21051"/>
                  <a:pt x="18614" y="21165"/>
                </a:cubicBezTo>
                <a:cubicBezTo>
                  <a:pt x="18632" y="21214"/>
                  <a:pt x="18679" y="21255"/>
                  <a:pt x="18719" y="21255"/>
                </a:cubicBezTo>
                <a:cubicBezTo>
                  <a:pt x="18760" y="21255"/>
                  <a:pt x="18812" y="21321"/>
                  <a:pt x="18835" y="21402"/>
                </a:cubicBezTo>
                <a:cubicBezTo>
                  <a:pt x="18887" y="21581"/>
                  <a:pt x="19117" y="21596"/>
                  <a:pt x="19167" y="21423"/>
                </a:cubicBezTo>
                <a:cubicBezTo>
                  <a:pt x="19186" y="21355"/>
                  <a:pt x="19240" y="21289"/>
                  <a:pt x="19287" y="21278"/>
                </a:cubicBezTo>
                <a:cubicBezTo>
                  <a:pt x="19364" y="21260"/>
                  <a:pt x="19728" y="20554"/>
                  <a:pt x="19907" y="20076"/>
                </a:cubicBezTo>
                <a:cubicBezTo>
                  <a:pt x="19948" y="19965"/>
                  <a:pt x="19998" y="19903"/>
                  <a:pt x="20018" y="19938"/>
                </a:cubicBezTo>
                <a:cubicBezTo>
                  <a:pt x="20038" y="19974"/>
                  <a:pt x="20140" y="19758"/>
                  <a:pt x="20244" y="19458"/>
                </a:cubicBezTo>
                <a:cubicBezTo>
                  <a:pt x="20349" y="19159"/>
                  <a:pt x="20454" y="18912"/>
                  <a:pt x="20477" y="18912"/>
                </a:cubicBezTo>
                <a:cubicBezTo>
                  <a:pt x="20539" y="18912"/>
                  <a:pt x="20727" y="18217"/>
                  <a:pt x="20727" y="17985"/>
                </a:cubicBezTo>
                <a:cubicBezTo>
                  <a:pt x="20727" y="17874"/>
                  <a:pt x="20810" y="17540"/>
                  <a:pt x="20913" y="17235"/>
                </a:cubicBezTo>
                <a:cubicBezTo>
                  <a:pt x="21015" y="16932"/>
                  <a:pt x="21099" y="16618"/>
                  <a:pt x="21099" y="16535"/>
                </a:cubicBezTo>
                <a:cubicBezTo>
                  <a:pt x="21099" y="16453"/>
                  <a:pt x="21113" y="16359"/>
                  <a:pt x="21132" y="16326"/>
                </a:cubicBezTo>
                <a:cubicBezTo>
                  <a:pt x="21150" y="16293"/>
                  <a:pt x="21166" y="16160"/>
                  <a:pt x="21166" y="16032"/>
                </a:cubicBezTo>
                <a:cubicBezTo>
                  <a:pt x="21166" y="15904"/>
                  <a:pt x="21185" y="15763"/>
                  <a:pt x="21208" y="15721"/>
                </a:cubicBezTo>
                <a:cubicBezTo>
                  <a:pt x="21308" y="15536"/>
                  <a:pt x="21408" y="14990"/>
                  <a:pt x="21387" y="14747"/>
                </a:cubicBezTo>
                <a:cubicBezTo>
                  <a:pt x="21375" y="14607"/>
                  <a:pt x="21383" y="14440"/>
                  <a:pt x="21406" y="14359"/>
                </a:cubicBezTo>
                <a:cubicBezTo>
                  <a:pt x="21506" y="14014"/>
                  <a:pt x="21563" y="12092"/>
                  <a:pt x="21488" y="11634"/>
                </a:cubicBezTo>
                <a:cubicBezTo>
                  <a:pt x="21451" y="11408"/>
                  <a:pt x="21438" y="11053"/>
                  <a:pt x="21444" y="10359"/>
                </a:cubicBezTo>
                <a:cubicBezTo>
                  <a:pt x="21448" y="9829"/>
                  <a:pt x="21438" y="9334"/>
                  <a:pt x="21421" y="9258"/>
                </a:cubicBezTo>
                <a:cubicBezTo>
                  <a:pt x="21405" y="9181"/>
                  <a:pt x="21388" y="8717"/>
                  <a:pt x="21383" y="8223"/>
                </a:cubicBezTo>
                <a:cubicBezTo>
                  <a:pt x="21379" y="7730"/>
                  <a:pt x="21358" y="7243"/>
                  <a:pt x="21338" y="7142"/>
                </a:cubicBezTo>
                <a:cubicBezTo>
                  <a:pt x="21318" y="7040"/>
                  <a:pt x="21286" y="6847"/>
                  <a:pt x="21267" y="6713"/>
                </a:cubicBezTo>
                <a:cubicBezTo>
                  <a:pt x="21249" y="6579"/>
                  <a:pt x="21218" y="6391"/>
                  <a:pt x="21200" y="6297"/>
                </a:cubicBezTo>
                <a:cubicBezTo>
                  <a:pt x="21181" y="6203"/>
                  <a:pt x="21155" y="6068"/>
                  <a:pt x="21141" y="5996"/>
                </a:cubicBezTo>
                <a:cubicBezTo>
                  <a:pt x="21127" y="5923"/>
                  <a:pt x="21059" y="5647"/>
                  <a:pt x="20989" y="5384"/>
                </a:cubicBezTo>
                <a:cubicBezTo>
                  <a:pt x="20905" y="5063"/>
                  <a:pt x="20863" y="4804"/>
                  <a:pt x="20863" y="4589"/>
                </a:cubicBezTo>
                <a:cubicBezTo>
                  <a:pt x="20862" y="4253"/>
                  <a:pt x="20806" y="3887"/>
                  <a:pt x="20735" y="3756"/>
                </a:cubicBezTo>
                <a:cubicBezTo>
                  <a:pt x="20712" y="3714"/>
                  <a:pt x="20693" y="3614"/>
                  <a:pt x="20693" y="3535"/>
                </a:cubicBezTo>
                <a:cubicBezTo>
                  <a:pt x="20693" y="3456"/>
                  <a:pt x="20534" y="2932"/>
                  <a:pt x="20338" y="2371"/>
                </a:cubicBezTo>
                <a:cubicBezTo>
                  <a:pt x="20143" y="1811"/>
                  <a:pt x="19984" y="1314"/>
                  <a:pt x="19984" y="1266"/>
                </a:cubicBezTo>
                <a:cubicBezTo>
                  <a:pt x="19984" y="1152"/>
                  <a:pt x="19817" y="938"/>
                  <a:pt x="19780" y="1004"/>
                </a:cubicBezTo>
                <a:cubicBezTo>
                  <a:pt x="19764" y="1032"/>
                  <a:pt x="19686" y="986"/>
                  <a:pt x="19606" y="900"/>
                </a:cubicBezTo>
                <a:cubicBezTo>
                  <a:pt x="19459" y="743"/>
                  <a:pt x="19426" y="698"/>
                  <a:pt x="19218" y="359"/>
                </a:cubicBezTo>
                <a:cubicBezTo>
                  <a:pt x="19155" y="257"/>
                  <a:pt x="19061" y="173"/>
                  <a:pt x="19010" y="173"/>
                </a:cubicBezTo>
                <a:cubicBezTo>
                  <a:pt x="18958" y="173"/>
                  <a:pt x="18900" y="127"/>
                  <a:pt x="18880" y="69"/>
                </a:cubicBezTo>
                <a:cubicBezTo>
                  <a:pt x="18868" y="36"/>
                  <a:pt x="18830" y="14"/>
                  <a:pt x="18767" y="5"/>
                </a:cubicBezTo>
                <a:close/>
                <a:moveTo>
                  <a:pt x="11042" y="567"/>
                </a:moveTo>
                <a:cubicBezTo>
                  <a:pt x="10909" y="566"/>
                  <a:pt x="10790" y="607"/>
                  <a:pt x="10779" y="661"/>
                </a:cubicBezTo>
                <a:cubicBezTo>
                  <a:pt x="10766" y="718"/>
                  <a:pt x="10580" y="759"/>
                  <a:pt x="10335" y="759"/>
                </a:cubicBezTo>
                <a:cubicBezTo>
                  <a:pt x="9921" y="759"/>
                  <a:pt x="9910" y="766"/>
                  <a:pt x="9766" y="1053"/>
                </a:cubicBezTo>
                <a:cubicBezTo>
                  <a:pt x="9685" y="1214"/>
                  <a:pt x="9608" y="1345"/>
                  <a:pt x="9597" y="1345"/>
                </a:cubicBezTo>
                <a:cubicBezTo>
                  <a:pt x="9585" y="1345"/>
                  <a:pt x="9535" y="1472"/>
                  <a:pt x="9485" y="1627"/>
                </a:cubicBezTo>
                <a:cubicBezTo>
                  <a:pt x="9435" y="1782"/>
                  <a:pt x="9359" y="1939"/>
                  <a:pt x="9317" y="1976"/>
                </a:cubicBezTo>
                <a:cubicBezTo>
                  <a:pt x="9276" y="2012"/>
                  <a:pt x="9241" y="2081"/>
                  <a:pt x="9241" y="2130"/>
                </a:cubicBezTo>
                <a:cubicBezTo>
                  <a:pt x="9241" y="2179"/>
                  <a:pt x="9181" y="2309"/>
                  <a:pt x="9107" y="2418"/>
                </a:cubicBezTo>
                <a:cubicBezTo>
                  <a:pt x="9033" y="2528"/>
                  <a:pt x="8948" y="2723"/>
                  <a:pt x="8919" y="2853"/>
                </a:cubicBezTo>
                <a:cubicBezTo>
                  <a:pt x="8889" y="2984"/>
                  <a:pt x="8845" y="3067"/>
                  <a:pt x="8820" y="3039"/>
                </a:cubicBezTo>
                <a:cubicBezTo>
                  <a:pt x="8771" y="2986"/>
                  <a:pt x="8617" y="3428"/>
                  <a:pt x="8531" y="3864"/>
                </a:cubicBezTo>
                <a:cubicBezTo>
                  <a:pt x="8503" y="4009"/>
                  <a:pt x="8439" y="4254"/>
                  <a:pt x="8388" y="4409"/>
                </a:cubicBezTo>
                <a:cubicBezTo>
                  <a:pt x="8306" y="4663"/>
                  <a:pt x="8207" y="5188"/>
                  <a:pt x="8098" y="5960"/>
                </a:cubicBezTo>
                <a:cubicBezTo>
                  <a:pt x="8077" y="6111"/>
                  <a:pt x="8060" y="6391"/>
                  <a:pt x="8060" y="6581"/>
                </a:cubicBezTo>
                <a:cubicBezTo>
                  <a:pt x="8060" y="6785"/>
                  <a:pt x="8028" y="7054"/>
                  <a:pt x="7984" y="7234"/>
                </a:cubicBezTo>
                <a:cubicBezTo>
                  <a:pt x="7879" y="7657"/>
                  <a:pt x="7823" y="7976"/>
                  <a:pt x="7822" y="8164"/>
                </a:cubicBezTo>
                <a:cubicBezTo>
                  <a:pt x="7821" y="8252"/>
                  <a:pt x="7799" y="8409"/>
                  <a:pt x="7771" y="8513"/>
                </a:cubicBezTo>
                <a:cubicBezTo>
                  <a:pt x="7744" y="8617"/>
                  <a:pt x="7722" y="8802"/>
                  <a:pt x="7722" y="8924"/>
                </a:cubicBezTo>
                <a:cubicBezTo>
                  <a:pt x="7722" y="9047"/>
                  <a:pt x="7693" y="9336"/>
                  <a:pt x="7658" y="9565"/>
                </a:cubicBezTo>
                <a:cubicBezTo>
                  <a:pt x="7544" y="10315"/>
                  <a:pt x="7522" y="10652"/>
                  <a:pt x="7521" y="11691"/>
                </a:cubicBezTo>
                <a:cubicBezTo>
                  <a:pt x="7520" y="12891"/>
                  <a:pt x="7531" y="13368"/>
                  <a:pt x="7565" y="13522"/>
                </a:cubicBezTo>
                <a:cubicBezTo>
                  <a:pt x="7578" y="13584"/>
                  <a:pt x="7595" y="13922"/>
                  <a:pt x="7603" y="14273"/>
                </a:cubicBezTo>
                <a:cubicBezTo>
                  <a:pt x="7611" y="14624"/>
                  <a:pt x="7632" y="14988"/>
                  <a:pt x="7649" y="15082"/>
                </a:cubicBezTo>
                <a:cubicBezTo>
                  <a:pt x="7665" y="15176"/>
                  <a:pt x="7689" y="15410"/>
                  <a:pt x="7701" y="15603"/>
                </a:cubicBezTo>
                <a:cubicBezTo>
                  <a:pt x="7713" y="15796"/>
                  <a:pt x="7760" y="16056"/>
                  <a:pt x="7807" y="16181"/>
                </a:cubicBezTo>
                <a:cubicBezTo>
                  <a:pt x="7853" y="16306"/>
                  <a:pt x="7891" y="16484"/>
                  <a:pt x="7891" y="16577"/>
                </a:cubicBezTo>
                <a:cubicBezTo>
                  <a:pt x="7891" y="16669"/>
                  <a:pt x="7913" y="16769"/>
                  <a:pt x="7941" y="16800"/>
                </a:cubicBezTo>
                <a:cubicBezTo>
                  <a:pt x="7969" y="16831"/>
                  <a:pt x="7992" y="16945"/>
                  <a:pt x="7992" y="17053"/>
                </a:cubicBezTo>
                <a:cubicBezTo>
                  <a:pt x="7992" y="17290"/>
                  <a:pt x="8117" y="17956"/>
                  <a:pt x="8182" y="18064"/>
                </a:cubicBezTo>
                <a:cubicBezTo>
                  <a:pt x="8207" y="18106"/>
                  <a:pt x="8228" y="18195"/>
                  <a:pt x="8228" y="18259"/>
                </a:cubicBezTo>
                <a:cubicBezTo>
                  <a:pt x="8228" y="18324"/>
                  <a:pt x="8314" y="18651"/>
                  <a:pt x="8418" y="18988"/>
                </a:cubicBezTo>
                <a:cubicBezTo>
                  <a:pt x="8599" y="19576"/>
                  <a:pt x="8778" y="19951"/>
                  <a:pt x="8856" y="19907"/>
                </a:cubicBezTo>
                <a:cubicBezTo>
                  <a:pt x="8877" y="19896"/>
                  <a:pt x="8921" y="19976"/>
                  <a:pt x="8955" y="20083"/>
                </a:cubicBezTo>
                <a:cubicBezTo>
                  <a:pt x="8988" y="20191"/>
                  <a:pt x="9030" y="20279"/>
                  <a:pt x="9047" y="20279"/>
                </a:cubicBezTo>
                <a:cubicBezTo>
                  <a:pt x="9065" y="20279"/>
                  <a:pt x="9156" y="20388"/>
                  <a:pt x="9248" y="20522"/>
                </a:cubicBezTo>
                <a:cubicBezTo>
                  <a:pt x="9341" y="20656"/>
                  <a:pt x="9457" y="20767"/>
                  <a:pt x="9508" y="20767"/>
                </a:cubicBezTo>
                <a:cubicBezTo>
                  <a:pt x="9558" y="20767"/>
                  <a:pt x="9618" y="20820"/>
                  <a:pt x="9641" y="20885"/>
                </a:cubicBezTo>
                <a:cubicBezTo>
                  <a:pt x="9689" y="21023"/>
                  <a:pt x="10253" y="21000"/>
                  <a:pt x="10304" y="20857"/>
                </a:cubicBezTo>
                <a:cubicBezTo>
                  <a:pt x="10365" y="20685"/>
                  <a:pt x="10661" y="20755"/>
                  <a:pt x="10753" y="20963"/>
                </a:cubicBezTo>
                <a:cubicBezTo>
                  <a:pt x="10800" y="21070"/>
                  <a:pt x="10878" y="21160"/>
                  <a:pt x="10927" y="21163"/>
                </a:cubicBezTo>
                <a:cubicBezTo>
                  <a:pt x="10976" y="21165"/>
                  <a:pt x="11061" y="21226"/>
                  <a:pt x="11116" y="21300"/>
                </a:cubicBezTo>
                <a:cubicBezTo>
                  <a:pt x="11240" y="21463"/>
                  <a:pt x="11325" y="21483"/>
                  <a:pt x="11353" y="21353"/>
                </a:cubicBezTo>
                <a:cubicBezTo>
                  <a:pt x="11364" y="21299"/>
                  <a:pt x="11397" y="21255"/>
                  <a:pt x="11425" y="21255"/>
                </a:cubicBezTo>
                <a:cubicBezTo>
                  <a:pt x="11519" y="21255"/>
                  <a:pt x="12329" y="20048"/>
                  <a:pt x="12535" y="19599"/>
                </a:cubicBezTo>
                <a:cubicBezTo>
                  <a:pt x="12715" y="19210"/>
                  <a:pt x="13262" y="17697"/>
                  <a:pt x="13262" y="17589"/>
                </a:cubicBezTo>
                <a:cubicBezTo>
                  <a:pt x="13262" y="17567"/>
                  <a:pt x="13330" y="17239"/>
                  <a:pt x="13413" y="16863"/>
                </a:cubicBezTo>
                <a:cubicBezTo>
                  <a:pt x="13497" y="16486"/>
                  <a:pt x="13565" y="16099"/>
                  <a:pt x="13565" y="16003"/>
                </a:cubicBezTo>
                <a:cubicBezTo>
                  <a:pt x="13565" y="15906"/>
                  <a:pt x="13596" y="15645"/>
                  <a:pt x="13633" y="15423"/>
                </a:cubicBezTo>
                <a:cubicBezTo>
                  <a:pt x="13670" y="15201"/>
                  <a:pt x="13700" y="14906"/>
                  <a:pt x="13700" y="14768"/>
                </a:cubicBezTo>
                <a:cubicBezTo>
                  <a:pt x="13700" y="14631"/>
                  <a:pt x="13716" y="14430"/>
                  <a:pt x="13734" y="14324"/>
                </a:cubicBezTo>
                <a:cubicBezTo>
                  <a:pt x="13753" y="14217"/>
                  <a:pt x="13783" y="14042"/>
                  <a:pt x="13802" y="13936"/>
                </a:cubicBezTo>
                <a:cubicBezTo>
                  <a:pt x="13821" y="13829"/>
                  <a:pt x="13836" y="13349"/>
                  <a:pt x="13836" y="12868"/>
                </a:cubicBezTo>
                <a:cubicBezTo>
                  <a:pt x="13836" y="12387"/>
                  <a:pt x="13821" y="11967"/>
                  <a:pt x="13802" y="11934"/>
                </a:cubicBezTo>
                <a:cubicBezTo>
                  <a:pt x="13783" y="11900"/>
                  <a:pt x="13768" y="11659"/>
                  <a:pt x="13768" y="11397"/>
                </a:cubicBezTo>
                <a:cubicBezTo>
                  <a:pt x="13768" y="11135"/>
                  <a:pt x="13753" y="10893"/>
                  <a:pt x="13734" y="10860"/>
                </a:cubicBezTo>
                <a:cubicBezTo>
                  <a:pt x="13716" y="10827"/>
                  <a:pt x="13700" y="10617"/>
                  <a:pt x="13700" y="10392"/>
                </a:cubicBezTo>
                <a:cubicBezTo>
                  <a:pt x="13699" y="10167"/>
                  <a:pt x="13677" y="9900"/>
                  <a:pt x="13650" y="9798"/>
                </a:cubicBezTo>
                <a:cubicBezTo>
                  <a:pt x="13623" y="9696"/>
                  <a:pt x="13608" y="9579"/>
                  <a:pt x="13617" y="9540"/>
                </a:cubicBezTo>
                <a:cubicBezTo>
                  <a:pt x="13625" y="9500"/>
                  <a:pt x="13610" y="9414"/>
                  <a:pt x="13582" y="9348"/>
                </a:cubicBezTo>
                <a:cubicBezTo>
                  <a:pt x="13555" y="9281"/>
                  <a:pt x="13531" y="9159"/>
                  <a:pt x="13531" y="9077"/>
                </a:cubicBezTo>
                <a:cubicBezTo>
                  <a:pt x="13531" y="8995"/>
                  <a:pt x="13492" y="8696"/>
                  <a:pt x="13444" y="8411"/>
                </a:cubicBezTo>
                <a:cubicBezTo>
                  <a:pt x="13344" y="7819"/>
                  <a:pt x="13295" y="7341"/>
                  <a:pt x="13271" y="6713"/>
                </a:cubicBezTo>
                <a:cubicBezTo>
                  <a:pt x="13262" y="6471"/>
                  <a:pt x="13233" y="6238"/>
                  <a:pt x="13207" y="6196"/>
                </a:cubicBezTo>
                <a:cubicBezTo>
                  <a:pt x="13182" y="6153"/>
                  <a:pt x="13160" y="6055"/>
                  <a:pt x="13160" y="5980"/>
                </a:cubicBezTo>
                <a:cubicBezTo>
                  <a:pt x="13160" y="5905"/>
                  <a:pt x="13115" y="5620"/>
                  <a:pt x="13059" y="5347"/>
                </a:cubicBezTo>
                <a:cubicBezTo>
                  <a:pt x="13003" y="5074"/>
                  <a:pt x="12957" y="4828"/>
                  <a:pt x="12957" y="4801"/>
                </a:cubicBezTo>
                <a:cubicBezTo>
                  <a:pt x="12957" y="4774"/>
                  <a:pt x="12904" y="4511"/>
                  <a:pt x="12839" y="4217"/>
                </a:cubicBezTo>
                <a:cubicBezTo>
                  <a:pt x="12774" y="3923"/>
                  <a:pt x="12721" y="3655"/>
                  <a:pt x="12721" y="3619"/>
                </a:cubicBezTo>
                <a:cubicBezTo>
                  <a:pt x="12721" y="3501"/>
                  <a:pt x="12575" y="3102"/>
                  <a:pt x="12531" y="3102"/>
                </a:cubicBezTo>
                <a:cubicBezTo>
                  <a:pt x="12508" y="3102"/>
                  <a:pt x="12457" y="2969"/>
                  <a:pt x="12417" y="2806"/>
                </a:cubicBezTo>
                <a:cubicBezTo>
                  <a:pt x="12377" y="2644"/>
                  <a:pt x="12284" y="2424"/>
                  <a:pt x="12211" y="2317"/>
                </a:cubicBezTo>
                <a:cubicBezTo>
                  <a:pt x="12139" y="2209"/>
                  <a:pt x="12079" y="2079"/>
                  <a:pt x="12079" y="2027"/>
                </a:cubicBezTo>
                <a:cubicBezTo>
                  <a:pt x="12079" y="1886"/>
                  <a:pt x="11785" y="1301"/>
                  <a:pt x="11518" y="910"/>
                </a:cubicBezTo>
                <a:cubicBezTo>
                  <a:pt x="11317" y="615"/>
                  <a:pt x="11252" y="569"/>
                  <a:pt x="11042" y="567"/>
                </a:cubicBezTo>
                <a:close/>
                <a:moveTo>
                  <a:pt x="3515" y="755"/>
                </a:moveTo>
                <a:cubicBezTo>
                  <a:pt x="3417" y="774"/>
                  <a:pt x="3309" y="860"/>
                  <a:pt x="3236" y="1004"/>
                </a:cubicBezTo>
                <a:cubicBezTo>
                  <a:pt x="3123" y="1225"/>
                  <a:pt x="3079" y="1247"/>
                  <a:pt x="2769" y="1247"/>
                </a:cubicBezTo>
                <a:cubicBezTo>
                  <a:pt x="2496" y="1247"/>
                  <a:pt x="2421" y="1277"/>
                  <a:pt x="2406" y="1392"/>
                </a:cubicBezTo>
                <a:cubicBezTo>
                  <a:pt x="2395" y="1477"/>
                  <a:pt x="2365" y="1512"/>
                  <a:pt x="2333" y="1476"/>
                </a:cubicBezTo>
                <a:cubicBezTo>
                  <a:pt x="2282" y="1420"/>
                  <a:pt x="2214" y="1487"/>
                  <a:pt x="2023" y="1772"/>
                </a:cubicBezTo>
                <a:cubicBezTo>
                  <a:pt x="1982" y="1833"/>
                  <a:pt x="1881" y="2068"/>
                  <a:pt x="1798" y="2295"/>
                </a:cubicBezTo>
                <a:cubicBezTo>
                  <a:pt x="1716" y="2522"/>
                  <a:pt x="1613" y="2755"/>
                  <a:pt x="1569" y="2812"/>
                </a:cubicBezTo>
                <a:cubicBezTo>
                  <a:pt x="1525" y="2869"/>
                  <a:pt x="1453" y="2974"/>
                  <a:pt x="1409" y="3047"/>
                </a:cubicBezTo>
                <a:cubicBezTo>
                  <a:pt x="1287" y="3250"/>
                  <a:pt x="966" y="4199"/>
                  <a:pt x="962" y="4368"/>
                </a:cubicBezTo>
                <a:cubicBezTo>
                  <a:pt x="961" y="4450"/>
                  <a:pt x="916" y="4736"/>
                  <a:pt x="863" y="5004"/>
                </a:cubicBezTo>
                <a:cubicBezTo>
                  <a:pt x="752" y="5562"/>
                  <a:pt x="686" y="5947"/>
                  <a:pt x="682" y="6058"/>
                </a:cubicBezTo>
                <a:cubicBezTo>
                  <a:pt x="680" y="6101"/>
                  <a:pt x="664" y="6165"/>
                  <a:pt x="645" y="6203"/>
                </a:cubicBezTo>
                <a:cubicBezTo>
                  <a:pt x="579" y="6339"/>
                  <a:pt x="526" y="6715"/>
                  <a:pt x="526" y="7050"/>
                </a:cubicBezTo>
                <a:cubicBezTo>
                  <a:pt x="526" y="7381"/>
                  <a:pt x="453" y="8165"/>
                  <a:pt x="393" y="8482"/>
                </a:cubicBezTo>
                <a:cubicBezTo>
                  <a:pt x="376" y="8569"/>
                  <a:pt x="352" y="8811"/>
                  <a:pt x="339" y="9019"/>
                </a:cubicBezTo>
                <a:cubicBezTo>
                  <a:pt x="325" y="9226"/>
                  <a:pt x="281" y="9494"/>
                  <a:pt x="241" y="9612"/>
                </a:cubicBezTo>
                <a:cubicBezTo>
                  <a:pt x="176" y="9801"/>
                  <a:pt x="166" y="9946"/>
                  <a:pt x="160" y="10817"/>
                </a:cubicBezTo>
                <a:cubicBezTo>
                  <a:pt x="156" y="11362"/>
                  <a:pt x="139" y="11886"/>
                  <a:pt x="122" y="11981"/>
                </a:cubicBezTo>
                <a:cubicBezTo>
                  <a:pt x="104" y="12075"/>
                  <a:pt x="99" y="12179"/>
                  <a:pt x="110" y="12212"/>
                </a:cubicBezTo>
                <a:cubicBezTo>
                  <a:pt x="121" y="12244"/>
                  <a:pt x="116" y="12328"/>
                  <a:pt x="98" y="12396"/>
                </a:cubicBezTo>
                <a:cubicBezTo>
                  <a:pt x="-5" y="12793"/>
                  <a:pt x="-37" y="14201"/>
                  <a:pt x="51" y="14455"/>
                </a:cubicBezTo>
                <a:cubicBezTo>
                  <a:pt x="71" y="14512"/>
                  <a:pt x="88" y="14651"/>
                  <a:pt x="88" y="14761"/>
                </a:cubicBezTo>
                <a:cubicBezTo>
                  <a:pt x="89" y="14871"/>
                  <a:pt x="111" y="15041"/>
                  <a:pt x="137" y="15141"/>
                </a:cubicBezTo>
                <a:cubicBezTo>
                  <a:pt x="163" y="15240"/>
                  <a:pt x="176" y="15383"/>
                  <a:pt x="166" y="15458"/>
                </a:cubicBezTo>
                <a:cubicBezTo>
                  <a:pt x="156" y="15533"/>
                  <a:pt x="163" y="15595"/>
                  <a:pt x="183" y="15595"/>
                </a:cubicBezTo>
                <a:cubicBezTo>
                  <a:pt x="225" y="15595"/>
                  <a:pt x="329" y="16173"/>
                  <a:pt x="307" y="16279"/>
                </a:cubicBezTo>
                <a:cubicBezTo>
                  <a:pt x="298" y="16320"/>
                  <a:pt x="313" y="16407"/>
                  <a:pt x="341" y="16473"/>
                </a:cubicBezTo>
                <a:cubicBezTo>
                  <a:pt x="368" y="16539"/>
                  <a:pt x="384" y="16626"/>
                  <a:pt x="375" y="16667"/>
                </a:cubicBezTo>
                <a:cubicBezTo>
                  <a:pt x="366" y="16707"/>
                  <a:pt x="389" y="16817"/>
                  <a:pt x="425" y="16912"/>
                </a:cubicBezTo>
                <a:cubicBezTo>
                  <a:pt x="462" y="17006"/>
                  <a:pt x="484" y="17120"/>
                  <a:pt x="475" y="17162"/>
                </a:cubicBezTo>
                <a:cubicBezTo>
                  <a:pt x="466" y="17205"/>
                  <a:pt x="474" y="17268"/>
                  <a:pt x="492" y="17301"/>
                </a:cubicBezTo>
                <a:cubicBezTo>
                  <a:pt x="511" y="17335"/>
                  <a:pt x="526" y="17428"/>
                  <a:pt x="526" y="17509"/>
                </a:cubicBezTo>
                <a:cubicBezTo>
                  <a:pt x="526" y="17735"/>
                  <a:pt x="683" y="18294"/>
                  <a:pt x="1002" y="19206"/>
                </a:cubicBezTo>
                <a:cubicBezTo>
                  <a:pt x="1418" y="20394"/>
                  <a:pt x="1436" y="20422"/>
                  <a:pt x="1777" y="20442"/>
                </a:cubicBezTo>
                <a:cubicBezTo>
                  <a:pt x="1935" y="20451"/>
                  <a:pt x="2102" y="20503"/>
                  <a:pt x="2148" y="20557"/>
                </a:cubicBezTo>
                <a:cubicBezTo>
                  <a:pt x="2259" y="20687"/>
                  <a:pt x="2375" y="20694"/>
                  <a:pt x="2401" y="20571"/>
                </a:cubicBezTo>
                <a:cubicBezTo>
                  <a:pt x="2413" y="20517"/>
                  <a:pt x="2491" y="20475"/>
                  <a:pt x="2574" y="20475"/>
                </a:cubicBezTo>
                <a:cubicBezTo>
                  <a:pt x="2658" y="20475"/>
                  <a:pt x="2773" y="20403"/>
                  <a:pt x="2830" y="20316"/>
                </a:cubicBezTo>
                <a:cubicBezTo>
                  <a:pt x="2985" y="20085"/>
                  <a:pt x="3298" y="19979"/>
                  <a:pt x="3321" y="20150"/>
                </a:cubicBezTo>
                <a:cubicBezTo>
                  <a:pt x="3334" y="20252"/>
                  <a:pt x="3416" y="20281"/>
                  <a:pt x="3664" y="20271"/>
                </a:cubicBezTo>
                <a:cubicBezTo>
                  <a:pt x="3843" y="20264"/>
                  <a:pt x="4007" y="20217"/>
                  <a:pt x="4029" y="20166"/>
                </a:cubicBezTo>
                <a:cubicBezTo>
                  <a:pt x="4050" y="20114"/>
                  <a:pt x="4145" y="20064"/>
                  <a:pt x="4239" y="20054"/>
                </a:cubicBezTo>
                <a:cubicBezTo>
                  <a:pt x="4333" y="20044"/>
                  <a:pt x="4411" y="20004"/>
                  <a:pt x="4411" y="19966"/>
                </a:cubicBezTo>
                <a:cubicBezTo>
                  <a:pt x="4411" y="19928"/>
                  <a:pt x="4465" y="19829"/>
                  <a:pt x="4530" y="19746"/>
                </a:cubicBezTo>
                <a:cubicBezTo>
                  <a:pt x="4595" y="19663"/>
                  <a:pt x="4697" y="19534"/>
                  <a:pt x="4758" y="19456"/>
                </a:cubicBezTo>
                <a:cubicBezTo>
                  <a:pt x="4819" y="19379"/>
                  <a:pt x="4926" y="19202"/>
                  <a:pt x="4996" y="19065"/>
                </a:cubicBezTo>
                <a:cubicBezTo>
                  <a:pt x="5066" y="18927"/>
                  <a:pt x="5142" y="18813"/>
                  <a:pt x="5164" y="18812"/>
                </a:cubicBezTo>
                <a:cubicBezTo>
                  <a:pt x="5187" y="18810"/>
                  <a:pt x="5243" y="18650"/>
                  <a:pt x="5290" y="18455"/>
                </a:cubicBezTo>
                <a:cubicBezTo>
                  <a:pt x="5336" y="18260"/>
                  <a:pt x="5423" y="17950"/>
                  <a:pt x="5484" y="17766"/>
                </a:cubicBezTo>
                <a:cubicBezTo>
                  <a:pt x="5544" y="17581"/>
                  <a:pt x="5593" y="17391"/>
                  <a:pt x="5593" y="17345"/>
                </a:cubicBezTo>
                <a:cubicBezTo>
                  <a:pt x="5593" y="17298"/>
                  <a:pt x="5624" y="17212"/>
                  <a:pt x="5661" y="17155"/>
                </a:cubicBezTo>
                <a:cubicBezTo>
                  <a:pt x="5699" y="17097"/>
                  <a:pt x="5761" y="16856"/>
                  <a:pt x="5800" y="16620"/>
                </a:cubicBezTo>
                <a:cubicBezTo>
                  <a:pt x="5838" y="16383"/>
                  <a:pt x="5891" y="16138"/>
                  <a:pt x="5918" y="16075"/>
                </a:cubicBezTo>
                <a:cubicBezTo>
                  <a:pt x="5944" y="16012"/>
                  <a:pt x="5965" y="15905"/>
                  <a:pt x="5965" y="15838"/>
                </a:cubicBezTo>
                <a:cubicBezTo>
                  <a:pt x="5965" y="15771"/>
                  <a:pt x="5988" y="15662"/>
                  <a:pt x="6016" y="15595"/>
                </a:cubicBezTo>
                <a:cubicBezTo>
                  <a:pt x="6044" y="15528"/>
                  <a:pt x="6066" y="15329"/>
                  <a:pt x="6066" y="15154"/>
                </a:cubicBezTo>
                <a:cubicBezTo>
                  <a:pt x="6066" y="14980"/>
                  <a:pt x="6089" y="14784"/>
                  <a:pt x="6117" y="14717"/>
                </a:cubicBezTo>
                <a:cubicBezTo>
                  <a:pt x="6151" y="14635"/>
                  <a:pt x="6166" y="14429"/>
                  <a:pt x="6163" y="14071"/>
                </a:cubicBezTo>
                <a:cubicBezTo>
                  <a:pt x="6160" y="13752"/>
                  <a:pt x="6177" y="13482"/>
                  <a:pt x="6206" y="13383"/>
                </a:cubicBezTo>
                <a:cubicBezTo>
                  <a:pt x="6272" y="13153"/>
                  <a:pt x="6250" y="10995"/>
                  <a:pt x="6180" y="10880"/>
                </a:cubicBezTo>
                <a:cubicBezTo>
                  <a:pt x="6154" y="10836"/>
                  <a:pt x="6141" y="10761"/>
                  <a:pt x="6152" y="10713"/>
                </a:cubicBezTo>
                <a:cubicBezTo>
                  <a:pt x="6162" y="10665"/>
                  <a:pt x="6147" y="10469"/>
                  <a:pt x="6119" y="10276"/>
                </a:cubicBezTo>
                <a:cubicBezTo>
                  <a:pt x="6090" y="10076"/>
                  <a:pt x="6077" y="9802"/>
                  <a:pt x="6088" y="9638"/>
                </a:cubicBezTo>
                <a:cubicBezTo>
                  <a:pt x="6101" y="9459"/>
                  <a:pt x="6089" y="9267"/>
                  <a:pt x="6058" y="9128"/>
                </a:cubicBezTo>
                <a:cubicBezTo>
                  <a:pt x="6030" y="9006"/>
                  <a:pt x="5996" y="8709"/>
                  <a:pt x="5982" y="8470"/>
                </a:cubicBezTo>
                <a:cubicBezTo>
                  <a:pt x="5968" y="8231"/>
                  <a:pt x="5938" y="7990"/>
                  <a:pt x="5915" y="7935"/>
                </a:cubicBezTo>
                <a:cubicBezTo>
                  <a:pt x="5892" y="7881"/>
                  <a:pt x="5854" y="7630"/>
                  <a:pt x="5831" y="7379"/>
                </a:cubicBezTo>
                <a:cubicBezTo>
                  <a:pt x="5808" y="7127"/>
                  <a:pt x="5766" y="6896"/>
                  <a:pt x="5738" y="6866"/>
                </a:cubicBezTo>
                <a:cubicBezTo>
                  <a:pt x="5700" y="6824"/>
                  <a:pt x="5693" y="6724"/>
                  <a:pt x="5709" y="6470"/>
                </a:cubicBezTo>
                <a:cubicBezTo>
                  <a:pt x="5723" y="6263"/>
                  <a:pt x="5715" y="6044"/>
                  <a:pt x="5689" y="5909"/>
                </a:cubicBezTo>
                <a:cubicBezTo>
                  <a:pt x="5666" y="5788"/>
                  <a:pt x="5650" y="5654"/>
                  <a:pt x="5654" y="5612"/>
                </a:cubicBezTo>
                <a:cubicBezTo>
                  <a:pt x="5659" y="5570"/>
                  <a:pt x="5612" y="5306"/>
                  <a:pt x="5551" y="5026"/>
                </a:cubicBezTo>
                <a:cubicBezTo>
                  <a:pt x="5491" y="4746"/>
                  <a:pt x="5418" y="4386"/>
                  <a:pt x="5391" y="4225"/>
                </a:cubicBezTo>
                <a:cubicBezTo>
                  <a:pt x="5363" y="4064"/>
                  <a:pt x="5321" y="3895"/>
                  <a:pt x="5298" y="3852"/>
                </a:cubicBezTo>
                <a:cubicBezTo>
                  <a:pt x="5275" y="3810"/>
                  <a:pt x="5256" y="3720"/>
                  <a:pt x="5256" y="3653"/>
                </a:cubicBezTo>
                <a:cubicBezTo>
                  <a:pt x="5256" y="3442"/>
                  <a:pt x="4857" y="2320"/>
                  <a:pt x="4783" y="2320"/>
                </a:cubicBezTo>
                <a:cubicBezTo>
                  <a:pt x="4744" y="2320"/>
                  <a:pt x="4704" y="2256"/>
                  <a:pt x="4694" y="2175"/>
                </a:cubicBezTo>
                <a:cubicBezTo>
                  <a:pt x="4682" y="2087"/>
                  <a:pt x="4631" y="2029"/>
                  <a:pt x="4564" y="2029"/>
                </a:cubicBezTo>
                <a:cubicBezTo>
                  <a:pt x="4497" y="2029"/>
                  <a:pt x="4423" y="1943"/>
                  <a:pt x="4373" y="1809"/>
                </a:cubicBezTo>
                <a:cubicBezTo>
                  <a:pt x="4328" y="1688"/>
                  <a:pt x="4280" y="1579"/>
                  <a:pt x="4267" y="1566"/>
                </a:cubicBezTo>
                <a:cubicBezTo>
                  <a:pt x="4253" y="1553"/>
                  <a:pt x="4150" y="1408"/>
                  <a:pt x="4038" y="1245"/>
                </a:cubicBezTo>
                <a:cubicBezTo>
                  <a:pt x="3926" y="1081"/>
                  <a:pt x="3821" y="970"/>
                  <a:pt x="3805" y="998"/>
                </a:cubicBezTo>
                <a:cubicBezTo>
                  <a:pt x="3790" y="1026"/>
                  <a:pt x="3759" y="984"/>
                  <a:pt x="3736" y="904"/>
                </a:cubicBezTo>
                <a:cubicBezTo>
                  <a:pt x="3701" y="782"/>
                  <a:pt x="3612" y="736"/>
                  <a:pt x="3515" y="755"/>
                </a:cubicBezTo>
                <a:close/>
              </a:path>
            </a:pathLst>
          </a:cu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pic>
        <p:nvPicPr>
          <p:cNvPr descr="amyloid-pet-imaging-for-alzheimers-diagnosis-722x406.jpg" id="915" name="Google Shape;915;p26"/>
          <p:cNvPicPr preferRelativeResize="0"/>
          <p:nvPr/>
        </p:nvPicPr>
        <p:blipFill rotWithShape="1">
          <a:blip r:embed="rId3">
            <a:alphaModFix amt="30000"/>
          </a:blip>
          <a:srcRect b="29562" l="5736" r="6018" t="16063"/>
          <a:stretch/>
        </p:blipFill>
        <p:spPr>
          <a:xfrm>
            <a:off x="5893400" y="642628"/>
            <a:ext cx="12597201" cy="4364598"/>
          </a:xfrm>
          <a:custGeom>
            <a:rect b="b" l="l" r="r" t="t"/>
            <a:pathLst>
              <a:path extrusionOk="0" h="21545" w="21522">
                <a:moveTo>
                  <a:pt x="18767" y="5"/>
                </a:moveTo>
                <a:cubicBezTo>
                  <a:pt x="18705" y="-4"/>
                  <a:pt x="18618" y="0"/>
                  <a:pt x="18510" y="17"/>
                </a:cubicBezTo>
                <a:cubicBezTo>
                  <a:pt x="17909" y="110"/>
                  <a:pt x="17713" y="187"/>
                  <a:pt x="17596" y="377"/>
                </a:cubicBezTo>
                <a:cubicBezTo>
                  <a:pt x="17533" y="480"/>
                  <a:pt x="17461" y="565"/>
                  <a:pt x="17436" y="565"/>
                </a:cubicBezTo>
                <a:cubicBezTo>
                  <a:pt x="17377" y="565"/>
                  <a:pt x="17037" y="1221"/>
                  <a:pt x="17001" y="1404"/>
                </a:cubicBezTo>
                <a:cubicBezTo>
                  <a:pt x="16986" y="1479"/>
                  <a:pt x="16929" y="1541"/>
                  <a:pt x="16874" y="1541"/>
                </a:cubicBezTo>
                <a:cubicBezTo>
                  <a:pt x="16819" y="1541"/>
                  <a:pt x="16744" y="1585"/>
                  <a:pt x="16707" y="1639"/>
                </a:cubicBezTo>
                <a:cubicBezTo>
                  <a:pt x="16670" y="1692"/>
                  <a:pt x="16609" y="1779"/>
                  <a:pt x="16573" y="1833"/>
                </a:cubicBezTo>
                <a:cubicBezTo>
                  <a:pt x="16536" y="1886"/>
                  <a:pt x="16483" y="1931"/>
                  <a:pt x="16457" y="1931"/>
                </a:cubicBezTo>
                <a:cubicBezTo>
                  <a:pt x="16431" y="1931"/>
                  <a:pt x="16364" y="2141"/>
                  <a:pt x="16307" y="2397"/>
                </a:cubicBezTo>
                <a:cubicBezTo>
                  <a:pt x="16250" y="2653"/>
                  <a:pt x="16106" y="3130"/>
                  <a:pt x="15986" y="3457"/>
                </a:cubicBezTo>
                <a:cubicBezTo>
                  <a:pt x="15802" y="3960"/>
                  <a:pt x="15772" y="4090"/>
                  <a:pt x="15786" y="4309"/>
                </a:cubicBezTo>
                <a:cubicBezTo>
                  <a:pt x="15795" y="4452"/>
                  <a:pt x="15783" y="4637"/>
                  <a:pt x="15758" y="4724"/>
                </a:cubicBezTo>
                <a:cubicBezTo>
                  <a:pt x="15696" y="4938"/>
                  <a:pt x="15627" y="5534"/>
                  <a:pt x="15627" y="5853"/>
                </a:cubicBezTo>
                <a:cubicBezTo>
                  <a:pt x="15626" y="6003"/>
                  <a:pt x="15594" y="6191"/>
                  <a:pt x="15550" y="6295"/>
                </a:cubicBezTo>
                <a:cubicBezTo>
                  <a:pt x="15457" y="6518"/>
                  <a:pt x="15389" y="6847"/>
                  <a:pt x="15389" y="7083"/>
                </a:cubicBezTo>
                <a:cubicBezTo>
                  <a:pt x="15389" y="7180"/>
                  <a:pt x="15376" y="7300"/>
                  <a:pt x="15360" y="7351"/>
                </a:cubicBezTo>
                <a:cubicBezTo>
                  <a:pt x="15331" y="7438"/>
                  <a:pt x="15316" y="7657"/>
                  <a:pt x="15269" y="8689"/>
                </a:cubicBezTo>
                <a:cubicBezTo>
                  <a:pt x="15259" y="8918"/>
                  <a:pt x="15238" y="9191"/>
                  <a:pt x="15223" y="9299"/>
                </a:cubicBezTo>
                <a:cubicBezTo>
                  <a:pt x="15153" y="9798"/>
                  <a:pt x="15109" y="10095"/>
                  <a:pt x="15077" y="10268"/>
                </a:cubicBezTo>
                <a:cubicBezTo>
                  <a:pt x="15033" y="10513"/>
                  <a:pt x="15043" y="11883"/>
                  <a:pt x="15090" y="12045"/>
                </a:cubicBezTo>
                <a:cubicBezTo>
                  <a:pt x="15112" y="12123"/>
                  <a:pt x="15118" y="12405"/>
                  <a:pt x="15105" y="12784"/>
                </a:cubicBezTo>
                <a:cubicBezTo>
                  <a:pt x="15070" y="13853"/>
                  <a:pt x="15085" y="14667"/>
                  <a:pt x="15151" y="15154"/>
                </a:cubicBezTo>
                <a:cubicBezTo>
                  <a:pt x="15244" y="15850"/>
                  <a:pt x="15373" y="16494"/>
                  <a:pt x="15490" y="16839"/>
                </a:cubicBezTo>
                <a:cubicBezTo>
                  <a:pt x="15565" y="17059"/>
                  <a:pt x="15626" y="17307"/>
                  <a:pt x="15626" y="17392"/>
                </a:cubicBezTo>
                <a:cubicBezTo>
                  <a:pt x="15626" y="17476"/>
                  <a:pt x="15642" y="17546"/>
                  <a:pt x="15661" y="17546"/>
                </a:cubicBezTo>
                <a:cubicBezTo>
                  <a:pt x="15680" y="17546"/>
                  <a:pt x="15714" y="17666"/>
                  <a:pt x="15737" y="17813"/>
                </a:cubicBezTo>
                <a:cubicBezTo>
                  <a:pt x="15759" y="17960"/>
                  <a:pt x="15827" y="18207"/>
                  <a:pt x="15888" y="18361"/>
                </a:cubicBezTo>
                <a:cubicBezTo>
                  <a:pt x="15948" y="18515"/>
                  <a:pt x="15998" y="18685"/>
                  <a:pt x="15998" y="18739"/>
                </a:cubicBezTo>
                <a:cubicBezTo>
                  <a:pt x="15998" y="18898"/>
                  <a:pt x="16233" y="19801"/>
                  <a:pt x="16402" y="20291"/>
                </a:cubicBezTo>
                <a:cubicBezTo>
                  <a:pt x="16487" y="20539"/>
                  <a:pt x="16628" y="20835"/>
                  <a:pt x="16714" y="20949"/>
                </a:cubicBezTo>
                <a:cubicBezTo>
                  <a:pt x="16801" y="21063"/>
                  <a:pt x="16881" y="21203"/>
                  <a:pt x="16893" y="21259"/>
                </a:cubicBezTo>
                <a:cubicBezTo>
                  <a:pt x="16905" y="21315"/>
                  <a:pt x="16944" y="21334"/>
                  <a:pt x="16979" y="21302"/>
                </a:cubicBezTo>
                <a:cubicBezTo>
                  <a:pt x="17015" y="21269"/>
                  <a:pt x="17078" y="21311"/>
                  <a:pt x="17119" y="21394"/>
                </a:cubicBezTo>
                <a:cubicBezTo>
                  <a:pt x="17169" y="21494"/>
                  <a:pt x="17205" y="21513"/>
                  <a:pt x="17228" y="21449"/>
                </a:cubicBezTo>
                <a:cubicBezTo>
                  <a:pt x="17269" y="21328"/>
                  <a:pt x="17473" y="21322"/>
                  <a:pt x="17499" y="21441"/>
                </a:cubicBezTo>
                <a:cubicBezTo>
                  <a:pt x="17530" y="21586"/>
                  <a:pt x="18029" y="21552"/>
                  <a:pt x="18125" y="21398"/>
                </a:cubicBezTo>
                <a:cubicBezTo>
                  <a:pt x="18242" y="21209"/>
                  <a:pt x="18574" y="21051"/>
                  <a:pt x="18614" y="21165"/>
                </a:cubicBezTo>
                <a:cubicBezTo>
                  <a:pt x="18632" y="21214"/>
                  <a:pt x="18679" y="21255"/>
                  <a:pt x="18719" y="21255"/>
                </a:cubicBezTo>
                <a:cubicBezTo>
                  <a:pt x="18760" y="21255"/>
                  <a:pt x="18812" y="21321"/>
                  <a:pt x="18835" y="21402"/>
                </a:cubicBezTo>
                <a:cubicBezTo>
                  <a:pt x="18887" y="21581"/>
                  <a:pt x="19117" y="21596"/>
                  <a:pt x="19167" y="21423"/>
                </a:cubicBezTo>
                <a:cubicBezTo>
                  <a:pt x="19186" y="21355"/>
                  <a:pt x="19240" y="21289"/>
                  <a:pt x="19287" y="21278"/>
                </a:cubicBezTo>
                <a:cubicBezTo>
                  <a:pt x="19364" y="21260"/>
                  <a:pt x="19728" y="20554"/>
                  <a:pt x="19907" y="20076"/>
                </a:cubicBezTo>
                <a:cubicBezTo>
                  <a:pt x="19948" y="19965"/>
                  <a:pt x="19998" y="19903"/>
                  <a:pt x="20018" y="19938"/>
                </a:cubicBezTo>
                <a:cubicBezTo>
                  <a:pt x="20038" y="19974"/>
                  <a:pt x="20140" y="19758"/>
                  <a:pt x="20244" y="19458"/>
                </a:cubicBezTo>
                <a:cubicBezTo>
                  <a:pt x="20349" y="19159"/>
                  <a:pt x="20454" y="18912"/>
                  <a:pt x="20477" y="18912"/>
                </a:cubicBezTo>
                <a:cubicBezTo>
                  <a:pt x="20539" y="18912"/>
                  <a:pt x="20727" y="18217"/>
                  <a:pt x="20727" y="17985"/>
                </a:cubicBezTo>
                <a:cubicBezTo>
                  <a:pt x="20727" y="17874"/>
                  <a:pt x="20810" y="17540"/>
                  <a:pt x="20913" y="17235"/>
                </a:cubicBezTo>
                <a:cubicBezTo>
                  <a:pt x="21015" y="16932"/>
                  <a:pt x="21099" y="16618"/>
                  <a:pt x="21099" y="16535"/>
                </a:cubicBezTo>
                <a:cubicBezTo>
                  <a:pt x="21099" y="16453"/>
                  <a:pt x="21113" y="16359"/>
                  <a:pt x="21132" y="16326"/>
                </a:cubicBezTo>
                <a:cubicBezTo>
                  <a:pt x="21150" y="16293"/>
                  <a:pt x="21166" y="16160"/>
                  <a:pt x="21166" y="16032"/>
                </a:cubicBezTo>
                <a:cubicBezTo>
                  <a:pt x="21166" y="15904"/>
                  <a:pt x="21185" y="15763"/>
                  <a:pt x="21208" y="15721"/>
                </a:cubicBezTo>
                <a:cubicBezTo>
                  <a:pt x="21308" y="15536"/>
                  <a:pt x="21408" y="14990"/>
                  <a:pt x="21387" y="14747"/>
                </a:cubicBezTo>
                <a:cubicBezTo>
                  <a:pt x="21375" y="14607"/>
                  <a:pt x="21383" y="14440"/>
                  <a:pt x="21406" y="14359"/>
                </a:cubicBezTo>
                <a:cubicBezTo>
                  <a:pt x="21506" y="14014"/>
                  <a:pt x="21563" y="12092"/>
                  <a:pt x="21488" y="11634"/>
                </a:cubicBezTo>
                <a:cubicBezTo>
                  <a:pt x="21451" y="11408"/>
                  <a:pt x="21438" y="11053"/>
                  <a:pt x="21444" y="10359"/>
                </a:cubicBezTo>
                <a:cubicBezTo>
                  <a:pt x="21448" y="9829"/>
                  <a:pt x="21438" y="9334"/>
                  <a:pt x="21421" y="9258"/>
                </a:cubicBezTo>
                <a:cubicBezTo>
                  <a:pt x="21405" y="9181"/>
                  <a:pt x="21388" y="8717"/>
                  <a:pt x="21383" y="8223"/>
                </a:cubicBezTo>
                <a:cubicBezTo>
                  <a:pt x="21379" y="7730"/>
                  <a:pt x="21358" y="7243"/>
                  <a:pt x="21338" y="7142"/>
                </a:cubicBezTo>
                <a:cubicBezTo>
                  <a:pt x="21318" y="7040"/>
                  <a:pt x="21286" y="6847"/>
                  <a:pt x="21267" y="6713"/>
                </a:cubicBezTo>
                <a:cubicBezTo>
                  <a:pt x="21249" y="6579"/>
                  <a:pt x="21218" y="6391"/>
                  <a:pt x="21200" y="6297"/>
                </a:cubicBezTo>
                <a:cubicBezTo>
                  <a:pt x="21181" y="6203"/>
                  <a:pt x="21155" y="6068"/>
                  <a:pt x="21141" y="5996"/>
                </a:cubicBezTo>
                <a:cubicBezTo>
                  <a:pt x="21127" y="5923"/>
                  <a:pt x="21059" y="5647"/>
                  <a:pt x="20989" y="5384"/>
                </a:cubicBezTo>
                <a:cubicBezTo>
                  <a:pt x="20905" y="5063"/>
                  <a:pt x="20863" y="4804"/>
                  <a:pt x="20863" y="4589"/>
                </a:cubicBezTo>
                <a:cubicBezTo>
                  <a:pt x="20862" y="4253"/>
                  <a:pt x="20806" y="3887"/>
                  <a:pt x="20735" y="3756"/>
                </a:cubicBezTo>
                <a:cubicBezTo>
                  <a:pt x="20712" y="3714"/>
                  <a:pt x="20693" y="3614"/>
                  <a:pt x="20693" y="3535"/>
                </a:cubicBezTo>
                <a:cubicBezTo>
                  <a:pt x="20693" y="3456"/>
                  <a:pt x="20534" y="2932"/>
                  <a:pt x="20338" y="2371"/>
                </a:cubicBezTo>
                <a:cubicBezTo>
                  <a:pt x="20143" y="1811"/>
                  <a:pt x="19984" y="1314"/>
                  <a:pt x="19984" y="1266"/>
                </a:cubicBezTo>
                <a:cubicBezTo>
                  <a:pt x="19984" y="1152"/>
                  <a:pt x="19817" y="938"/>
                  <a:pt x="19780" y="1004"/>
                </a:cubicBezTo>
                <a:cubicBezTo>
                  <a:pt x="19764" y="1032"/>
                  <a:pt x="19686" y="986"/>
                  <a:pt x="19606" y="900"/>
                </a:cubicBezTo>
                <a:cubicBezTo>
                  <a:pt x="19459" y="743"/>
                  <a:pt x="19426" y="698"/>
                  <a:pt x="19218" y="359"/>
                </a:cubicBezTo>
                <a:cubicBezTo>
                  <a:pt x="19155" y="257"/>
                  <a:pt x="19061" y="173"/>
                  <a:pt x="19010" y="173"/>
                </a:cubicBezTo>
                <a:cubicBezTo>
                  <a:pt x="18958" y="173"/>
                  <a:pt x="18900" y="127"/>
                  <a:pt x="18880" y="69"/>
                </a:cubicBezTo>
                <a:cubicBezTo>
                  <a:pt x="18868" y="36"/>
                  <a:pt x="18830" y="14"/>
                  <a:pt x="18767" y="5"/>
                </a:cubicBezTo>
                <a:close/>
                <a:moveTo>
                  <a:pt x="11042" y="567"/>
                </a:moveTo>
                <a:cubicBezTo>
                  <a:pt x="10909" y="566"/>
                  <a:pt x="10790" y="607"/>
                  <a:pt x="10779" y="661"/>
                </a:cubicBezTo>
                <a:cubicBezTo>
                  <a:pt x="10766" y="718"/>
                  <a:pt x="10580" y="759"/>
                  <a:pt x="10335" y="759"/>
                </a:cubicBezTo>
                <a:cubicBezTo>
                  <a:pt x="9921" y="759"/>
                  <a:pt x="9910" y="766"/>
                  <a:pt x="9766" y="1053"/>
                </a:cubicBezTo>
                <a:cubicBezTo>
                  <a:pt x="9685" y="1214"/>
                  <a:pt x="9608" y="1345"/>
                  <a:pt x="9597" y="1345"/>
                </a:cubicBezTo>
                <a:cubicBezTo>
                  <a:pt x="9585" y="1345"/>
                  <a:pt x="9535" y="1472"/>
                  <a:pt x="9485" y="1627"/>
                </a:cubicBezTo>
                <a:cubicBezTo>
                  <a:pt x="9435" y="1782"/>
                  <a:pt x="9359" y="1939"/>
                  <a:pt x="9317" y="1976"/>
                </a:cubicBezTo>
                <a:cubicBezTo>
                  <a:pt x="9276" y="2012"/>
                  <a:pt x="9241" y="2081"/>
                  <a:pt x="9241" y="2130"/>
                </a:cubicBezTo>
                <a:cubicBezTo>
                  <a:pt x="9241" y="2179"/>
                  <a:pt x="9181" y="2309"/>
                  <a:pt x="9107" y="2418"/>
                </a:cubicBezTo>
                <a:cubicBezTo>
                  <a:pt x="9033" y="2528"/>
                  <a:pt x="8948" y="2723"/>
                  <a:pt x="8919" y="2853"/>
                </a:cubicBezTo>
                <a:cubicBezTo>
                  <a:pt x="8889" y="2984"/>
                  <a:pt x="8845" y="3067"/>
                  <a:pt x="8820" y="3039"/>
                </a:cubicBezTo>
                <a:cubicBezTo>
                  <a:pt x="8771" y="2986"/>
                  <a:pt x="8617" y="3428"/>
                  <a:pt x="8531" y="3864"/>
                </a:cubicBezTo>
                <a:cubicBezTo>
                  <a:pt x="8503" y="4009"/>
                  <a:pt x="8439" y="4254"/>
                  <a:pt x="8388" y="4409"/>
                </a:cubicBezTo>
                <a:cubicBezTo>
                  <a:pt x="8306" y="4663"/>
                  <a:pt x="8207" y="5188"/>
                  <a:pt x="8098" y="5960"/>
                </a:cubicBezTo>
                <a:cubicBezTo>
                  <a:pt x="8077" y="6111"/>
                  <a:pt x="8060" y="6391"/>
                  <a:pt x="8060" y="6581"/>
                </a:cubicBezTo>
                <a:cubicBezTo>
                  <a:pt x="8060" y="6785"/>
                  <a:pt x="8028" y="7054"/>
                  <a:pt x="7984" y="7234"/>
                </a:cubicBezTo>
                <a:cubicBezTo>
                  <a:pt x="7879" y="7657"/>
                  <a:pt x="7823" y="7976"/>
                  <a:pt x="7822" y="8164"/>
                </a:cubicBezTo>
                <a:cubicBezTo>
                  <a:pt x="7821" y="8252"/>
                  <a:pt x="7799" y="8409"/>
                  <a:pt x="7771" y="8513"/>
                </a:cubicBezTo>
                <a:cubicBezTo>
                  <a:pt x="7744" y="8617"/>
                  <a:pt x="7722" y="8802"/>
                  <a:pt x="7722" y="8924"/>
                </a:cubicBezTo>
                <a:cubicBezTo>
                  <a:pt x="7722" y="9047"/>
                  <a:pt x="7693" y="9336"/>
                  <a:pt x="7658" y="9565"/>
                </a:cubicBezTo>
                <a:cubicBezTo>
                  <a:pt x="7544" y="10315"/>
                  <a:pt x="7522" y="10652"/>
                  <a:pt x="7521" y="11691"/>
                </a:cubicBezTo>
                <a:cubicBezTo>
                  <a:pt x="7520" y="12891"/>
                  <a:pt x="7531" y="13368"/>
                  <a:pt x="7565" y="13522"/>
                </a:cubicBezTo>
                <a:cubicBezTo>
                  <a:pt x="7578" y="13584"/>
                  <a:pt x="7595" y="13922"/>
                  <a:pt x="7603" y="14273"/>
                </a:cubicBezTo>
                <a:cubicBezTo>
                  <a:pt x="7611" y="14624"/>
                  <a:pt x="7632" y="14988"/>
                  <a:pt x="7649" y="15082"/>
                </a:cubicBezTo>
                <a:cubicBezTo>
                  <a:pt x="7665" y="15176"/>
                  <a:pt x="7689" y="15410"/>
                  <a:pt x="7701" y="15603"/>
                </a:cubicBezTo>
                <a:cubicBezTo>
                  <a:pt x="7713" y="15796"/>
                  <a:pt x="7760" y="16056"/>
                  <a:pt x="7807" y="16181"/>
                </a:cubicBezTo>
                <a:cubicBezTo>
                  <a:pt x="7853" y="16306"/>
                  <a:pt x="7891" y="16484"/>
                  <a:pt x="7891" y="16577"/>
                </a:cubicBezTo>
                <a:cubicBezTo>
                  <a:pt x="7891" y="16669"/>
                  <a:pt x="7913" y="16769"/>
                  <a:pt x="7941" y="16800"/>
                </a:cubicBezTo>
                <a:cubicBezTo>
                  <a:pt x="7969" y="16831"/>
                  <a:pt x="7992" y="16945"/>
                  <a:pt x="7992" y="17053"/>
                </a:cubicBezTo>
                <a:cubicBezTo>
                  <a:pt x="7992" y="17290"/>
                  <a:pt x="8117" y="17956"/>
                  <a:pt x="8182" y="18064"/>
                </a:cubicBezTo>
                <a:cubicBezTo>
                  <a:pt x="8207" y="18106"/>
                  <a:pt x="8228" y="18195"/>
                  <a:pt x="8228" y="18259"/>
                </a:cubicBezTo>
                <a:cubicBezTo>
                  <a:pt x="8228" y="18324"/>
                  <a:pt x="8314" y="18651"/>
                  <a:pt x="8418" y="18988"/>
                </a:cubicBezTo>
                <a:cubicBezTo>
                  <a:pt x="8599" y="19576"/>
                  <a:pt x="8778" y="19951"/>
                  <a:pt x="8856" y="19907"/>
                </a:cubicBezTo>
                <a:cubicBezTo>
                  <a:pt x="8877" y="19896"/>
                  <a:pt x="8921" y="19976"/>
                  <a:pt x="8955" y="20083"/>
                </a:cubicBezTo>
                <a:cubicBezTo>
                  <a:pt x="8988" y="20191"/>
                  <a:pt x="9030" y="20279"/>
                  <a:pt x="9047" y="20279"/>
                </a:cubicBezTo>
                <a:cubicBezTo>
                  <a:pt x="9065" y="20279"/>
                  <a:pt x="9156" y="20388"/>
                  <a:pt x="9248" y="20522"/>
                </a:cubicBezTo>
                <a:cubicBezTo>
                  <a:pt x="9341" y="20656"/>
                  <a:pt x="9457" y="20767"/>
                  <a:pt x="9508" y="20767"/>
                </a:cubicBezTo>
                <a:cubicBezTo>
                  <a:pt x="9558" y="20767"/>
                  <a:pt x="9618" y="20820"/>
                  <a:pt x="9641" y="20885"/>
                </a:cubicBezTo>
                <a:cubicBezTo>
                  <a:pt x="9689" y="21023"/>
                  <a:pt x="10253" y="21000"/>
                  <a:pt x="10304" y="20857"/>
                </a:cubicBezTo>
                <a:cubicBezTo>
                  <a:pt x="10365" y="20685"/>
                  <a:pt x="10661" y="20755"/>
                  <a:pt x="10753" y="20963"/>
                </a:cubicBezTo>
                <a:cubicBezTo>
                  <a:pt x="10800" y="21070"/>
                  <a:pt x="10878" y="21160"/>
                  <a:pt x="10927" y="21163"/>
                </a:cubicBezTo>
                <a:cubicBezTo>
                  <a:pt x="10976" y="21165"/>
                  <a:pt x="11061" y="21226"/>
                  <a:pt x="11116" y="21300"/>
                </a:cubicBezTo>
                <a:cubicBezTo>
                  <a:pt x="11240" y="21463"/>
                  <a:pt x="11325" y="21483"/>
                  <a:pt x="11353" y="21353"/>
                </a:cubicBezTo>
                <a:cubicBezTo>
                  <a:pt x="11364" y="21299"/>
                  <a:pt x="11397" y="21255"/>
                  <a:pt x="11425" y="21255"/>
                </a:cubicBezTo>
                <a:cubicBezTo>
                  <a:pt x="11519" y="21255"/>
                  <a:pt x="12329" y="20048"/>
                  <a:pt x="12535" y="19599"/>
                </a:cubicBezTo>
                <a:cubicBezTo>
                  <a:pt x="12715" y="19210"/>
                  <a:pt x="13262" y="17697"/>
                  <a:pt x="13262" y="17589"/>
                </a:cubicBezTo>
                <a:cubicBezTo>
                  <a:pt x="13262" y="17567"/>
                  <a:pt x="13330" y="17239"/>
                  <a:pt x="13413" y="16863"/>
                </a:cubicBezTo>
                <a:cubicBezTo>
                  <a:pt x="13497" y="16486"/>
                  <a:pt x="13565" y="16099"/>
                  <a:pt x="13565" y="16003"/>
                </a:cubicBezTo>
                <a:cubicBezTo>
                  <a:pt x="13565" y="15906"/>
                  <a:pt x="13596" y="15645"/>
                  <a:pt x="13633" y="15423"/>
                </a:cubicBezTo>
                <a:cubicBezTo>
                  <a:pt x="13670" y="15201"/>
                  <a:pt x="13700" y="14906"/>
                  <a:pt x="13700" y="14768"/>
                </a:cubicBezTo>
                <a:cubicBezTo>
                  <a:pt x="13700" y="14631"/>
                  <a:pt x="13716" y="14430"/>
                  <a:pt x="13734" y="14324"/>
                </a:cubicBezTo>
                <a:cubicBezTo>
                  <a:pt x="13753" y="14217"/>
                  <a:pt x="13783" y="14042"/>
                  <a:pt x="13802" y="13936"/>
                </a:cubicBezTo>
                <a:cubicBezTo>
                  <a:pt x="13821" y="13829"/>
                  <a:pt x="13836" y="13349"/>
                  <a:pt x="13836" y="12868"/>
                </a:cubicBezTo>
                <a:cubicBezTo>
                  <a:pt x="13836" y="12387"/>
                  <a:pt x="13821" y="11967"/>
                  <a:pt x="13802" y="11934"/>
                </a:cubicBezTo>
                <a:cubicBezTo>
                  <a:pt x="13783" y="11900"/>
                  <a:pt x="13768" y="11659"/>
                  <a:pt x="13768" y="11397"/>
                </a:cubicBezTo>
                <a:cubicBezTo>
                  <a:pt x="13768" y="11135"/>
                  <a:pt x="13753" y="10893"/>
                  <a:pt x="13734" y="10860"/>
                </a:cubicBezTo>
                <a:cubicBezTo>
                  <a:pt x="13716" y="10827"/>
                  <a:pt x="13700" y="10617"/>
                  <a:pt x="13700" y="10392"/>
                </a:cubicBezTo>
                <a:cubicBezTo>
                  <a:pt x="13699" y="10167"/>
                  <a:pt x="13677" y="9900"/>
                  <a:pt x="13650" y="9798"/>
                </a:cubicBezTo>
                <a:cubicBezTo>
                  <a:pt x="13623" y="9696"/>
                  <a:pt x="13608" y="9579"/>
                  <a:pt x="13617" y="9540"/>
                </a:cubicBezTo>
                <a:cubicBezTo>
                  <a:pt x="13625" y="9500"/>
                  <a:pt x="13610" y="9414"/>
                  <a:pt x="13582" y="9348"/>
                </a:cubicBezTo>
                <a:cubicBezTo>
                  <a:pt x="13555" y="9281"/>
                  <a:pt x="13531" y="9159"/>
                  <a:pt x="13531" y="9077"/>
                </a:cubicBezTo>
                <a:cubicBezTo>
                  <a:pt x="13531" y="8995"/>
                  <a:pt x="13492" y="8696"/>
                  <a:pt x="13444" y="8411"/>
                </a:cubicBezTo>
                <a:cubicBezTo>
                  <a:pt x="13344" y="7819"/>
                  <a:pt x="13295" y="7341"/>
                  <a:pt x="13271" y="6713"/>
                </a:cubicBezTo>
                <a:cubicBezTo>
                  <a:pt x="13262" y="6471"/>
                  <a:pt x="13233" y="6238"/>
                  <a:pt x="13207" y="6196"/>
                </a:cubicBezTo>
                <a:cubicBezTo>
                  <a:pt x="13182" y="6153"/>
                  <a:pt x="13160" y="6055"/>
                  <a:pt x="13160" y="5980"/>
                </a:cubicBezTo>
                <a:cubicBezTo>
                  <a:pt x="13160" y="5905"/>
                  <a:pt x="13115" y="5620"/>
                  <a:pt x="13059" y="5347"/>
                </a:cubicBezTo>
                <a:cubicBezTo>
                  <a:pt x="13003" y="5074"/>
                  <a:pt x="12957" y="4828"/>
                  <a:pt x="12957" y="4801"/>
                </a:cubicBezTo>
                <a:cubicBezTo>
                  <a:pt x="12957" y="4774"/>
                  <a:pt x="12904" y="4511"/>
                  <a:pt x="12839" y="4217"/>
                </a:cubicBezTo>
                <a:cubicBezTo>
                  <a:pt x="12774" y="3923"/>
                  <a:pt x="12721" y="3655"/>
                  <a:pt x="12721" y="3619"/>
                </a:cubicBezTo>
                <a:cubicBezTo>
                  <a:pt x="12721" y="3501"/>
                  <a:pt x="12575" y="3102"/>
                  <a:pt x="12531" y="3102"/>
                </a:cubicBezTo>
                <a:cubicBezTo>
                  <a:pt x="12508" y="3102"/>
                  <a:pt x="12457" y="2969"/>
                  <a:pt x="12417" y="2806"/>
                </a:cubicBezTo>
                <a:cubicBezTo>
                  <a:pt x="12377" y="2644"/>
                  <a:pt x="12284" y="2424"/>
                  <a:pt x="12211" y="2317"/>
                </a:cubicBezTo>
                <a:cubicBezTo>
                  <a:pt x="12139" y="2209"/>
                  <a:pt x="12079" y="2079"/>
                  <a:pt x="12079" y="2027"/>
                </a:cubicBezTo>
                <a:cubicBezTo>
                  <a:pt x="12079" y="1886"/>
                  <a:pt x="11785" y="1301"/>
                  <a:pt x="11518" y="910"/>
                </a:cubicBezTo>
                <a:cubicBezTo>
                  <a:pt x="11317" y="615"/>
                  <a:pt x="11252" y="569"/>
                  <a:pt x="11042" y="567"/>
                </a:cubicBezTo>
                <a:close/>
                <a:moveTo>
                  <a:pt x="3515" y="755"/>
                </a:moveTo>
                <a:cubicBezTo>
                  <a:pt x="3417" y="774"/>
                  <a:pt x="3309" y="860"/>
                  <a:pt x="3236" y="1004"/>
                </a:cubicBezTo>
                <a:cubicBezTo>
                  <a:pt x="3123" y="1225"/>
                  <a:pt x="3079" y="1247"/>
                  <a:pt x="2769" y="1247"/>
                </a:cubicBezTo>
                <a:cubicBezTo>
                  <a:pt x="2496" y="1247"/>
                  <a:pt x="2421" y="1277"/>
                  <a:pt x="2406" y="1392"/>
                </a:cubicBezTo>
                <a:cubicBezTo>
                  <a:pt x="2395" y="1477"/>
                  <a:pt x="2365" y="1512"/>
                  <a:pt x="2333" y="1476"/>
                </a:cubicBezTo>
                <a:cubicBezTo>
                  <a:pt x="2282" y="1420"/>
                  <a:pt x="2214" y="1487"/>
                  <a:pt x="2023" y="1772"/>
                </a:cubicBezTo>
                <a:cubicBezTo>
                  <a:pt x="1982" y="1833"/>
                  <a:pt x="1881" y="2068"/>
                  <a:pt x="1798" y="2295"/>
                </a:cubicBezTo>
                <a:cubicBezTo>
                  <a:pt x="1716" y="2522"/>
                  <a:pt x="1613" y="2755"/>
                  <a:pt x="1569" y="2812"/>
                </a:cubicBezTo>
                <a:cubicBezTo>
                  <a:pt x="1525" y="2869"/>
                  <a:pt x="1453" y="2974"/>
                  <a:pt x="1409" y="3047"/>
                </a:cubicBezTo>
                <a:cubicBezTo>
                  <a:pt x="1287" y="3250"/>
                  <a:pt x="966" y="4199"/>
                  <a:pt x="962" y="4368"/>
                </a:cubicBezTo>
                <a:cubicBezTo>
                  <a:pt x="961" y="4450"/>
                  <a:pt x="916" y="4736"/>
                  <a:pt x="863" y="5004"/>
                </a:cubicBezTo>
                <a:cubicBezTo>
                  <a:pt x="752" y="5562"/>
                  <a:pt x="686" y="5947"/>
                  <a:pt x="682" y="6058"/>
                </a:cubicBezTo>
                <a:cubicBezTo>
                  <a:pt x="680" y="6101"/>
                  <a:pt x="664" y="6165"/>
                  <a:pt x="645" y="6203"/>
                </a:cubicBezTo>
                <a:cubicBezTo>
                  <a:pt x="579" y="6339"/>
                  <a:pt x="526" y="6715"/>
                  <a:pt x="526" y="7050"/>
                </a:cubicBezTo>
                <a:cubicBezTo>
                  <a:pt x="526" y="7381"/>
                  <a:pt x="453" y="8165"/>
                  <a:pt x="393" y="8482"/>
                </a:cubicBezTo>
                <a:cubicBezTo>
                  <a:pt x="376" y="8569"/>
                  <a:pt x="352" y="8811"/>
                  <a:pt x="339" y="9019"/>
                </a:cubicBezTo>
                <a:cubicBezTo>
                  <a:pt x="325" y="9226"/>
                  <a:pt x="281" y="9494"/>
                  <a:pt x="241" y="9612"/>
                </a:cubicBezTo>
                <a:cubicBezTo>
                  <a:pt x="176" y="9801"/>
                  <a:pt x="166" y="9946"/>
                  <a:pt x="160" y="10817"/>
                </a:cubicBezTo>
                <a:cubicBezTo>
                  <a:pt x="156" y="11362"/>
                  <a:pt x="139" y="11886"/>
                  <a:pt x="122" y="11981"/>
                </a:cubicBezTo>
                <a:cubicBezTo>
                  <a:pt x="104" y="12075"/>
                  <a:pt x="99" y="12179"/>
                  <a:pt x="110" y="12212"/>
                </a:cubicBezTo>
                <a:cubicBezTo>
                  <a:pt x="121" y="12244"/>
                  <a:pt x="116" y="12328"/>
                  <a:pt x="98" y="12396"/>
                </a:cubicBezTo>
                <a:cubicBezTo>
                  <a:pt x="-5" y="12793"/>
                  <a:pt x="-37" y="14201"/>
                  <a:pt x="51" y="14455"/>
                </a:cubicBezTo>
                <a:cubicBezTo>
                  <a:pt x="71" y="14512"/>
                  <a:pt x="88" y="14651"/>
                  <a:pt x="88" y="14761"/>
                </a:cubicBezTo>
                <a:cubicBezTo>
                  <a:pt x="89" y="14871"/>
                  <a:pt x="111" y="15041"/>
                  <a:pt x="137" y="15141"/>
                </a:cubicBezTo>
                <a:cubicBezTo>
                  <a:pt x="163" y="15240"/>
                  <a:pt x="176" y="15383"/>
                  <a:pt x="166" y="15458"/>
                </a:cubicBezTo>
                <a:cubicBezTo>
                  <a:pt x="156" y="15533"/>
                  <a:pt x="163" y="15595"/>
                  <a:pt x="183" y="15595"/>
                </a:cubicBezTo>
                <a:cubicBezTo>
                  <a:pt x="225" y="15595"/>
                  <a:pt x="329" y="16173"/>
                  <a:pt x="307" y="16279"/>
                </a:cubicBezTo>
                <a:cubicBezTo>
                  <a:pt x="298" y="16320"/>
                  <a:pt x="313" y="16407"/>
                  <a:pt x="341" y="16473"/>
                </a:cubicBezTo>
                <a:cubicBezTo>
                  <a:pt x="368" y="16539"/>
                  <a:pt x="384" y="16626"/>
                  <a:pt x="375" y="16667"/>
                </a:cubicBezTo>
                <a:cubicBezTo>
                  <a:pt x="366" y="16707"/>
                  <a:pt x="389" y="16817"/>
                  <a:pt x="425" y="16912"/>
                </a:cubicBezTo>
                <a:cubicBezTo>
                  <a:pt x="462" y="17006"/>
                  <a:pt x="484" y="17120"/>
                  <a:pt x="475" y="17162"/>
                </a:cubicBezTo>
                <a:cubicBezTo>
                  <a:pt x="466" y="17205"/>
                  <a:pt x="474" y="17268"/>
                  <a:pt x="492" y="17301"/>
                </a:cubicBezTo>
                <a:cubicBezTo>
                  <a:pt x="511" y="17335"/>
                  <a:pt x="526" y="17428"/>
                  <a:pt x="526" y="17509"/>
                </a:cubicBezTo>
                <a:cubicBezTo>
                  <a:pt x="526" y="17735"/>
                  <a:pt x="683" y="18294"/>
                  <a:pt x="1002" y="19206"/>
                </a:cubicBezTo>
                <a:cubicBezTo>
                  <a:pt x="1418" y="20394"/>
                  <a:pt x="1436" y="20422"/>
                  <a:pt x="1777" y="20442"/>
                </a:cubicBezTo>
                <a:cubicBezTo>
                  <a:pt x="1935" y="20451"/>
                  <a:pt x="2102" y="20503"/>
                  <a:pt x="2148" y="20557"/>
                </a:cubicBezTo>
                <a:cubicBezTo>
                  <a:pt x="2259" y="20687"/>
                  <a:pt x="2375" y="20694"/>
                  <a:pt x="2401" y="20571"/>
                </a:cubicBezTo>
                <a:cubicBezTo>
                  <a:pt x="2413" y="20517"/>
                  <a:pt x="2491" y="20475"/>
                  <a:pt x="2574" y="20475"/>
                </a:cubicBezTo>
                <a:cubicBezTo>
                  <a:pt x="2658" y="20475"/>
                  <a:pt x="2773" y="20403"/>
                  <a:pt x="2830" y="20316"/>
                </a:cubicBezTo>
                <a:cubicBezTo>
                  <a:pt x="2985" y="20085"/>
                  <a:pt x="3298" y="19979"/>
                  <a:pt x="3321" y="20150"/>
                </a:cubicBezTo>
                <a:cubicBezTo>
                  <a:pt x="3334" y="20252"/>
                  <a:pt x="3416" y="20281"/>
                  <a:pt x="3664" y="20271"/>
                </a:cubicBezTo>
                <a:cubicBezTo>
                  <a:pt x="3843" y="20264"/>
                  <a:pt x="4007" y="20217"/>
                  <a:pt x="4029" y="20166"/>
                </a:cubicBezTo>
                <a:cubicBezTo>
                  <a:pt x="4050" y="20114"/>
                  <a:pt x="4145" y="20064"/>
                  <a:pt x="4239" y="20054"/>
                </a:cubicBezTo>
                <a:cubicBezTo>
                  <a:pt x="4333" y="20044"/>
                  <a:pt x="4411" y="20004"/>
                  <a:pt x="4411" y="19966"/>
                </a:cubicBezTo>
                <a:cubicBezTo>
                  <a:pt x="4411" y="19928"/>
                  <a:pt x="4465" y="19829"/>
                  <a:pt x="4530" y="19746"/>
                </a:cubicBezTo>
                <a:cubicBezTo>
                  <a:pt x="4595" y="19663"/>
                  <a:pt x="4697" y="19534"/>
                  <a:pt x="4758" y="19456"/>
                </a:cubicBezTo>
                <a:cubicBezTo>
                  <a:pt x="4819" y="19379"/>
                  <a:pt x="4926" y="19202"/>
                  <a:pt x="4996" y="19065"/>
                </a:cubicBezTo>
                <a:cubicBezTo>
                  <a:pt x="5066" y="18927"/>
                  <a:pt x="5142" y="18813"/>
                  <a:pt x="5164" y="18812"/>
                </a:cubicBezTo>
                <a:cubicBezTo>
                  <a:pt x="5187" y="18810"/>
                  <a:pt x="5243" y="18650"/>
                  <a:pt x="5290" y="18455"/>
                </a:cubicBezTo>
                <a:cubicBezTo>
                  <a:pt x="5336" y="18260"/>
                  <a:pt x="5423" y="17950"/>
                  <a:pt x="5484" y="17766"/>
                </a:cubicBezTo>
                <a:cubicBezTo>
                  <a:pt x="5544" y="17581"/>
                  <a:pt x="5593" y="17391"/>
                  <a:pt x="5593" y="17345"/>
                </a:cubicBezTo>
                <a:cubicBezTo>
                  <a:pt x="5593" y="17298"/>
                  <a:pt x="5624" y="17212"/>
                  <a:pt x="5661" y="17155"/>
                </a:cubicBezTo>
                <a:cubicBezTo>
                  <a:pt x="5699" y="17097"/>
                  <a:pt x="5761" y="16856"/>
                  <a:pt x="5800" y="16620"/>
                </a:cubicBezTo>
                <a:cubicBezTo>
                  <a:pt x="5838" y="16383"/>
                  <a:pt x="5891" y="16138"/>
                  <a:pt x="5918" y="16075"/>
                </a:cubicBezTo>
                <a:cubicBezTo>
                  <a:pt x="5944" y="16012"/>
                  <a:pt x="5965" y="15905"/>
                  <a:pt x="5965" y="15838"/>
                </a:cubicBezTo>
                <a:cubicBezTo>
                  <a:pt x="5965" y="15771"/>
                  <a:pt x="5988" y="15662"/>
                  <a:pt x="6016" y="15595"/>
                </a:cubicBezTo>
                <a:cubicBezTo>
                  <a:pt x="6044" y="15528"/>
                  <a:pt x="6066" y="15329"/>
                  <a:pt x="6066" y="15154"/>
                </a:cubicBezTo>
                <a:cubicBezTo>
                  <a:pt x="6066" y="14980"/>
                  <a:pt x="6089" y="14784"/>
                  <a:pt x="6117" y="14717"/>
                </a:cubicBezTo>
                <a:cubicBezTo>
                  <a:pt x="6151" y="14635"/>
                  <a:pt x="6166" y="14429"/>
                  <a:pt x="6163" y="14071"/>
                </a:cubicBezTo>
                <a:cubicBezTo>
                  <a:pt x="6160" y="13752"/>
                  <a:pt x="6177" y="13482"/>
                  <a:pt x="6206" y="13383"/>
                </a:cubicBezTo>
                <a:cubicBezTo>
                  <a:pt x="6272" y="13153"/>
                  <a:pt x="6250" y="10995"/>
                  <a:pt x="6180" y="10880"/>
                </a:cubicBezTo>
                <a:cubicBezTo>
                  <a:pt x="6154" y="10836"/>
                  <a:pt x="6141" y="10761"/>
                  <a:pt x="6152" y="10713"/>
                </a:cubicBezTo>
                <a:cubicBezTo>
                  <a:pt x="6162" y="10665"/>
                  <a:pt x="6147" y="10469"/>
                  <a:pt x="6119" y="10276"/>
                </a:cubicBezTo>
                <a:cubicBezTo>
                  <a:pt x="6090" y="10076"/>
                  <a:pt x="6077" y="9802"/>
                  <a:pt x="6088" y="9638"/>
                </a:cubicBezTo>
                <a:cubicBezTo>
                  <a:pt x="6101" y="9459"/>
                  <a:pt x="6089" y="9267"/>
                  <a:pt x="6058" y="9128"/>
                </a:cubicBezTo>
                <a:cubicBezTo>
                  <a:pt x="6030" y="9006"/>
                  <a:pt x="5996" y="8709"/>
                  <a:pt x="5982" y="8470"/>
                </a:cubicBezTo>
                <a:cubicBezTo>
                  <a:pt x="5968" y="8231"/>
                  <a:pt x="5938" y="7990"/>
                  <a:pt x="5915" y="7935"/>
                </a:cubicBezTo>
                <a:cubicBezTo>
                  <a:pt x="5892" y="7881"/>
                  <a:pt x="5854" y="7630"/>
                  <a:pt x="5831" y="7379"/>
                </a:cubicBezTo>
                <a:cubicBezTo>
                  <a:pt x="5808" y="7127"/>
                  <a:pt x="5766" y="6896"/>
                  <a:pt x="5738" y="6866"/>
                </a:cubicBezTo>
                <a:cubicBezTo>
                  <a:pt x="5700" y="6824"/>
                  <a:pt x="5693" y="6724"/>
                  <a:pt x="5709" y="6470"/>
                </a:cubicBezTo>
                <a:cubicBezTo>
                  <a:pt x="5723" y="6263"/>
                  <a:pt x="5715" y="6044"/>
                  <a:pt x="5689" y="5909"/>
                </a:cubicBezTo>
                <a:cubicBezTo>
                  <a:pt x="5666" y="5788"/>
                  <a:pt x="5650" y="5654"/>
                  <a:pt x="5654" y="5612"/>
                </a:cubicBezTo>
                <a:cubicBezTo>
                  <a:pt x="5659" y="5570"/>
                  <a:pt x="5612" y="5306"/>
                  <a:pt x="5551" y="5026"/>
                </a:cubicBezTo>
                <a:cubicBezTo>
                  <a:pt x="5491" y="4746"/>
                  <a:pt x="5418" y="4386"/>
                  <a:pt x="5391" y="4225"/>
                </a:cubicBezTo>
                <a:cubicBezTo>
                  <a:pt x="5363" y="4064"/>
                  <a:pt x="5321" y="3895"/>
                  <a:pt x="5298" y="3852"/>
                </a:cubicBezTo>
                <a:cubicBezTo>
                  <a:pt x="5275" y="3810"/>
                  <a:pt x="5256" y="3720"/>
                  <a:pt x="5256" y="3653"/>
                </a:cubicBezTo>
                <a:cubicBezTo>
                  <a:pt x="5256" y="3442"/>
                  <a:pt x="4857" y="2320"/>
                  <a:pt x="4783" y="2320"/>
                </a:cubicBezTo>
                <a:cubicBezTo>
                  <a:pt x="4744" y="2320"/>
                  <a:pt x="4704" y="2256"/>
                  <a:pt x="4694" y="2175"/>
                </a:cubicBezTo>
                <a:cubicBezTo>
                  <a:pt x="4682" y="2087"/>
                  <a:pt x="4631" y="2029"/>
                  <a:pt x="4564" y="2029"/>
                </a:cubicBezTo>
                <a:cubicBezTo>
                  <a:pt x="4497" y="2029"/>
                  <a:pt x="4423" y="1943"/>
                  <a:pt x="4373" y="1809"/>
                </a:cubicBezTo>
                <a:cubicBezTo>
                  <a:pt x="4328" y="1688"/>
                  <a:pt x="4280" y="1579"/>
                  <a:pt x="4267" y="1566"/>
                </a:cubicBezTo>
                <a:cubicBezTo>
                  <a:pt x="4253" y="1553"/>
                  <a:pt x="4150" y="1408"/>
                  <a:pt x="4038" y="1245"/>
                </a:cubicBezTo>
                <a:cubicBezTo>
                  <a:pt x="3926" y="1081"/>
                  <a:pt x="3821" y="970"/>
                  <a:pt x="3805" y="998"/>
                </a:cubicBezTo>
                <a:cubicBezTo>
                  <a:pt x="3790" y="1026"/>
                  <a:pt x="3759" y="984"/>
                  <a:pt x="3736" y="904"/>
                </a:cubicBezTo>
                <a:cubicBezTo>
                  <a:pt x="3701" y="782"/>
                  <a:pt x="3612" y="736"/>
                  <a:pt x="3515" y="755"/>
                </a:cubicBezTo>
                <a:close/>
              </a:path>
            </a:pathLst>
          </a:custGeom>
          <a:noFill/>
          <a:ln>
            <a:noFill/>
          </a:ln>
        </p:spPr>
      </p:pic>
      <p:pic>
        <p:nvPicPr>
          <p:cNvPr descr="Image" id="916" name="Google Shape;916;p26"/>
          <p:cNvPicPr preferRelativeResize="0"/>
          <p:nvPr/>
        </p:nvPicPr>
        <p:blipFill rotWithShape="1">
          <a:blip r:embed="rId4">
            <a:alphaModFix/>
          </a:blip>
          <a:srcRect b="0" l="0" r="0" t="0"/>
          <a:stretch/>
        </p:blipFill>
        <p:spPr>
          <a:xfrm>
            <a:off x="0" y="5511799"/>
            <a:ext cx="24384001" cy="8204201"/>
          </a:xfrm>
          <a:prstGeom prst="rect">
            <a:avLst/>
          </a:prstGeom>
          <a:noFill/>
          <a:ln>
            <a:noFill/>
          </a:ln>
        </p:spPr>
      </p:pic>
      <p:sp>
        <p:nvSpPr>
          <p:cNvPr id="917" name="Google Shape;917;p26"/>
          <p:cNvSpPr txBox="1"/>
          <p:nvPr/>
        </p:nvSpPr>
        <p:spPr>
          <a:xfrm>
            <a:off x="0" y="6895187"/>
            <a:ext cx="24384001" cy="1764586"/>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FFFFFF"/>
              </a:buClr>
              <a:buSzPts val="6000"/>
              <a:buFont typeface="Helvetica Neue"/>
              <a:buNone/>
            </a:pPr>
            <a:r>
              <a:rPr b="0" i="0" lang="en-US" sz="6000" u="none" cap="none" strike="noStrike">
                <a:solidFill>
                  <a:srgbClr val="FFFFFF"/>
                </a:solidFill>
                <a:latin typeface="Roboto"/>
                <a:ea typeface="Roboto"/>
                <a:cs typeface="Roboto"/>
                <a:sym typeface="Roboto"/>
              </a:rPr>
              <a:t>Towards Automatic Cognitive Impairment Detection </a:t>
            </a:r>
            <a:br>
              <a:rPr b="0" i="0" lang="en-US" sz="6000" u="none" cap="none" strike="noStrike">
                <a:solidFill>
                  <a:srgbClr val="FFFFFF"/>
                </a:solidFill>
                <a:latin typeface="Roboto"/>
                <a:ea typeface="Roboto"/>
                <a:cs typeface="Roboto"/>
                <a:sym typeface="Roboto"/>
              </a:rPr>
            </a:br>
            <a:r>
              <a:rPr b="0" i="0" lang="en-US" sz="6000" u="none" cap="none" strike="noStrike">
                <a:solidFill>
                  <a:srgbClr val="FFFFFF"/>
                </a:solidFill>
                <a:latin typeface="Roboto"/>
                <a:ea typeface="Roboto"/>
                <a:cs typeface="Roboto"/>
                <a:sym typeface="Roboto"/>
              </a:rPr>
              <a:t>in a Cross-lingual Context</a:t>
            </a:r>
            <a:endParaRPr b="0" i="0" sz="1400" u="none" cap="none" strike="noStrike">
              <a:solidFill>
                <a:srgbClr val="000000"/>
              </a:solidFill>
              <a:latin typeface="Roboto"/>
              <a:ea typeface="Roboto"/>
              <a:cs typeface="Roboto"/>
              <a:sym typeface="Roboto"/>
            </a:endParaRPr>
          </a:p>
        </p:txBody>
      </p:sp>
      <p:sp>
        <p:nvSpPr>
          <p:cNvPr id="918" name="Google Shape;918;p26"/>
          <p:cNvSpPr txBox="1"/>
          <p:nvPr/>
        </p:nvSpPr>
        <p:spPr>
          <a:xfrm>
            <a:off x="-1" y="2018808"/>
            <a:ext cx="24384001" cy="1612236"/>
          </a:xfrm>
          <a:prstGeom prst="rect">
            <a:avLst/>
          </a:prstGeom>
          <a:noFill/>
          <a:ln>
            <a:noFill/>
          </a:ln>
        </p:spPr>
        <p:txBody>
          <a:bodyPr anchorCtr="0" anchor="ctr" bIns="50800" lIns="50800" spcFirstLastPara="1" rIns="50800" wrap="square" tIns="50800">
            <a:spAutoFit/>
          </a:bodyPr>
          <a:lstStyle/>
          <a:p>
            <a:pPr indent="0" lvl="0" marL="0" marR="0" rtl="0" algn="ctr">
              <a:lnSpc>
                <a:spcPct val="90000"/>
              </a:lnSpc>
              <a:spcBef>
                <a:spcPts val="0"/>
              </a:spcBef>
              <a:spcAft>
                <a:spcPts val="0"/>
              </a:spcAft>
              <a:buClr>
                <a:srgbClr val="0D2859"/>
              </a:buClr>
              <a:buSzPts val="10900"/>
              <a:buFont typeface="Helvetica Neue"/>
              <a:buNone/>
            </a:pPr>
            <a:r>
              <a:rPr b="0" i="0" lang="en-US" sz="10900" u="none" cap="none" strike="noStrike">
                <a:solidFill>
                  <a:srgbClr val="0D2859"/>
                </a:solidFill>
                <a:latin typeface="Roboto"/>
                <a:ea typeface="Roboto"/>
                <a:cs typeface="Roboto"/>
                <a:sym typeface="Roboto"/>
              </a:rPr>
              <a:t>Backup Slides</a:t>
            </a:r>
            <a:endParaRPr b="0" i="0" sz="1400" u="none" cap="none" strike="noStrike">
              <a:solidFill>
                <a:srgbClr val="000000"/>
              </a:solidFill>
              <a:latin typeface="Roboto"/>
              <a:ea typeface="Roboto"/>
              <a:cs typeface="Roboto"/>
              <a:sym typeface="Roboto"/>
            </a:endParaRPr>
          </a:p>
        </p:txBody>
      </p:sp>
      <p:grpSp>
        <p:nvGrpSpPr>
          <p:cNvPr id="919" name="Google Shape;919;p26"/>
          <p:cNvGrpSpPr/>
          <p:nvPr/>
        </p:nvGrpSpPr>
        <p:grpSpPr>
          <a:xfrm>
            <a:off x="9535038" y="9990730"/>
            <a:ext cx="5313925" cy="2413853"/>
            <a:chOff x="0" y="0"/>
            <a:chExt cx="5313923" cy="2413851"/>
          </a:xfrm>
        </p:grpSpPr>
        <p:pic>
          <p:nvPicPr>
            <p:cNvPr descr="Image" id="920" name="Google Shape;920;p26"/>
            <p:cNvPicPr preferRelativeResize="0"/>
            <p:nvPr/>
          </p:nvPicPr>
          <p:blipFill rotWithShape="1">
            <a:blip r:embed="rId5">
              <a:alphaModFix/>
            </a:blip>
            <a:srcRect b="4622" l="0" r="50000" t="13453"/>
            <a:stretch/>
          </p:blipFill>
          <p:spPr>
            <a:xfrm>
              <a:off x="0" y="16817"/>
              <a:ext cx="2636380" cy="2397034"/>
            </a:xfrm>
            <a:prstGeom prst="rect">
              <a:avLst/>
            </a:prstGeom>
            <a:noFill/>
            <a:ln>
              <a:noFill/>
            </a:ln>
          </p:spPr>
        </p:pic>
        <p:pic>
          <p:nvPicPr>
            <p:cNvPr descr="Image" id="921" name="Google Shape;921;p26"/>
            <p:cNvPicPr preferRelativeResize="0"/>
            <p:nvPr/>
          </p:nvPicPr>
          <p:blipFill rotWithShape="1">
            <a:blip r:embed="rId5">
              <a:alphaModFix/>
            </a:blip>
            <a:srcRect b="0" l="50000" r="0" t="9410"/>
            <a:stretch/>
          </p:blipFill>
          <p:spPr>
            <a:xfrm>
              <a:off x="2929619" y="0"/>
              <a:ext cx="2384304" cy="2397107"/>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25" name="Shape 925"/>
        <p:cNvGrpSpPr/>
        <p:nvPr/>
      </p:nvGrpSpPr>
      <p:grpSpPr>
        <a:xfrm>
          <a:off x="0" y="0"/>
          <a:ext cx="0" cy="0"/>
          <a:chOff x="0" y="0"/>
          <a:chExt cx="0" cy="0"/>
        </a:xfrm>
      </p:grpSpPr>
      <p:sp>
        <p:nvSpPr>
          <p:cNvPr id="926" name="Google Shape;926;g87d32503f0_6_168"/>
          <p:cNvSpPr txBox="1"/>
          <p:nvPr>
            <p:ph idx="1" type="body"/>
          </p:nvPr>
        </p:nvSpPr>
        <p:spPr>
          <a:xfrm>
            <a:off x="17276425" y="4823200"/>
            <a:ext cx="6197700" cy="2651400"/>
          </a:xfrm>
          <a:prstGeom prst="rect">
            <a:avLst/>
          </a:prstGeom>
          <a:noFill/>
          <a:ln>
            <a:noFill/>
          </a:ln>
        </p:spPr>
        <p:txBody>
          <a:bodyPr anchorCtr="0" anchor="t" bIns="91400" lIns="182850" spcFirstLastPara="1" rIns="182850" wrap="square" tIns="91400">
            <a:noAutofit/>
          </a:bodyPr>
          <a:lstStyle/>
          <a:p>
            <a:pPr indent="0" lvl="0" marL="0" rtl="0" algn="l">
              <a:lnSpc>
                <a:spcPct val="100000"/>
              </a:lnSpc>
              <a:spcBef>
                <a:spcPts val="0"/>
              </a:spcBef>
              <a:spcAft>
                <a:spcPts val="0"/>
              </a:spcAft>
              <a:buSzPts val="1800"/>
              <a:buFont typeface="Helvetica Neue"/>
              <a:buNone/>
            </a:pPr>
            <a:r>
              <a:rPr lang="en-US" sz="5000">
                <a:latin typeface="Roboto"/>
                <a:ea typeface="Roboto"/>
                <a:cs typeface="Roboto"/>
                <a:sym typeface="Roboto"/>
              </a:rPr>
              <a:t>Dense 100d Vector.</a:t>
            </a:r>
            <a:endParaRPr sz="5000">
              <a:latin typeface="Roboto"/>
              <a:ea typeface="Roboto"/>
              <a:cs typeface="Roboto"/>
              <a:sym typeface="Roboto"/>
            </a:endParaRPr>
          </a:p>
          <a:p>
            <a:pPr indent="0" lvl="0" marL="0" rtl="0" algn="l">
              <a:lnSpc>
                <a:spcPct val="100000"/>
              </a:lnSpc>
              <a:spcBef>
                <a:spcPts val="0"/>
              </a:spcBef>
              <a:spcAft>
                <a:spcPts val="0"/>
              </a:spcAft>
              <a:buSzPts val="1800"/>
              <a:buFont typeface="Helvetica Neue"/>
              <a:buNone/>
            </a:pPr>
            <a:r>
              <a:rPr lang="en-US" sz="5000">
                <a:latin typeface="Roboto"/>
                <a:ea typeface="Roboto"/>
                <a:cs typeface="Roboto"/>
                <a:sym typeface="Roboto"/>
              </a:rPr>
              <a:t>Pre-trained GloVe</a:t>
            </a:r>
            <a:r>
              <a:rPr baseline="30000" lang="en-US" sz="5000">
                <a:latin typeface="Roboto"/>
                <a:ea typeface="Roboto"/>
                <a:cs typeface="Roboto"/>
                <a:sym typeface="Roboto"/>
              </a:rPr>
              <a:t>[6]</a:t>
            </a:r>
            <a:r>
              <a:rPr lang="en-US" sz="5000">
                <a:latin typeface="Roboto"/>
                <a:ea typeface="Roboto"/>
                <a:cs typeface="Roboto"/>
                <a:sym typeface="Roboto"/>
              </a:rPr>
              <a:t> </a:t>
            </a:r>
            <a:br>
              <a:rPr lang="en-US" sz="5000">
                <a:latin typeface="Roboto"/>
                <a:ea typeface="Roboto"/>
                <a:cs typeface="Roboto"/>
                <a:sym typeface="Roboto"/>
              </a:rPr>
            </a:br>
            <a:r>
              <a:rPr lang="en-US" sz="5000">
                <a:latin typeface="Roboto"/>
                <a:ea typeface="Roboto"/>
                <a:cs typeface="Roboto"/>
                <a:sym typeface="Roboto"/>
              </a:rPr>
              <a:t>word embeddings</a:t>
            </a:r>
            <a:endParaRPr sz="5000">
              <a:latin typeface="Roboto"/>
              <a:ea typeface="Roboto"/>
              <a:cs typeface="Roboto"/>
              <a:sym typeface="Roboto"/>
            </a:endParaRPr>
          </a:p>
        </p:txBody>
      </p:sp>
      <p:sp>
        <p:nvSpPr>
          <p:cNvPr id="927" name="Google Shape;927;g87d32503f0_6_168"/>
          <p:cNvSpPr txBox="1"/>
          <p:nvPr>
            <p:ph idx="1" type="body"/>
          </p:nvPr>
        </p:nvSpPr>
        <p:spPr>
          <a:xfrm>
            <a:off x="17354575" y="8032225"/>
            <a:ext cx="6197700" cy="3993000"/>
          </a:xfrm>
          <a:prstGeom prst="rect">
            <a:avLst/>
          </a:prstGeom>
          <a:noFill/>
          <a:ln>
            <a:noFill/>
          </a:ln>
        </p:spPr>
        <p:txBody>
          <a:bodyPr anchorCtr="0" anchor="t" bIns="91400" lIns="182850" spcFirstLastPara="1" rIns="182850" wrap="square" tIns="91400">
            <a:noAutofit/>
          </a:bodyPr>
          <a:lstStyle/>
          <a:p>
            <a:pPr indent="0" lvl="0" marL="0" rtl="0" algn="l">
              <a:lnSpc>
                <a:spcPct val="100000"/>
              </a:lnSpc>
              <a:spcBef>
                <a:spcPts val="0"/>
              </a:spcBef>
              <a:spcAft>
                <a:spcPts val="0"/>
              </a:spcAft>
              <a:buSzPts val="1800"/>
              <a:buFont typeface="Helvetica Neue"/>
              <a:buNone/>
            </a:pPr>
            <a:r>
              <a:rPr lang="en-US" sz="5000">
                <a:latin typeface="Roboto"/>
                <a:ea typeface="Roboto"/>
                <a:cs typeface="Roboto"/>
                <a:sym typeface="Roboto"/>
              </a:rPr>
              <a:t>Disfluency tokens embeddings are initialized at random and adjusted during training</a:t>
            </a:r>
            <a:endParaRPr sz="5000">
              <a:latin typeface="Roboto"/>
              <a:ea typeface="Roboto"/>
              <a:cs typeface="Roboto"/>
              <a:sym typeface="Roboto"/>
            </a:endParaRPr>
          </a:p>
        </p:txBody>
      </p:sp>
      <p:sp>
        <p:nvSpPr>
          <p:cNvPr id="928" name="Google Shape;928;g87d32503f0_6_168"/>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929" name="Google Shape;929;g87d32503f0_6_168"/>
          <p:cNvGrpSpPr/>
          <p:nvPr/>
        </p:nvGrpSpPr>
        <p:grpSpPr>
          <a:xfrm>
            <a:off x="21065094" y="730238"/>
            <a:ext cx="2332669" cy="1059616"/>
            <a:chOff x="0" y="0"/>
            <a:chExt cx="5272760" cy="2395154"/>
          </a:xfrm>
        </p:grpSpPr>
        <p:pic>
          <p:nvPicPr>
            <p:cNvPr descr="Image" id="930" name="Google Shape;930;g87d32503f0_6_168"/>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931" name="Google Shape;931;g87d32503f0_6_168"/>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grpSp>
        <p:nvGrpSpPr>
          <p:cNvPr id="932" name="Google Shape;932;g87d32503f0_6_168"/>
          <p:cNvGrpSpPr/>
          <p:nvPr/>
        </p:nvGrpSpPr>
        <p:grpSpPr>
          <a:xfrm>
            <a:off x="874048" y="3610246"/>
            <a:ext cx="16084832" cy="6454032"/>
            <a:chOff x="1676400" y="3312875"/>
            <a:chExt cx="14574875" cy="5848162"/>
          </a:xfrm>
        </p:grpSpPr>
        <p:pic>
          <p:nvPicPr>
            <p:cNvPr id="933" name="Google Shape;933;g87d32503f0_6_168"/>
            <p:cNvPicPr preferRelativeResize="0"/>
            <p:nvPr/>
          </p:nvPicPr>
          <p:blipFill rotWithShape="1">
            <a:blip r:embed="rId5">
              <a:alphaModFix/>
            </a:blip>
            <a:srcRect b="0" l="0" r="0" t="0"/>
            <a:stretch/>
          </p:blipFill>
          <p:spPr>
            <a:xfrm>
              <a:off x="1676400" y="3312875"/>
              <a:ext cx="13957563" cy="5848162"/>
            </a:xfrm>
            <a:prstGeom prst="rect">
              <a:avLst/>
            </a:prstGeom>
            <a:noFill/>
            <a:ln>
              <a:noFill/>
            </a:ln>
          </p:spPr>
        </p:pic>
        <p:sp>
          <p:nvSpPr>
            <p:cNvPr id="934" name="Google Shape;934;g87d32503f0_6_168"/>
            <p:cNvSpPr/>
            <p:nvPr/>
          </p:nvSpPr>
          <p:spPr>
            <a:xfrm>
              <a:off x="9738873" y="5016499"/>
              <a:ext cx="1473900" cy="678600"/>
            </a:xfrm>
            <a:prstGeom prst="ellipse">
              <a:avLst/>
            </a:prstGeom>
            <a:noFill/>
            <a:ln cap="flat" cmpd="sng" w="38100">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cxnSp>
          <p:nvCxnSpPr>
            <p:cNvPr id="935" name="Google Shape;935;g87d32503f0_6_168"/>
            <p:cNvCxnSpPr>
              <a:stCxn id="934" idx="6"/>
            </p:cNvCxnSpPr>
            <p:nvPr/>
          </p:nvCxnSpPr>
          <p:spPr>
            <a:xfrm>
              <a:off x="11212773" y="5355799"/>
              <a:ext cx="4820400" cy="3737400"/>
            </a:xfrm>
            <a:prstGeom prst="straightConnector1">
              <a:avLst/>
            </a:prstGeom>
            <a:noFill/>
            <a:ln cap="flat" cmpd="sng" w="38100">
              <a:solidFill>
                <a:srgbClr val="FF0000"/>
              </a:solidFill>
              <a:prstDash val="solid"/>
              <a:round/>
              <a:headEnd len="sm" w="sm" type="none"/>
              <a:tailEnd len="med" w="med" type="triangle"/>
            </a:ln>
          </p:spPr>
        </p:cxnSp>
        <p:cxnSp>
          <p:nvCxnSpPr>
            <p:cNvPr id="936" name="Google Shape;936;g87d32503f0_6_168"/>
            <p:cNvCxnSpPr/>
            <p:nvPr/>
          </p:nvCxnSpPr>
          <p:spPr>
            <a:xfrm>
              <a:off x="14859575" y="4460500"/>
              <a:ext cx="1391700" cy="1119600"/>
            </a:xfrm>
            <a:prstGeom prst="straightConnector1">
              <a:avLst/>
            </a:prstGeom>
            <a:noFill/>
            <a:ln cap="flat" cmpd="sng" w="38100">
              <a:solidFill>
                <a:schemeClr val="dk2"/>
              </a:solidFill>
              <a:prstDash val="solid"/>
              <a:round/>
              <a:headEnd len="sm" w="sm" type="none"/>
              <a:tailEnd len="med" w="med" type="triangle"/>
            </a:ln>
          </p:spPr>
        </p:cxnSp>
      </p:grpSp>
      <p:grpSp>
        <p:nvGrpSpPr>
          <p:cNvPr id="937" name="Google Shape;937;g87d32503f0_6_168"/>
          <p:cNvGrpSpPr/>
          <p:nvPr/>
        </p:nvGrpSpPr>
        <p:grpSpPr>
          <a:xfrm>
            <a:off x="17578467" y="378164"/>
            <a:ext cx="2913819" cy="2123731"/>
            <a:chOff x="4646825" y="2226775"/>
            <a:chExt cx="15199889" cy="10127474"/>
          </a:xfrm>
        </p:grpSpPr>
        <p:pic>
          <p:nvPicPr>
            <p:cNvPr id="938" name="Google Shape;938;g87d32503f0_6_168"/>
            <p:cNvPicPr preferRelativeResize="0"/>
            <p:nvPr/>
          </p:nvPicPr>
          <p:blipFill rotWithShape="1">
            <a:blip r:embed="rId6">
              <a:alphaModFix/>
            </a:blip>
            <a:srcRect b="1146" l="0" r="0" t="0"/>
            <a:stretch/>
          </p:blipFill>
          <p:spPr>
            <a:xfrm>
              <a:off x="4646825" y="2479425"/>
              <a:ext cx="15199889" cy="9874824"/>
            </a:xfrm>
            <a:prstGeom prst="rect">
              <a:avLst/>
            </a:prstGeom>
            <a:noFill/>
            <a:ln>
              <a:noFill/>
            </a:ln>
          </p:spPr>
        </p:pic>
        <p:sp>
          <p:nvSpPr>
            <p:cNvPr id="939" name="Google Shape;939;g87d32503f0_6_168"/>
            <p:cNvSpPr/>
            <p:nvPr/>
          </p:nvSpPr>
          <p:spPr>
            <a:xfrm>
              <a:off x="4646825" y="2226775"/>
              <a:ext cx="6010800" cy="3200100"/>
            </a:xfrm>
            <a:prstGeom prst="roundRect">
              <a:avLst>
                <a:gd fmla="val 16667" name="adj"/>
              </a:avLst>
            </a:prstGeom>
            <a:noFill/>
            <a:ln cap="flat" cmpd="sng" w="381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sp>
        <p:nvSpPr>
          <p:cNvPr id="940" name="Google Shape;940;g87d32503f0_6_168"/>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Embeddings: WORD</a:t>
            </a:r>
            <a:endParaRPr sz="6500">
              <a:solidFill>
                <a:srgbClr val="0D2859"/>
              </a:solidFill>
              <a:latin typeface="Roboto"/>
              <a:ea typeface="Roboto"/>
              <a:cs typeface="Roboto"/>
              <a:sym typeface="Roboto"/>
            </a:endParaRPr>
          </a:p>
        </p:txBody>
      </p:sp>
      <p:sp>
        <p:nvSpPr>
          <p:cNvPr id="941" name="Google Shape;941;g87d32503f0_6_168"/>
          <p:cNvSpPr txBox="1"/>
          <p:nvPr>
            <p:ph idx="1" type="body"/>
          </p:nvPr>
        </p:nvSpPr>
        <p:spPr>
          <a:xfrm>
            <a:off x="1676400" y="12354250"/>
            <a:ext cx="21031199" cy="1059600"/>
          </a:xfrm>
          <a:prstGeom prst="rect">
            <a:avLst/>
          </a:prstGeom>
          <a:noFill/>
          <a:ln>
            <a:noFill/>
          </a:ln>
        </p:spPr>
        <p:txBody>
          <a:bodyPr anchorCtr="0" anchor="b"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latin typeface="Roboto"/>
                <a:ea typeface="Roboto"/>
                <a:cs typeface="Roboto"/>
                <a:sym typeface="Roboto"/>
              </a:rPr>
              <a:t>[6] reference</a:t>
            </a:r>
            <a:endParaRPr sz="3000">
              <a:solidFill>
                <a:srgbClr val="0D2859"/>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g87dbdd82ab_0_65"/>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sp>
        <p:nvSpPr>
          <p:cNvPr id="947" name="Google Shape;947;g87dbdd82ab_0_65"/>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Results</a:t>
            </a:r>
            <a:endParaRPr sz="6500">
              <a:solidFill>
                <a:srgbClr val="0D2859"/>
              </a:solidFill>
              <a:latin typeface="Roboto"/>
              <a:ea typeface="Roboto"/>
              <a:cs typeface="Roboto"/>
              <a:sym typeface="Roboto"/>
            </a:endParaRPr>
          </a:p>
        </p:txBody>
      </p:sp>
      <p:grpSp>
        <p:nvGrpSpPr>
          <p:cNvPr id="948" name="Google Shape;948;g87dbdd82ab_0_65"/>
          <p:cNvGrpSpPr/>
          <p:nvPr/>
        </p:nvGrpSpPr>
        <p:grpSpPr>
          <a:xfrm>
            <a:off x="21065094" y="730238"/>
            <a:ext cx="2332669" cy="1059616"/>
            <a:chOff x="0" y="0"/>
            <a:chExt cx="5272760" cy="2395154"/>
          </a:xfrm>
        </p:grpSpPr>
        <p:pic>
          <p:nvPicPr>
            <p:cNvPr descr="Image" id="949" name="Google Shape;949;g87dbdd82ab_0_65"/>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950" name="Google Shape;950;g87dbdd82ab_0_65"/>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grpSp>
        <p:nvGrpSpPr>
          <p:cNvPr id="951" name="Google Shape;951;g87dbdd82ab_0_65"/>
          <p:cNvGrpSpPr/>
          <p:nvPr/>
        </p:nvGrpSpPr>
        <p:grpSpPr>
          <a:xfrm>
            <a:off x="507401" y="2967775"/>
            <a:ext cx="23369198" cy="6185325"/>
            <a:chOff x="507401" y="2967775"/>
            <a:chExt cx="23369198" cy="6185325"/>
          </a:xfrm>
        </p:grpSpPr>
        <p:grpSp>
          <p:nvGrpSpPr>
            <p:cNvPr id="952" name="Google Shape;952;g87dbdd82ab_0_65"/>
            <p:cNvGrpSpPr/>
            <p:nvPr/>
          </p:nvGrpSpPr>
          <p:grpSpPr>
            <a:xfrm>
              <a:off x="507401" y="2967775"/>
              <a:ext cx="23369198" cy="5688824"/>
              <a:chOff x="3536100" y="3368227"/>
              <a:chExt cx="17311800" cy="4214256"/>
            </a:xfrm>
          </p:grpSpPr>
          <p:pic>
            <p:nvPicPr>
              <p:cNvPr id="953" name="Google Shape;953;g87dbdd82ab_0_65"/>
              <p:cNvPicPr preferRelativeResize="0"/>
              <p:nvPr/>
            </p:nvPicPr>
            <p:blipFill rotWithShape="1">
              <a:blip r:embed="rId4">
                <a:alphaModFix/>
              </a:blip>
              <a:srcRect b="56228" l="0" r="0" t="0"/>
              <a:stretch/>
            </p:blipFill>
            <p:spPr>
              <a:xfrm>
                <a:off x="3678480" y="3368227"/>
                <a:ext cx="17027042" cy="4214256"/>
              </a:xfrm>
              <a:prstGeom prst="rect">
                <a:avLst/>
              </a:prstGeom>
              <a:noFill/>
              <a:ln>
                <a:noFill/>
              </a:ln>
            </p:spPr>
          </p:pic>
          <p:sp>
            <p:nvSpPr>
              <p:cNvPr id="954" name="Google Shape;954;g87dbdd82ab_0_65"/>
              <p:cNvSpPr txBox="1"/>
              <p:nvPr/>
            </p:nvSpPr>
            <p:spPr>
              <a:xfrm>
                <a:off x="6081950" y="6975725"/>
                <a:ext cx="320100" cy="54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rgbClr val="000000"/>
                  </a:solidFill>
                  <a:latin typeface="Roboto"/>
                  <a:ea typeface="Roboto"/>
                  <a:cs typeface="Roboto"/>
                  <a:sym typeface="Roboto"/>
                </a:endParaRPr>
              </a:p>
            </p:txBody>
          </p:sp>
          <p:sp>
            <p:nvSpPr>
              <p:cNvPr id="955" name="Google Shape;955;g87dbdd82ab_0_65"/>
              <p:cNvSpPr/>
              <p:nvPr/>
            </p:nvSpPr>
            <p:spPr>
              <a:xfrm>
                <a:off x="3536100" y="4275100"/>
                <a:ext cx="17311800" cy="6648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sp>
          <p:nvSpPr>
            <p:cNvPr id="956" name="Google Shape;956;g87dbdd82ab_0_65"/>
            <p:cNvSpPr/>
            <p:nvPr/>
          </p:nvSpPr>
          <p:spPr>
            <a:xfrm>
              <a:off x="787800" y="8656600"/>
              <a:ext cx="22808400" cy="496500"/>
            </a:xfrm>
            <a:prstGeom prst="rect">
              <a:avLst/>
            </a:prstGeom>
            <a:solidFill>
              <a:srgbClr val="FFFFFF">
                <a:alpha val="62745"/>
              </a:srgbClr>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sp>
        <p:nvSpPr>
          <p:cNvPr id="957" name="Google Shape;957;g87dbdd82ab_0_65"/>
          <p:cNvSpPr txBox="1"/>
          <p:nvPr/>
        </p:nvSpPr>
        <p:spPr>
          <a:xfrm>
            <a:off x="3628500" y="10744975"/>
            <a:ext cx="17127000" cy="117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4800"/>
              <a:buFont typeface="Arial"/>
              <a:buNone/>
            </a:pPr>
            <a:r>
              <a:rPr b="0" i="0" lang="en-US" sz="4800" u="none" cap="none" strike="noStrike">
                <a:solidFill>
                  <a:schemeClr val="dk1"/>
                </a:solidFill>
                <a:latin typeface="Roboto"/>
                <a:ea typeface="Roboto"/>
                <a:cs typeface="Roboto"/>
                <a:sym typeface="Roboto"/>
              </a:rPr>
              <a:t>Unilingual English Results: AD Classification on Pitt corpus.</a:t>
            </a:r>
            <a:endParaRPr b="0" i="0" sz="4800" u="none" cap="none" strike="noStrike">
              <a:solidFill>
                <a:schemeClr val="dk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sp>
        <p:nvSpPr>
          <p:cNvPr id="962" name="Google Shape;962;g87dbdd82ab_0_36"/>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sp>
        <p:nvSpPr>
          <p:cNvPr id="963" name="Google Shape;963;g87dbdd82ab_0_36"/>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Results</a:t>
            </a:r>
            <a:endParaRPr sz="6500">
              <a:solidFill>
                <a:srgbClr val="0D2859"/>
              </a:solidFill>
              <a:latin typeface="Roboto"/>
              <a:ea typeface="Roboto"/>
              <a:cs typeface="Roboto"/>
              <a:sym typeface="Roboto"/>
            </a:endParaRPr>
          </a:p>
        </p:txBody>
      </p:sp>
      <p:grpSp>
        <p:nvGrpSpPr>
          <p:cNvPr id="964" name="Google Shape;964;g87dbdd82ab_0_36"/>
          <p:cNvGrpSpPr/>
          <p:nvPr/>
        </p:nvGrpSpPr>
        <p:grpSpPr>
          <a:xfrm>
            <a:off x="2526862" y="1934974"/>
            <a:ext cx="19330423" cy="10693224"/>
            <a:chOff x="3168433" y="2370845"/>
            <a:chExt cx="18047262" cy="9983404"/>
          </a:xfrm>
        </p:grpSpPr>
        <p:pic>
          <p:nvPicPr>
            <p:cNvPr id="965" name="Google Shape;965;g87dbdd82ab_0_36"/>
            <p:cNvPicPr preferRelativeResize="0"/>
            <p:nvPr/>
          </p:nvPicPr>
          <p:blipFill rotWithShape="1">
            <a:blip r:embed="rId3">
              <a:alphaModFix/>
            </a:blip>
            <a:srcRect b="0" l="0" r="0" t="0"/>
            <a:stretch/>
          </p:blipFill>
          <p:spPr>
            <a:xfrm>
              <a:off x="3316047" y="2370845"/>
              <a:ext cx="17653646" cy="9983404"/>
            </a:xfrm>
            <a:prstGeom prst="rect">
              <a:avLst/>
            </a:prstGeom>
            <a:noFill/>
            <a:ln>
              <a:noFill/>
            </a:ln>
          </p:spPr>
        </p:pic>
        <p:sp>
          <p:nvSpPr>
            <p:cNvPr id="966" name="Google Shape;966;g87dbdd82ab_0_36"/>
            <p:cNvSpPr/>
            <p:nvPr/>
          </p:nvSpPr>
          <p:spPr>
            <a:xfrm>
              <a:off x="3168433" y="3311797"/>
              <a:ext cx="17948999" cy="6897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967" name="Google Shape;967;g87dbdd82ab_0_36"/>
            <p:cNvSpPr/>
            <p:nvPr/>
          </p:nvSpPr>
          <p:spPr>
            <a:xfrm>
              <a:off x="3266696" y="8038193"/>
              <a:ext cx="17948999" cy="6897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grpSp>
        <p:nvGrpSpPr>
          <p:cNvPr id="968" name="Google Shape;968;g87dbdd82ab_0_36"/>
          <p:cNvGrpSpPr/>
          <p:nvPr/>
        </p:nvGrpSpPr>
        <p:grpSpPr>
          <a:xfrm>
            <a:off x="21065094" y="730238"/>
            <a:ext cx="2332669" cy="1059616"/>
            <a:chOff x="0" y="0"/>
            <a:chExt cx="5272760" cy="2395154"/>
          </a:xfrm>
        </p:grpSpPr>
        <p:pic>
          <p:nvPicPr>
            <p:cNvPr descr="Image" id="969" name="Google Shape;969;g87dbdd82ab_0_36"/>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970" name="Google Shape;970;g87dbdd82ab_0_36"/>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g87d32503f0_6_322"/>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sp>
        <p:nvSpPr>
          <p:cNvPr id="976" name="Google Shape;976;g87d32503f0_6_322"/>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Results</a:t>
            </a:r>
            <a:endParaRPr sz="6500">
              <a:solidFill>
                <a:srgbClr val="0D2859"/>
              </a:solidFill>
              <a:latin typeface="Roboto"/>
              <a:ea typeface="Roboto"/>
              <a:cs typeface="Roboto"/>
              <a:sym typeface="Roboto"/>
            </a:endParaRPr>
          </a:p>
        </p:txBody>
      </p:sp>
      <p:grpSp>
        <p:nvGrpSpPr>
          <p:cNvPr id="977" name="Google Shape;977;g87d32503f0_6_322"/>
          <p:cNvGrpSpPr/>
          <p:nvPr/>
        </p:nvGrpSpPr>
        <p:grpSpPr>
          <a:xfrm>
            <a:off x="21065094" y="730238"/>
            <a:ext cx="2332669" cy="1059616"/>
            <a:chOff x="0" y="0"/>
            <a:chExt cx="5272760" cy="2395154"/>
          </a:xfrm>
        </p:grpSpPr>
        <p:pic>
          <p:nvPicPr>
            <p:cNvPr descr="Image" id="978" name="Google Shape;978;g87d32503f0_6_322"/>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979" name="Google Shape;979;g87d32503f0_6_322"/>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980" name="Google Shape;980;g87d32503f0_6_322"/>
          <p:cNvSpPr txBox="1"/>
          <p:nvPr>
            <p:ph idx="1" type="body"/>
          </p:nvPr>
        </p:nvSpPr>
        <p:spPr>
          <a:xfrm>
            <a:off x="1676400" y="9154838"/>
            <a:ext cx="21031199" cy="2107800"/>
          </a:xfrm>
          <a:prstGeom prst="rect">
            <a:avLst/>
          </a:prstGeom>
          <a:noFill/>
          <a:ln>
            <a:noFill/>
          </a:ln>
        </p:spPr>
        <p:txBody>
          <a:bodyPr anchorCtr="0" anchor="t" bIns="91400" lIns="182850" spcFirstLastPara="1" rIns="182850" wrap="square" tIns="91400">
            <a:noAutofit/>
          </a:bodyPr>
          <a:lstStyle/>
          <a:p>
            <a:pPr indent="-457200" lvl="0" marL="457200" rtl="0" algn="l">
              <a:lnSpc>
                <a:spcPct val="115000"/>
              </a:lnSpc>
              <a:spcBef>
                <a:spcPts val="0"/>
              </a:spcBef>
              <a:spcAft>
                <a:spcPts val="0"/>
              </a:spcAft>
              <a:buClr>
                <a:srgbClr val="0D2859"/>
              </a:buClr>
              <a:buSzPts val="4200"/>
              <a:buFont typeface="Roboto"/>
              <a:buChar char="•"/>
            </a:pPr>
            <a:r>
              <a:rPr lang="en-US" sz="4200">
                <a:solidFill>
                  <a:schemeClr val="dk1"/>
                </a:solidFill>
                <a:latin typeface="Roboto"/>
                <a:ea typeface="Roboto"/>
                <a:cs typeface="Roboto"/>
                <a:sym typeface="Roboto"/>
              </a:rPr>
              <a:t>English </a:t>
            </a:r>
            <a:r>
              <a:rPr lang="en-US" sz="4200">
                <a:solidFill>
                  <a:srgbClr val="0D2859"/>
                </a:solidFill>
                <a:latin typeface="Roboto"/>
                <a:ea typeface="Roboto"/>
                <a:cs typeface="Roboto"/>
                <a:sym typeface="Roboto"/>
              </a:rPr>
              <a:t>pre-training</a:t>
            </a:r>
            <a:r>
              <a:rPr lang="en-US" sz="4200">
                <a:solidFill>
                  <a:schemeClr val="dk1"/>
                </a:solidFill>
                <a:latin typeface="Roboto"/>
                <a:ea typeface="Roboto"/>
                <a:cs typeface="Roboto"/>
                <a:sym typeface="Roboto"/>
              </a:rPr>
              <a:t> is not significative for the AD classification task.</a:t>
            </a:r>
            <a:endParaRPr sz="4200">
              <a:solidFill>
                <a:schemeClr val="dk1"/>
              </a:solidFill>
              <a:latin typeface="Roboto"/>
              <a:ea typeface="Roboto"/>
              <a:cs typeface="Roboto"/>
              <a:sym typeface="Roboto"/>
            </a:endParaRPr>
          </a:p>
          <a:p>
            <a:pPr indent="-457200" lvl="0" marL="457200" rtl="0" algn="l">
              <a:lnSpc>
                <a:spcPct val="115000"/>
              </a:lnSpc>
              <a:spcBef>
                <a:spcPts val="0"/>
              </a:spcBef>
              <a:spcAft>
                <a:spcPts val="0"/>
              </a:spcAft>
              <a:buClr>
                <a:srgbClr val="0D2859"/>
              </a:buClr>
              <a:buSzPts val="4200"/>
              <a:buFont typeface="Roboto"/>
              <a:buChar char="•"/>
            </a:pPr>
            <a:r>
              <a:rPr lang="en-US" sz="4200">
                <a:solidFill>
                  <a:schemeClr val="dk1"/>
                </a:solidFill>
                <a:latin typeface="Roboto"/>
                <a:ea typeface="Roboto"/>
                <a:cs typeface="Roboto"/>
                <a:sym typeface="Roboto"/>
              </a:rPr>
              <a:t>Linguistic structures for the identification of AD are not present in </a:t>
            </a:r>
            <a:r>
              <a:rPr lang="en-US" sz="4200">
                <a:solidFill>
                  <a:srgbClr val="0D2859"/>
                </a:solidFill>
                <a:latin typeface="Roboto"/>
                <a:ea typeface="Roboto"/>
                <a:cs typeface="Roboto"/>
                <a:sym typeface="Roboto"/>
              </a:rPr>
              <a:t>English</a:t>
            </a:r>
            <a:r>
              <a:rPr lang="en-US" sz="4200">
                <a:solidFill>
                  <a:schemeClr val="dk1"/>
                </a:solidFill>
                <a:latin typeface="Roboto"/>
                <a:ea typeface="Roboto"/>
                <a:cs typeface="Roboto"/>
                <a:sym typeface="Roboto"/>
              </a:rPr>
              <a:t> </a:t>
            </a:r>
            <a:r>
              <a:rPr lang="en-US" sz="4200">
                <a:solidFill>
                  <a:srgbClr val="0D2859"/>
                </a:solidFill>
                <a:latin typeface="Roboto"/>
                <a:ea typeface="Roboto"/>
                <a:cs typeface="Roboto"/>
                <a:sym typeface="Roboto"/>
              </a:rPr>
              <a:t>Wikipedia</a:t>
            </a:r>
            <a:r>
              <a:rPr lang="en-US" sz="4200">
                <a:solidFill>
                  <a:schemeClr val="dk1"/>
                </a:solidFill>
                <a:latin typeface="Roboto"/>
                <a:ea typeface="Roboto"/>
                <a:cs typeface="Roboto"/>
                <a:sym typeface="Roboto"/>
              </a:rPr>
              <a:t> and </a:t>
            </a:r>
            <a:r>
              <a:rPr lang="en-US" sz="4200">
                <a:solidFill>
                  <a:srgbClr val="0D2859"/>
                </a:solidFill>
                <a:latin typeface="Roboto"/>
                <a:ea typeface="Roboto"/>
                <a:cs typeface="Roboto"/>
                <a:sym typeface="Roboto"/>
              </a:rPr>
              <a:t>Toronto</a:t>
            </a:r>
            <a:r>
              <a:rPr lang="en-US" sz="4200">
                <a:solidFill>
                  <a:schemeClr val="dk1"/>
                </a:solidFill>
                <a:latin typeface="Roboto"/>
                <a:ea typeface="Roboto"/>
                <a:cs typeface="Roboto"/>
                <a:sym typeface="Roboto"/>
              </a:rPr>
              <a:t> </a:t>
            </a:r>
            <a:r>
              <a:rPr lang="en-US" sz="4200">
                <a:solidFill>
                  <a:srgbClr val="0D2859"/>
                </a:solidFill>
                <a:latin typeface="Roboto"/>
                <a:ea typeface="Roboto"/>
                <a:cs typeface="Roboto"/>
                <a:sym typeface="Roboto"/>
              </a:rPr>
              <a:t>Book</a:t>
            </a:r>
            <a:r>
              <a:rPr lang="en-US" sz="4200">
                <a:solidFill>
                  <a:schemeClr val="dk1"/>
                </a:solidFill>
                <a:latin typeface="Roboto"/>
                <a:ea typeface="Roboto"/>
                <a:cs typeface="Roboto"/>
                <a:sym typeface="Roboto"/>
              </a:rPr>
              <a:t> </a:t>
            </a:r>
            <a:r>
              <a:rPr lang="en-US" sz="4200">
                <a:solidFill>
                  <a:srgbClr val="0D2859"/>
                </a:solidFill>
                <a:latin typeface="Roboto"/>
                <a:ea typeface="Roboto"/>
                <a:cs typeface="Roboto"/>
                <a:sym typeface="Roboto"/>
              </a:rPr>
              <a:t>Corpus</a:t>
            </a:r>
            <a:r>
              <a:rPr lang="en-US" sz="4200">
                <a:solidFill>
                  <a:schemeClr val="dk1"/>
                </a:solidFill>
                <a:latin typeface="Roboto"/>
                <a:ea typeface="Roboto"/>
                <a:cs typeface="Roboto"/>
                <a:sym typeface="Roboto"/>
              </a:rPr>
              <a:t>. </a:t>
            </a:r>
            <a:endParaRPr sz="4200">
              <a:solidFill>
                <a:schemeClr val="dk1"/>
              </a:solidFill>
              <a:latin typeface="Roboto"/>
              <a:ea typeface="Roboto"/>
              <a:cs typeface="Roboto"/>
              <a:sym typeface="Roboto"/>
            </a:endParaRPr>
          </a:p>
          <a:p>
            <a:pPr indent="0" lvl="0" marL="457200" rtl="0" algn="l">
              <a:lnSpc>
                <a:spcPct val="115000"/>
              </a:lnSpc>
              <a:spcBef>
                <a:spcPts val="0"/>
              </a:spcBef>
              <a:spcAft>
                <a:spcPts val="0"/>
              </a:spcAft>
              <a:buSzPts val="1800"/>
              <a:buNone/>
            </a:pPr>
            <a:r>
              <a:t/>
            </a:r>
            <a:endParaRPr sz="4200">
              <a:solidFill>
                <a:srgbClr val="0D2859"/>
              </a:solidFill>
              <a:latin typeface="Roboto"/>
              <a:ea typeface="Roboto"/>
              <a:cs typeface="Roboto"/>
              <a:sym typeface="Roboto"/>
            </a:endParaRPr>
          </a:p>
        </p:txBody>
      </p:sp>
      <p:grpSp>
        <p:nvGrpSpPr>
          <p:cNvPr id="981" name="Google Shape;981;g87d32503f0_6_322"/>
          <p:cNvGrpSpPr/>
          <p:nvPr/>
        </p:nvGrpSpPr>
        <p:grpSpPr>
          <a:xfrm>
            <a:off x="484850" y="2699479"/>
            <a:ext cx="23097100" cy="5363746"/>
            <a:chOff x="355625" y="2699479"/>
            <a:chExt cx="23097100" cy="5363746"/>
          </a:xfrm>
        </p:grpSpPr>
        <p:pic>
          <p:nvPicPr>
            <p:cNvPr descr="A screenshot of a cell phone&#10;&#10;Description automatically generated" id="982" name="Google Shape;982;g87d32503f0_6_322"/>
            <p:cNvPicPr preferRelativeResize="0"/>
            <p:nvPr/>
          </p:nvPicPr>
          <p:blipFill rotWithShape="1">
            <a:blip r:embed="rId4">
              <a:alphaModFix/>
            </a:blip>
            <a:srcRect b="0" l="0" r="0" t="0"/>
            <a:stretch/>
          </p:blipFill>
          <p:spPr>
            <a:xfrm>
              <a:off x="355625" y="2699479"/>
              <a:ext cx="23055749" cy="5363746"/>
            </a:xfrm>
            <a:prstGeom prst="rect">
              <a:avLst/>
            </a:prstGeom>
            <a:noFill/>
            <a:ln>
              <a:noFill/>
            </a:ln>
          </p:spPr>
        </p:pic>
        <p:sp>
          <p:nvSpPr>
            <p:cNvPr id="983" name="Google Shape;983;g87d32503f0_6_322"/>
            <p:cNvSpPr/>
            <p:nvPr/>
          </p:nvSpPr>
          <p:spPr>
            <a:xfrm>
              <a:off x="470325" y="5942700"/>
              <a:ext cx="22982400" cy="17565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sp>
        <p:nvSpPr>
          <p:cNvPr id="984" name="Google Shape;984;g87d32503f0_6_322"/>
          <p:cNvSpPr txBox="1"/>
          <p:nvPr/>
        </p:nvSpPr>
        <p:spPr>
          <a:xfrm>
            <a:off x="3735825" y="7955900"/>
            <a:ext cx="17127000" cy="117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400"/>
              <a:buFont typeface="Arial"/>
              <a:buNone/>
            </a:pPr>
            <a:r>
              <a:rPr b="0" i="0" lang="en-US" sz="3400" u="none" cap="none" strike="noStrike">
                <a:solidFill>
                  <a:schemeClr val="dk1"/>
                </a:solidFill>
                <a:latin typeface="Roboto"/>
                <a:ea typeface="Roboto"/>
                <a:cs typeface="Roboto"/>
                <a:sym typeface="Roboto"/>
              </a:rPr>
              <a:t>Unilingual English Results: AD Classification on Pitt corpus.</a:t>
            </a:r>
            <a:endParaRPr b="0" i="0" sz="3400" u="none" cap="none" strike="noStrike">
              <a:solidFill>
                <a:schemeClr val="dk1"/>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8" name="Shape 988"/>
        <p:cNvGrpSpPr/>
        <p:nvPr/>
      </p:nvGrpSpPr>
      <p:grpSpPr>
        <a:xfrm>
          <a:off x="0" y="0"/>
          <a:ext cx="0" cy="0"/>
          <a:chOff x="0" y="0"/>
          <a:chExt cx="0" cy="0"/>
        </a:xfrm>
      </p:grpSpPr>
      <p:sp>
        <p:nvSpPr>
          <p:cNvPr id="989" name="Google Shape;989;g87d32503f0_6_69"/>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sp>
        <p:nvSpPr>
          <p:cNvPr id="990" name="Google Shape;990;g87d32503f0_6_69"/>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Deep Neural Network</a:t>
            </a:r>
            <a:endParaRPr sz="6500">
              <a:solidFill>
                <a:srgbClr val="0D2859"/>
              </a:solidFill>
              <a:latin typeface="Roboto"/>
              <a:ea typeface="Roboto"/>
              <a:cs typeface="Roboto"/>
              <a:sym typeface="Roboto"/>
            </a:endParaRPr>
          </a:p>
        </p:txBody>
      </p:sp>
      <p:grpSp>
        <p:nvGrpSpPr>
          <p:cNvPr id="991" name="Google Shape;991;g87d32503f0_6_69"/>
          <p:cNvGrpSpPr/>
          <p:nvPr/>
        </p:nvGrpSpPr>
        <p:grpSpPr>
          <a:xfrm>
            <a:off x="21065094" y="730238"/>
            <a:ext cx="2332669" cy="1059616"/>
            <a:chOff x="0" y="0"/>
            <a:chExt cx="5272760" cy="2395154"/>
          </a:xfrm>
        </p:grpSpPr>
        <p:pic>
          <p:nvPicPr>
            <p:cNvPr descr="Image" id="992" name="Google Shape;992;g87d32503f0_6_69"/>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993" name="Google Shape;993;g87d32503f0_6_69"/>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grpSp>
        <p:nvGrpSpPr>
          <p:cNvPr id="994" name="Google Shape;994;g87d32503f0_6_69"/>
          <p:cNvGrpSpPr/>
          <p:nvPr/>
        </p:nvGrpSpPr>
        <p:grpSpPr>
          <a:xfrm>
            <a:off x="4615707" y="2479320"/>
            <a:ext cx="15152575" cy="10255006"/>
            <a:chOff x="5065900" y="2479425"/>
            <a:chExt cx="14590827" cy="9874824"/>
          </a:xfrm>
        </p:grpSpPr>
        <p:pic>
          <p:nvPicPr>
            <p:cNvPr id="995" name="Google Shape;995;g87d32503f0_6_69"/>
            <p:cNvPicPr preferRelativeResize="0"/>
            <p:nvPr/>
          </p:nvPicPr>
          <p:blipFill rotWithShape="1">
            <a:blip r:embed="rId4">
              <a:alphaModFix/>
            </a:blip>
            <a:srcRect b="1146" l="2764" r="1246" t="0"/>
            <a:stretch/>
          </p:blipFill>
          <p:spPr>
            <a:xfrm>
              <a:off x="5065900" y="2479425"/>
              <a:ext cx="14590827" cy="9874824"/>
            </a:xfrm>
            <a:prstGeom prst="rect">
              <a:avLst/>
            </a:prstGeom>
            <a:noFill/>
            <a:ln>
              <a:noFill/>
            </a:ln>
          </p:spPr>
        </p:pic>
        <p:sp>
          <p:nvSpPr>
            <p:cNvPr id="996" name="Google Shape;996;g87d32503f0_6_69"/>
            <p:cNvSpPr/>
            <p:nvPr/>
          </p:nvSpPr>
          <p:spPr>
            <a:xfrm>
              <a:off x="16192200" y="3778850"/>
              <a:ext cx="890400" cy="74229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g864e041876_0_0"/>
          <p:cNvSpPr/>
          <p:nvPr/>
        </p:nvSpPr>
        <p:spPr>
          <a:xfrm>
            <a:off x="-134250" y="-146900"/>
            <a:ext cx="24656699" cy="14060100"/>
          </a:xfrm>
          <a:prstGeom prst="rect">
            <a:avLst/>
          </a:prstGeom>
          <a:solidFill>
            <a:srgbClr val="0D285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90000"/>
              </a:lnSpc>
              <a:spcBef>
                <a:spcPts val="0"/>
              </a:spcBef>
              <a:spcAft>
                <a:spcPts val="0"/>
              </a:spcAft>
              <a:buClr>
                <a:srgbClr val="FFFFFF"/>
              </a:buClr>
              <a:buSzPts val="10900"/>
              <a:buFont typeface="Helvetica Neue"/>
              <a:buNone/>
            </a:pPr>
            <a:r>
              <a:rPr b="0" i="0" lang="en-US" sz="6000" u="none" cap="none" strike="noStrike">
                <a:solidFill>
                  <a:srgbClr val="5B73B2"/>
                </a:solidFill>
                <a:latin typeface="Roboto Light"/>
                <a:ea typeface="Roboto Light"/>
                <a:cs typeface="Roboto Light"/>
                <a:sym typeface="Roboto Light"/>
              </a:rPr>
              <a:t> </a:t>
            </a:r>
            <a:endParaRPr b="0" i="0" sz="6000" u="none" cap="none" strike="noStrike">
              <a:solidFill>
                <a:srgbClr val="5B73B2"/>
              </a:solidFill>
              <a:latin typeface="Roboto Light"/>
              <a:ea typeface="Roboto Light"/>
              <a:cs typeface="Roboto Light"/>
              <a:sym typeface="Roboto Light"/>
            </a:endParaRPr>
          </a:p>
        </p:txBody>
      </p:sp>
      <p:sp>
        <p:nvSpPr>
          <p:cNvPr id="1002" name="Google Shape;1002;g864e041876_0_0"/>
          <p:cNvSpPr txBox="1"/>
          <p:nvPr/>
        </p:nvSpPr>
        <p:spPr>
          <a:xfrm>
            <a:off x="1676425" y="9818493"/>
            <a:ext cx="104574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a:ea typeface="Roboto"/>
                <a:cs typeface="Roboto"/>
                <a:sym typeface="Roboto"/>
              </a:rPr>
              <a:t>Introduction</a:t>
            </a:r>
            <a:endParaRPr b="0" i="0" sz="1400" u="none" cap="none" strike="noStrike">
              <a:solidFill>
                <a:schemeClr val="lt1"/>
              </a:solidFill>
              <a:latin typeface="Roboto"/>
              <a:ea typeface="Roboto"/>
              <a:cs typeface="Roboto"/>
              <a:sym typeface="Roboto"/>
            </a:endParaRPr>
          </a:p>
        </p:txBody>
      </p:sp>
      <p:sp>
        <p:nvSpPr>
          <p:cNvPr id="1003" name="Google Shape;1003;g864e041876_0_0"/>
          <p:cNvSpPr txBox="1"/>
          <p:nvPr/>
        </p:nvSpPr>
        <p:spPr>
          <a:xfrm>
            <a:off x="1676425" y="9818500"/>
            <a:ext cx="20070600" cy="32625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SzPts val="10900"/>
              <a:buFont typeface="Helvetica Neue"/>
              <a:buNone/>
            </a:pPr>
            <a:r>
              <a:rPr b="0" i="0" lang="en-US" sz="10900" u="none" cap="none" strike="noStrike">
                <a:solidFill>
                  <a:schemeClr val="lt1"/>
                </a:solidFill>
                <a:latin typeface="Roboto Light"/>
                <a:ea typeface="Roboto Light"/>
                <a:cs typeface="Roboto Light"/>
                <a:sym typeface="Roboto Light"/>
              </a:rPr>
              <a:t>Models</a:t>
            </a:r>
            <a:endParaRPr b="0" i="0" sz="1400" u="none" cap="none" strike="noStrike">
              <a:solidFill>
                <a:schemeClr val="lt1"/>
              </a:solidFill>
              <a:latin typeface="Roboto Light"/>
              <a:ea typeface="Roboto Light"/>
              <a:cs typeface="Roboto Light"/>
              <a:sym typeface="Roboto Light"/>
            </a:endParaRPr>
          </a:p>
        </p:txBody>
      </p:sp>
      <p:sp>
        <p:nvSpPr>
          <p:cNvPr id="1004" name="Google Shape;1004;g864e041876_0_0"/>
          <p:cNvSpPr txBox="1"/>
          <p:nvPr/>
        </p:nvSpPr>
        <p:spPr>
          <a:xfrm>
            <a:off x="8443900" y="5226750"/>
            <a:ext cx="14117701" cy="3262500"/>
          </a:xfrm>
          <a:prstGeom prst="rect">
            <a:avLst/>
          </a:prstGeom>
          <a:noFill/>
          <a:ln>
            <a:noFill/>
          </a:ln>
        </p:spPr>
        <p:txBody>
          <a:bodyPr anchorCtr="0" anchor="ctr" bIns="50800" lIns="50800" spcFirstLastPara="1" rIns="50800" wrap="square" tIns="50800">
            <a:noAutofit/>
          </a:bodyPr>
          <a:lstStyle/>
          <a:p>
            <a:pPr indent="0" lvl="0" marL="0" marR="0" rtl="0" algn="r">
              <a:lnSpc>
                <a:spcPct val="90000"/>
              </a:lnSpc>
              <a:spcBef>
                <a:spcPts val="0"/>
              </a:spcBef>
              <a:spcAft>
                <a:spcPts val="0"/>
              </a:spcAft>
              <a:buClr>
                <a:srgbClr val="FFFFFF"/>
              </a:buClr>
              <a:buSzPts val="10900"/>
              <a:buFont typeface="Helvetica Neue"/>
              <a:buNone/>
            </a:pPr>
            <a:r>
              <a:rPr b="0" i="0" lang="en-US" sz="6000" u="none" cap="none" strike="noStrike">
                <a:solidFill>
                  <a:srgbClr val="5B73B2"/>
                </a:solidFill>
                <a:latin typeface="Roboto Light"/>
                <a:ea typeface="Roboto Light"/>
                <a:cs typeface="Roboto Light"/>
                <a:sym typeface="Roboto Light"/>
              </a:rPr>
              <a:t>2 - Deep Learning Models </a:t>
            </a:r>
            <a:endParaRPr b="0" i="0" sz="6000" u="none" cap="none" strike="noStrike">
              <a:solidFill>
                <a:srgbClr val="5B73B2"/>
              </a:solidFill>
              <a:latin typeface="Roboto Light"/>
              <a:ea typeface="Roboto Light"/>
              <a:cs typeface="Roboto Light"/>
              <a:sym typeface="Roboto Light"/>
            </a:endParaRPr>
          </a:p>
        </p:txBody>
      </p:sp>
      <p:sp>
        <p:nvSpPr>
          <p:cNvPr id="1005" name="Google Shape;1005;g864e041876_0_0"/>
          <p:cNvSpPr txBox="1"/>
          <p:nvPr/>
        </p:nvSpPr>
        <p:spPr>
          <a:xfrm>
            <a:off x="8443900" y="635000"/>
            <a:ext cx="14117701" cy="3262500"/>
          </a:xfrm>
          <a:prstGeom prst="rect">
            <a:avLst/>
          </a:prstGeom>
          <a:noFill/>
          <a:ln>
            <a:noFill/>
          </a:ln>
        </p:spPr>
        <p:txBody>
          <a:bodyPr anchorCtr="0" anchor="ctr" bIns="50800" lIns="50800" spcFirstLastPara="1" rIns="50800" wrap="square" tIns="50800">
            <a:noAutofit/>
          </a:bodyPr>
          <a:lstStyle/>
          <a:p>
            <a:pPr indent="0" lvl="0" marL="0" marR="0" rtl="0" algn="r">
              <a:lnSpc>
                <a:spcPct val="90000"/>
              </a:lnSpc>
              <a:spcBef>
                <a:spcPts val="0"/>
              </a:spcBef>
              <a:spcAft>
                <a:spcPts val="0"/>
              </a:spcAft>
              <a:buClr>
                <a:srgbClr val="FFFFFF"/>
              </a:buClr>
              <a:buSzPts val="10900"/>
              <a:buFont typeface="Helvetica Neue"/>
              <a:buNone/>
            </a:pPr>
            <a:r>
              <a:rPr b="0" i="0" lang="en-US" sz="6000" u="none" cap="none" strike="noStrike">
                <a:solidFill>
                  <a:schemeClr val="lt1"/>
                </a:solidFill>
                <a:latin typeface="Roboto Light"/>
                <a:ea typeface="Roboto Light"/>
                <a:cs typeface="Roboto Light"/>
                <a:sym typeface="Roboto Light"/>
              </a:rPr>
              <a:t>1- Baseline Model </a:t>
            </a:r>
            <a:endParaRPr b="0" i="0" sz="6000" u="none" cap="none" strike="noStrike">
              <a:solidFill>
                <a:schemeClr val="lt1"/>
              </a:solidFill>
              <a:latin typeface="Roboto Light"/>
              <a:ea typeface="Roboto Light"/>
              <a:cs typeface="Roboto Light"/>
              <a:sym typeface="Roboto Light"/>
            </a:endParaRPr>
          </a:p>
        </p:txBody>
      </p:sp>
      <p:sp>
        <p:nvSpPr>
          <p:cNvPr id="1006" name="Google Shape;1006;g864e041876_0_0"/>
          <p:cNvSpPr txBox="1"/>
          <p:nvPr/>
        </p:nvSpPr>
        <p:spPr>
          <a:xfrm>
            <a:off x="8443975" y="9818500"/>
            <a:ext cx="14117701" cy="3262500"/>
          </a:xfrm>
          <a:prstGeom prst="rect">
            <a:avLst/>
          </a:prstGeom>
          <a:noFill/>
          <a:ln>
            <a:noFill/>
          </a:ln>
        </p:spPr>
        <p:txBody>
          <a:bodyPr anchorCtr="0" anchor="ctr" bIns="50800" lIns="50800" spcFirstLastPara="1" rIns="50800" wrap="square" tIns="50800">
            <a:noAutofit/>
          </a:bodyPr>
          <a:lstStyle/>
          <a:p>
            <a:pPr indent="0" lvl="0" marL="0" marR="0" rtl="0" algn="r">
              <a:lnSpc>
                <a:spcPct val="90000"/>
              </a:lnSpc>
              <a:spcBef>
                <a:spcPts val="0"/>
              </a:spcBef>
              <a:spcAft>
                <a:spcPts val="0"/>
              </a:spcAft>
              <a:buClr>
                <a:srgbClr val="FFFFFF"/>
              </a:buClr>
              <a:buSzPts val="10900"/>
              <a:buFont typeface="Helvetica Neue"/>
              <a:buNone/>
            </a:pPr>
            <a:r>
              <a:rPr b="0" i="0" lang="en-US" sz="6000" u="none" cap="none" strike="noStrike">
                <a:solidFill>
                  <a:srgbClr val="5B73B2"/>
                </a:solidFill>
                <a:latin typeface="Roboto Light"/>
                <a:ea typeface="Roboto Light"/>
                <a:cs typeface="Roboto Light"/>
                <a:sym typeface="Roboto Light"/>
              </a:rPr>
              <a:t>3 - Transformer-based Approach </a:t>
            </a:r>
            <a:endParaRPr b="0" i="0" sz="6000" u="none" cap="none" strike="noStrike">
              <a:solidFill>
                <a:srgbClr val="5B73B2"/>
              </a:solidFill>
              <a:latin typeface="Roboto Light"/>
              <a:ea typeface="Roboto Light"/>
              <a:cs typeface="Roboto Light"/>
              <a:sym typeface="Roboto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g864e041876_0_10"/>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sp>
        <p:nvSpPr>
          <p:cNvPr id="1012" name="Google Shape;1012;g864e041876_0_10"/>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Baseline Model</a:t>
            </a:r>
            <a:endParaRPr sz="6500">
              <a:solidFill>
                <a:srgbClr val="0D2859"/>
              </a:solidFill>
              <a:latin typeface="Roboto"/>
              <a:ea typeface="Roboto"/>
              <a:cs typeface="Roboto"/>
              <a:sym typeface="Roboto"/>
            </a:endParaRPr>
          </a:p>
        </p:txBody>
      </p:sp>
      <p:grpSp>
        <p:nvGrpSpPr>
          <p:cNvPr id="1013" name="Google Shape;1013;g864e041876_0_10"/>
          <p:cNvGrpSpPr/>
          <p:nvPr/>
        </p:nvGrpSpPr>
        <p:grpSpPr>
          <a:xfrm>
            <a:off x="21065094" y="730238"/>
            <a:ext cx="2332669" cy="1059616"/>
            <a:chOff x="0" y="0"/>
            <a:chExt cx="5272760" cy="2395154"/>
          </a:xfrm>
        </p:grpSpPr>
        <p:pic>
          <p:nvPicPr>
            <p:cNvPr descr="Image" id="1014" name="Google Shape;1014;g864e041876_0_10"/>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015" name="Google Shape;1015;g864e041876_0_10"/>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1016" name="Google Shape;1016;g864e041876_0_10"/>
          <p:cNvSpPr txBox="1"/>
          <p:nvPr>
            <p:ph idx="1" type="body"/>
          </p:nvPr>
        </p:nvSpPr>
        <p:spPr>
          <a:xfrm>
            <a:off x="1310025" y="5442300"/>
            <a:ext cx="10386300" cy="2831400"/>
          </a:xfrm>
          <a:prstGeom prst="rect">
            <a:avLst/>
          </a:prstGeom>
          <a:noFill/>
          <a:ln>
            <a:noFill/>
          </a:ln>
        </p:spPr>
        <p:txBody>
          <a:bodyPr anchorCtr="0" anchor="t" bIns="91400" lIns="182850" spcFirstLastPara="1" rIns="182850" wrap="square" tIns="91400">
            <a:noAutofit/>
          </a:bodyPr>
          <a:lstStyle/>
          <a:p>
            <a:pPr indent="0" lvl="0" marL="457200" rtl="0" algn="just">
              <a:lnSpc>
                <a:spcPct val="115000"/>
              </a:lnSpc>
              <a:spcBef>
                <a:spcPts val="0"/>
              </a:spcBef>
              <a:spcAft>
                <a:spcPts val="0"/>
              </a:spcAft>
              <a:buSzPts val="1800"/>
              <a:buNone/>
            </a:pPr>
            <a:r>
              <a:rPr lang="en-US" sz="5000">
                <a:latin typeface="Roboto"/>
                <a:ea typeface="Roboto"/>
                <a:cs typeface="Roboto"/>
                <a:sym typeface="Roboto"/>
              </a:rPr>
              <a:t>Based on topic modeling techniques:</a:t>
            </a:r>
            <a:endParaRPr sz="5000">
              <a:solidFill>
                <a:srgbClr val="0D2859"/>
              </a:solidFill>
              <a:latin typeface="Roboto"/>
              <a:ea typeface="Roboto"/>
              <a:cs typeface="Roboto"/>
              <a:sym typeface="Roboto"/>
            </a:endParaRPr>
          </a:p>
          <a:p>
            <a:pPr indent="-546100" lvl="3" marL="1828800" rtl="0" algn="just">
              <a:lnSpc>
                <a:spcPct val="115000"/>
              </a:lnSpc>
              <a:spcBef>
                <a:spcPts val="1000"/>
              </a:spcBef>
              <a:spcAft>
                <a:spcPts val="0"/>
              </a:spcAft>
              <a:buClr>
                <a:srgbClr val="0D2859"/>
              </a:buClr>
              <a:buSzPts val="5000"/>
              <a:buFont typeface="Roboto Light"/>
              <a:buChar char="٠"/>
            </a:pPr>
            <a:r>
              <a:rPr lang="en-US" sz="5000">
                <a:solidFill>
                  <a:srgbClr val="0D2859"/>
                </a:solidFill>
                <a:latin typeface="Roboto"/>
                <a:ea typeface="Roboto"/>
                <a:cs typeface="Roboto"/>
                <a:sym typeface="Roboto"/>
              </a:rPr>
              <a:t>Word Embedding clustering</a:t>
            </a:r>
            <a:endParaRPr sz="5000">
              <a:solidFill>
                <a:srgbClr val="0D2859"/>
              </a:solidFill>
              <a:latin typeface="Roboto"/>
              <a:ea typeface="Roboto"/>
              <a:cs typeface="Roboto"/>
              <a:sym typeface="Roboto"/>
            </a:endParaRPr>
          </a:p>
          <a:p>
            <a:pPr indent="-546100" lvl="3" marL="1828800" rtl="0" algn="just">
              <a:lnSpc>
                <a:spcPct val="115000"/>
              </a:lnSpc>
              <a:spcBef>
                <a:spcPts val="0"/>
              </a:spcBef>
              <a:spcAft>
                <a:spcPts val="0"/>
              </a:spcAft>
              <a:buClr>
                <a:srgbClr val="0D2859"/>
              </a:buClr>
              <a:buSzPts val="5000"/>
              <a:buFont typeface="Roboto Light"/>
              <a:buChar char="٠"/>
            </a:pPr>
            <a:r>
              <a:rPr lang="en-US" sz="5000">
                <a:solidFill>
                  <a:srgbClr val="0D2859"/>
                </a:solidFill>
                <a:latin typeface="Roboto"/>
                <a:ea typeface="Roboto"/>
                <a:cs typeface="Roboto"/>
                <a:sym typeface="Roboto"/>
              </a:rPr>
              <a:t>Latent Dirichlet Allocation</a:t>
            </a:r>
            <a:endParaRPr sz="5000">
              <a:solidFill>
                <a:srgbClr val="0D2859"/>
              </a:solidFill>
              <a:latin typeface="Roboto"/>
              <a:ea typeface="Roboto"/>
              <a:cs typeface="Roboto"/>
              <a:sym typeface="Roboto"/>
            </a:endParaRPr>
          </a:p>
        </p:txBody>
      </p:sp>
      <p:sp>
        <p:nvSpPr>
          <p:cNvPr id="1017" name="Google Shape;1017;g864e041876_0_10"/>
          <p:cNvSpPr txBox="1"/>
          <p:nvPr/>
        </p:nvSpPr>
        <p:spPr>
          <a:xfrm>
            <a:off x="13189200" y="5358000"/>
            <a:ext cx="95184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5000"/>
              <a:buFont typeface="Arial"/>
              <a:buNone/>
            </a:pPr>
            <a:r>
              <a:rPr b="0" i="0" lang="en-US" sz="5000" u="none" cap="none" strike="noStrike">
                <a:solidFill>
                  <a:schemeClr val="dk1"/>
                </a:solidFill>
                <a:latin typeface="Roboto"/>
                <a:ea typeface="Roboto"/>
                <a:cs typeface="Roboto"/>
                <a:sym typeface="Roboto"/>
              </a:rPr>
              <a:t>Effective</a:t>
            </a:r>
            <a:r>
              <a:rPr b="0" i="0" lang="en-US" sz="5000" u="none" cap="none" strike="noStrike">
                <a:solidFill>
                  <a:srgbClr val="0D2859"/>
                </a:solidFill>
                <a:latin typeface="Roboto"/>
                <a:ea typeface="Roboto"/>
                <a:cs typeface="Roboto"/>
                <a:sym typeface="Roboto"/>
              </a:rPr>
              <a:t> </a:t>
            </a:r>
            <a:r>
              <a:rPr b="0" i="0" lang="en-US" sz="5000" u="none" cap="none" strike="noStrike">
                <a:solidFill>
                  <a:schemeClr val="dk1"/>
                </a:solidFill>
                <a:latin typeface="Roboto"/>
                <a:ea typeface="Roboto"/>
                <a:cs typeface="Roboto"/>
                <a:sym typeface="Roboto"/>
              </a:rPr>
              <a:t>in</a:t>
            </a:r>
            <a:r>
              <a:rPr b="0" i="0" lang="en-US" sz="5000" u="none" cap="none" strike="noStrike">
                <a:solidFill>
                  <a:srgbClr val="0D2859"/>
                </a:solidFill>
                <a:latin typeface="Roboto"/>
                <a:ea typeface="Roboto"/>
                <a:cs typeface="Roboto"/>
                <a:sym typeface="Roboto"/>
              </a:rPr>
              <a:t> </a:t>
            </a:r>
            <a:r>
              <a:rPr b="0" i="0" lang="en-US" sz="5000" u="none" cap="none" strike="noStrike">
                <a:solidFill>
                  <a:schemeClr val="dk1"/>
                </a:solidFill>
                <a:latin typeface="Roboto"/>
                <a:ea typeface="Roboto"/>
                <a:cs typeface="Roboto"/>
                <a:sym typeface="Roboto"/>
              </a:rPr>
              <a:t>both scenarios:</a:t>
            </a:r>
            <a:endParaRPr b="0" i="0" sz="5000" u="none" cap="none" strike="noStrike">
              <a:solidFill>
                <a:schemeClr val="dk1"/>
              </a:solidFill>
              <a:latin typeface="Roboto"/>
              <a:ea typeface="Roboto"/>
              <a:cs typeface="Roboto"/>
              <a:sym typeface="Roboto"/>
            </a:endParaRPr>
          </a:p>
          <a:p>
            <a:pPr indent="0" lvl="0" marL="0" marR="0" rtl="0" algn="just">
              <a:lnSpc>
                <a:spcPct val="115000"/>
              </a:lnSpc>
              <a:spcBef>
                <a:spcPts val="1000"/>
              </a:spcBef>
              <a:spcAft>
                <a:spcPts val="0"/>
              </a:spcAft>
              <a:buClr>
                <a:srgbClr val="000000"/>
              </a:buClr>
              <a:buSzPts val="5000"/>
              <a:buFont typeface="Arial"/>
              <a:buNone/>
            </a:pPr>
            <a:r>
              <a:t/>
            </a:r>
            <a:endParaRPr b="0" i="0" sz="5000" u="none" cap="none" strike="noStrike">
              <a:solidFill>
                <a:schemeClr val="dk1"/>
              </a:solidFill>
              <a:latin typeface="Roboto"/>
              <a:ea typeface="Roboto"/>
              <a:cs typeface="Roboto"/>
              <a:sym typeface="Roboto"/>
            </a:endParaRPr>
          </a:p>
          <a:p>
            <a:pPr indent="-546100" lvl="3" marL="1828800" marR="0" rtl="0" algn="just">
              <a:lnSpc>
                <a:spcPct val="115000"/>
              </a:lnSpc>
              <a:spcBef>
                <a:spcPts val="1000"/>
              </a:spcBef>
              <a:spcAft>
                <a:spcPts val="0"/>
              </a:spcAft>
              <a:buClr>
                <a:srgbClr val="0D2859"/>
              </a:buClr>
              <a:buSzPts val="5000"/>
              <a:buFont typeface="Roboto Light"/>
              <a:buChar char="٠"/>
            </a:pPr>
            <a:r>
              <a:rPr b="0" i="0" lang="en-US" sz="5000" u="none" cap="none" strike="noStrike">
                <a:solidFill>
                  <a:srgbClr val="0D2859"/>
                </a:solidFill>
                <a:latin typeface="Roboto"/>
                <a:ea typeface="Roboto"/>
                <a:cs typeface="Roboto"/>
                <a:sym typeface="Roboto"/>
              </a:rPr>
              <a:t>Unilingual English </a:t>
            </a:r>
            <a:endParaRPr b="0" i="0" sz="5000" u="none" cap="none" strike="noStrike">
              <a:solidFill>
                <a:srgbClr val="0D2859"/>
              </a:solidFill>
              <a:latin typeface="Roboto"/>
              <a:ea typeface="Roboto"/>
              <a:cs typeface="Roboto"/>
              <a:sym typeface="Roboto"/>
            </a:endParaRPr>
          </a:p>
          <a:p>
            <a:pPr indent="-546100" lvl="3" marL="1828800" marR="0" rtl="0" algn="just">
              <a:lnSpc>
                <a:spcPct val="115000"/>
              </a:lnSpc>
              <a:spcBef>
                <a:spcPts val="0"/>
              </a:spcBef>
              <a:spcAft>
                <a:spcPts val="0"/>
              </a:spcAft>
              <a:buClr>
                <a:srgbClr val="0D2859"/>
              </a:buClr>
              <a:buSzPts val="5000"/>
              <a:buFont typeface="Roboto Light"/>
              <a:buChar char="٠"/>
            </a:pPr>
            <a:r>
              <a:rPr b="0" i="0" lang="en-US" sz="5000" u="none" cap="none" strike="noStrike">
                <a:solidFill>
                  <a:srgbClr val="0D2859"/>
                </a:solidFill>
                <a:latin typeface="Roboto"/>
                <a:ea typeface="Roboto"/>
                <a:cs typeface="Roboto"/>
                <a:sym typeface="Roboto"/>
              </a:rPr>
              <a:t>Cross-lingual Transfer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g861c86465a_0_44"/>
          <p:cNvPicPr preferRelativeResize="0"/>
          <p:nvPr/>
        </p:nvPicPr>
        <p:blipFill rotWithShape="1">
          <a:blip r:embed="rId3">
            <a:alphaModFix/>
          </a:blip>
          <a:srcRect b="0" l="0" r="0" t="0"/>
          <a:stretch/>
        </p:blipFill>
        <p:spPr>
          <a:xfrm>
            <a:off x="1676362" y="9704964"/>
            <a:ext cx="7001726" cy="2516245"/>
          </a:xfrm>
          <a:prstGeom prst="rect">
            <a:avLst/>
          </a:prstGeom>
          <a:noFill/>
          <a:ln>
            <a:noFill/>
          </a:ln>
        </p:spPr>
      </p:pic>
      <p:sp>
        <p:nvSpPr>
          <p:cNvPr id="158" name="Google Shape;158;g861c86465a_0_44"/>
          <p:cNvSpPr/>
          <p:nvPr/>
        </p:nvSpPr>
        <p:spPr>
          <a:xfrm>
            <a:off x="3959450" y="9688775"/>
            <a:ext cx="2332800" cy="25206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861c86465a_0_44"/>
          <p:cNvSpPr txBox="1"/>
          <p:nvPr>
            <p:ph type="title"/>
          </p:nvPr>
        </p:nvSpPr>
        <p:spPr>
          <a:xfrm>
            <a:off x="1676400" y="730250"/>
            <a:ext cx="18717600"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None/>
            </a:pPr>
            <a:r>
              <a:rPr lang="en-US" sz="6500">
                <a:solidFill>
                  <a:srgbClr val="0D2859"/>
                </a:solidFill>
                <a:latin typeface="Roboto"/>
                <a:ea typeface="Roboto"/>
                <a:cs typeface="Roboto"/>
                <a:sym typeface="Roboto"/>
              </a:rPr>
              <a:t>Dementia and Cognitive Impairment</a:t>
            </a:r>
            <a:endParaRPr sz="6500">
              <a:solidFill>
                <a:srgbClr val="0D2859"/>
              </a:solidFill>
              <a:latin typeface="Roboto"/>
              <a:ea typeface="Roboto"/>
              <a:cs typeface="Roboto"/>
              <a:sym typeface="Roboto"/>
            </a:endParaRPr>
          </a:p>
        </p:txBody>
      </p:sp>
      <p:grpSp>
        <p:nvGrpSpPr>
          <p:cNvPr id="160" name="Google Shape;160;g861c86465a_0_44"/>
          <p:cNvGrpSpPr/>
          <p:nvPr/>
        </p:nvGrpSpPr>
        <p:grpSpPr>
          <a:xfrm>
            <a:off x="21065094" y="730238"/>
            <a:ext cx="2332669" cy="1059616"/>
            <a:chOff x="0" y="0"/>
            <a:chExt cx="5272760" cy="2395154"/>
          </a:xfrm>
        </p:grpSpPr>
        <p:pic>
          <p:nvPicPr>
            <p:cNvPr descr="Image" id="161" name="Google Shape;161;g861c86465a_0_44"/>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62" name="Google Shape;162;g861c86465a_0_44"/>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grpSp>
        <p:nvGrpSpPr>
          <p:cNvPr id="163" name="Google Shape;163;g861c86465a_0_44"/>
          <p:cNvGrpSpPr/>
          <p:nvPr/>
        </p:nvGrpSpPr>
        <p:grpSpPr>
          <a:xfrm>
            <a:off x="1676353" y="5111386"/>
            <a:ext cx="2053947" cy="1649289"/>
            <a:chOff x="1676353" y="5111386"/>
            <a:chExt cx="2053947" cy="1649289"/>
          </a:xfrm>
        </p:grpSpPr>
        <p:pic>
          <p:nvPicPr>
            <p:cNvPr id="164" name="Google Shape;164;g861c86465a_0_44"/>
            <p:cNvPicPr preferRelativeResize="0"/>
            <p:nvPr/>
          </p:nvPicPr>
          <p:blipFill rotWithShape="1">
            <a:blip r:embed="rId5">
              <a:alphaModFix/>
            </a:blip>
            <a:srcRect b="0" l="0" r="0" t="0"/>
            <a:stretch/>
          </p:blipFill>
          <p:spPr>
            <a:xfrm>
              <a:off x="2670701" y="5701076"/>
              <a:ext cx="1059599" cy="1059599"/>
            </a:xfrm>
            <a:prstGeom prst="rect">
              <a:avLst/>
            </a:prstGeom>
            <a:noFill/>
            <a:ln>
              <a:noFill/>
            </a:ln>
          </p:spPr>
        </p:pic>
        <p:pic>
          <p:nvPicPr>
            <p:cNvPr id="165" name="Google Shape;165;g861c86465a_0_44"/>
            <p:cNvPicPr preferRelativeResize="0"/>
            <p:nvPr/>
          </p:nvPicPr>
          <p:blipFill rotWithShape="1">
            <a:blip r:embed="rId6">
              <a:alphaModFix/>
            </a:blip>
            <a:srcRect b="0" l="0" r="0" t="0"/>
            <a:stretch/>
          </p:blipFill>
          <p:spPr>
            <a:xfrm>
              <a:off x="1676353" y="5111386"/>
              <a:ext cx="1525924" cy="1525924"/>
            </a:xfrm>
            <a:prstGeom prst="rect">
              <a:avLst/>
            </a:prstGeom>
            <a:noFill/>
            <a:ln>
              <a:noFill/>
            </a:ln>
          </p:spPr>
        </p:pic>
      </p:grpSp>
      <p:grpSp>
        <p:nvGrpSpPr>
          <p:cNvPr id="166" name="Google Shape;166;g861c86465a_0_44"/>
          <p:cNvGrpSpPr/>
          <p:nvPr/>
        </p:nvGrpSpPr>
        <p:grpSpPr>
          <a:xfrm>
            <a:off x="1676350" y="7185150"/>
            <a:ext cx="2053950" cy="1709000"/>
            <a:chOff x="1676350" y="7185150"/>
            <a:chExt cx="2053950" cy="1709000"/>
          </a:xfrm>
        </p:grpSpPr>
        <p:pic>
          <p:nvPicPr>
            <p:cNvPr id="167" name="Google Shape;167;g861c86465a_0_44"/>
            <p:cNvPicPr preferRelativeResize="0"/>
            <p:nvPr/>
          </p:nvPicPr>
          <p:blipFill rotWithShape="1">
            <a:blip r:embed="rId7">
              <a:alphaModFix/>
            </a:blip>
            <a:srcRect b="-1858" l="0" r="0" t="1860"/>
            <a:stretch/>
          </p:blipFill>
          <p:spPr>
            <a:xfrm>
              <a:off x="1676350" y="7185150"/>
              <a:ext cx="1525926" cy="1708999"/>
            </a:xfrm>
            <a:prstGeom prst="rect">
              <a:avLst/>
            </a:prstGeom>
            <a:noFill/>
            <a:ln>
              <a:noFill/>
            </a:ln>
          </p:spPr>
        </p:pic>
        <p:pic>
          <p:nvPicPr>
            <p:cNvPr id="168" name="Google Shape;168;g861c86465a_0_44"/>
            <p:cNvPicPr preferRelativeResize="0"/>
            <p:nvPr/>
          </p:nvPicPr>
          <p:blipFill rotWithShape="1">
            <a:blip r:embed="rId8">
              <a:alphaModFix/>
            </a:blip>
            <a:srcRect b="0" l="0" r="0" t="0"/>
            <a:stretch/>
          </p:blipFill>
          <p:spPr>
            <a:xfrm>
              <a:off x="2670701" y="7834551"/>
              <a:ext cx="1059599" cy="1059599"/>
            </a:xfrm>
            <a:prstGeom prst="rect">
              <a:avLst/>
            </a:prstGeom>
            <a:noFill/>
            <a:ln>
              <a:noFill/>
            </a:ln>
          </p:spPr>
        </p:pic>
      </p:grpSp>
      <p:sp>
        <p:nvSpPr>
          <p:cNvPr id="169" name="Google Shape;169;g861c86465a_0_44"/>
          <p:cNvSpPr txBox="1"/>
          <p:nvPr>
            <p:ph idx="1" type="body"/>
          </p:nvPr>
        </p:nvSpPr>
        <p:spPr>
          <a:xfrm>
            <a:off x="1676400" y="2555100"/>
            <a:ext cx="21031199" cy="2072100"/>
          </a:xfrm>
          <a:prstGeom prst="rect">
            <a:avLst/>
          </a:prstGeom>
          <a:noFill/>
          <a:ln>
            <a:noFill/>
          </a:ln>
        </p:spPr>
        <p:txBody>
          <a:bodyPr anchorCtr="0" anchor="ctr" bIns="91400" lIns="182850" spcFirstLastPara="1" rIns="182850" wrap="square" tIns="91400">
            <a:noAutofit/>
          </a:bodyPr>
          <a:lstStyle/>
          <a:p>
            <a:pPr indent="0" lvl="0" marL="0" rtl="0" algn="ctr">
              <a:lnSpc>
                <a:spcPct val="115000"/>
              </a:lnSpc>
              <a:spcBef>
                <a:spcPts val="0"/>
              </a:spcBef>
              <a:spcAft>
                <a:spcPts val="0"/>
              </a:spcAft>
              <a:buClr>
                <a:srgbClr val="2850A3"/>
              </a:buClr>
              <a:buSzPts val="2800"/>
              <a:buFont typeface="Arial"/>
              <a:buNone/>
            </a:pPr>
            <a:r>
              <a:rPr lang="en-US" sz="4200">
                <a:solidFill>
                  <a:srgbClr val="0D2859"/>
                </a:solidFill>
                <a:latin typeface="Roboto Medium"/>
                <a:ea typeface="Roboto Medium"/>
                <a:cs typeface="Roboto Medium"/>
                <a:sym typeface="Roboto Medium"/>
              </a:rPr>
              <a:t>Dementia</a:t>
            </a:r>
            <a:r>
              <a:rPr lang="en-US" sz="4200">
                <a:solidFill>
                  <a:srgbClr val="0D2859"/>
                </a:solidFill>
                <a:latin typeface="Roboto"/>
                <a:ea typeface="Roboto"/>
                <a:cs typeface="Roboto"/>
                <a:sym typeface="Roboto"/>
              </a:rPr>
              <a:t> </a:t>
            </a:r>
            <a:r>
              <a:rPr lang="en-US" sz="4200">
                <a:latin typeface="Roboto Light"/>
                <a:ea typeface="Roboto Light"/>
                <a:cs typeface="Roboto Light"/>
                <a:sym typeface="Roboto Light"/>
              </a:rPr>
              <a:t>is a medical condition marked by multiple cognitive deficits such as memory impairment,</a:t>
            </a:r>
            <a:r>
              <a:rPr lang="en-US" sz="4200">
                <a:solidFill>
                  <a:srgbClr val="0D2859"/>
                </a:solidFill>
                <a:latin typeface="Roboto"/>
                <a:ea typeface="Roboto"/>
                <a:cs typeface="Roboto"/>
                <a:sym typeface="Roboto"/>
              </a:rPr>
              <a:t> </a:t>
            </a:r>
            <a:r>
              <a:rPr lang="en-US" sz="4200">
                <a:solidFill>
                  <a:srgbClr val="0D2859"/>
                </a:solidFill>
                <a:latin typeface="Roboto Medium"/>
                <a:ea typeface="Roboto Medium"/>
                <a:cs typeface="Roboto Medium"/>
                <a:sym typeface="Roboto Medium"/>
              </a:rPr>
              <a:t>language impairment</a:t>
            </a:r>
            <a:r>
              <a:rPr lang="en-US" sz="4200">
                <a:latin typeface="Roboto Light"/>
                <a:ea typeface="Roboto Light"/>
                <a:cs typeface="Roboto Light"/>
                <a:sym typeface="Roboto Light"/>
              </a:rPr>
              <a:t>, and the inability to plan and initiate complex behavior</a:t>
            </a:r>
            <a:endParaRPr sz="3900">
              <a:solidFill>
                <a:srgbClr val="0D2859"/>
              </a:solidFill>
              <a:latin typeface="Roboto Light"/>
              <a:ea typeface="Roboto Light"/>
              <a:cs typeface="Roboto Light"/>
              <a:sym typeface="Roboto Light"/>
            </a:endParaRPr>
          </a:p>
        </p:txBody>
      </p:sp>
      <p:sp>
        <p:nvSpPr>
          <p:cNvPr id="170" name="Google Shape;170;g861c86465a_0_44"/>
          <p:cNvSpPr txBox="1"/>
          <p:nvPr>
            <p:ph idx="1" type="body"/>
          </p:nvPr>
        </p:nvSpPr>
        <p:spPr>
          <a:xfrm>
            <a:off x="4128600" y="5111325"/>
            <a:ext cx="18579000" cy="1649400"/>
          </a:xfrm>
          <a:prstGeom prst="rect">
            <a:avLst/>
          </a:prstGeom>
          <a:noFill/>
          <a:ln>
            <a:noFill/>
          </a:ln>
        </p:spPr>
        <p:txBody>
          <a:bodyPr anchorCtr="0" anchor="ctr" bIns="91400" lIns="182850" spcFirstLastPara="1" rIns="182850" wrap="square" tIns="91400">
            <a:noAutofit/>
          </a:bodyPr>
          <a:lstStyle/>
          <a:p>
            <a:pPr indent="0" lvl="0" marL="0" rtl="0" algn="just">
              <a:lnSpc>
                <a:spcPct val="115000"/>
              </a:lnSpc>
              <a:spcBef>
                <a:spcPts val="0"/>
              </a:spcBef>
              <a:spcAft>
                <a:spcPts val="1000"/>
              </a:spcAft>
              <a:buSzPts val="1800"/>
              <a:buNone/>
            </a:pPr>
            <a:r>
              <a:rPr lang="en-US" sz="4200">
                <a:latin typeface="Roboto Light"/>
                <a:ea typeface="Roboto Light"/>
                <a:cs typeface="Roboto Light"/>
                <a:sym typeface="Roboto Light"/>
              </a:rPr>
              <a:t>Insurgence of dementia is linked with </a:t>
            </a:r>
            <a:r>
              <a:rPr lang="en-US" sz="4200">
                <a:solidFill>
                  <a:srgbClr val="0D2859"/>
                </a:solidFill>
                <a:latin typeface="Roboto Medium"/>
                <a:ea typeface="Roboto Medium"/>
                <a:cs typeface="Roboto Medium"/>
                <a:sym typeface="Roboto Medium"/>
              </a:rPr>
              <a:t>aging</a:t>
            </a:r>
            <a:r>
              <a:rPr lang="en-US" sz="4200">
                <a:latin typeface="Roboto Light"/>
                <a:ea typeface="Roboto Light"/>
                <a:cs typeface="Roboto Light"/>
                <a:sym typeface="Roboto Light"/>
              </a:rPr>
              <a:t> and it is a growing </a:t>
            </a:r>
            <a:r>
              <a:rPr lang="en-US" sz="4200">
                <a:solidFill>
                  <a:srgbClr val="0D2859"/>
                </a:solidFill>
                <a:latin typeface="Roboto Medium"/>
                <a:ea typeface="Roboto Medium"/>
                <a:cs typeface="Roboto Medium"/>
                <a:sym typeface="Roboto Medium"/>
              </a:rPr>
              <a:t>worldwide</a:t>
            </a:r>
            <a:r>
              <a:rPr lang="en-US" sz="4200">
                <a:latin typeface="Roboto Light"/>
                <a:ea typeface="Roboto Light"/>
                <a:cs typeface="Roboto Light"/>
                <a:sym typeface="Roboto Light"/>
              </a:rPr>
              <a:t> problem since global population is aging more and more</a:t>
            </a:r>
            <a:r>
              <a:rPr baseline="30000" lang="en-US" sz="4200">
                <a:latin typeface="Roboto Light"/>
                <a:ea typeface="Roboto Light"/>
                <a:cs typeface="Roboto Light"/>
                <a:sym typeface="Roboto Light"/>
              </a:rPr>
              <a:t>[1]</a:t>
            </a:r>
            <a:endParaRPr sz="4200">
              <a:solidFill>
                <a:srgbClr val="0D2859"/>
              </a:solidFill>
              <a:latin typeface="Roboto Light"/>
              <a:ea typeface="Roboto Light"/>
              <a:cs typeface="Roboto Light"/>
              <a:sym typeface="Roboto Light"/>
            </a:endParaRPr>
          </a:p>
        </p:txBody>
      </p:sp>
      <p:sp>
        <p:nvSpPr>
          <p:cNvPr id="171" name="Google Shape;171;g861c86465a_0_44"/>
          <p:cNvSpPr txBox="1"/>
          <p:nvPr>
            <p:ph idx="1" type="body"/>
          </p:nvPr>
        </p:nvSpPr>
        <p:spPr>
          <a:xfrm>
            <a:off x="4128600" y="7214950"/>
            <a:ext cx="18579000" cy="1649400"/>
          </a:xfrm>
          <a:prstGeom prst="rect">
            <a:avLst/>
          </a:prstGeom>
          <a:noFill/>
          <a:ln>
            <a:noFill/>
          </a:ln>
        </p:spPr>
        <p:txBody>
          <a:bodyPr anchorCtr="0" anchor="ctr" bIns="91400" lIns="182850" spcFirstLastPara="1" rIns="182850" wrap="square" tIns="91400">
            <a:noAutofit/>
          </a:bodyPr>
          <a:lstStyle/>
          <a:p>
            <a:pPr indent="0" lvl="0" marL="0" rtl="0" algn="just">
              <a:lnSpc>
                <a:spcPct val="115000"/>
              </a:lnSpc>
              <a:spcBef>
                <a:spcPts val="0"/>
              </a:spcBef>
              <a:spcAft>
                <a:spcPts val="0"/>
              </a:spcAft>
              <a:buSzPts val="1800"/>
              <a:buNone/>
            </a:pPr>
            <a:r>
              <a:rPr lang="en-US" sz="4200">
                <a:solidFill>
                  <a:schemeClr val="dk1"/>
                </a:solidFill>
                <a:latin typeface="Roboto Light"/>
                <a:ea typeface="Roboto Light"/>
                <a:cs typeface="Roboto Light"/>
                <a:sym typeface="Roboto Light"/>
              </a:rPr>
              <a:t>Current in-person </a:t>
            </a:r>
            <a:r>
              <a:rPr lang="en-US" sz="4200">
                <a:solidFill>
                  <a:srgbClr val="0D2859"/>
                </a:solidFill>
                <a:latin typeface="Roboto Medium"/>
                <a:ea typeface="Roboto Medium"/>
                <a:cs typeface="Roboto Medium"/>
                <a:sym typeface="Roboto Medium"/>
              </a:rPr>
              <a:t>screening</a:t>
            </a:r>
            <a:r>
              <a:rPr lang="en-US" sz="4200">
                <a:solidFill>
                  <a:schemeClr val="dk1"/>
                </a:solidFill>
                <a:latin typeface="Roboto Light"/>
                <a:ea typeface="Roboto Light"/>
                <a:cs typeface="Roboto Light"/>
                <a:sym typeface="Roboto Light"/>
              </a:rPr>
              <a:t> tests for dementia are </a:t>
            </a:r>
            <a:r>
              <a:rPr lang="en-US" sz="4200">
                <a:solidFill>
                  <a:srgbClr val="0D2859"/>
                </a:solidFill>
                <a:latin typeface="Roboto Medium"/>
                <a:ea typeface="Roboto Medium"/>
                <a:cs typeface="Roboto Medium"/>
                <a:sym typeface="Roboto Medium"/>
              </a:rPr>
              <a:t>time-consuming</a:t>
            </a:r>
            <a:r>
              <a:rPr lang="en-US" sz="4200">
                <a:solidFill>
                  <a:schemeClr val="dk1"/>
                </a:solidFill>
                <a:latin typeface="Roboto Light"/>
                <a:ea typeface="Roboto Light"/>
                <a:cs typeface="Roboto Light"/>
                <a:sym typeface="Roboto Light"/>
              </a:rPr>
              <a:t> and difficult to administer at scale</a:t>
            </a:r>
            <a:endParaRPr sz="4200">
              <a:latin typeface="Roboto Light"/>
              <a:ea typeface="Roboto Light"/>
              <a:cs typeface="Roboto Light"/>
              <a:sym typeface="Roboto Light"/>
            </a:endParaRPr>
          </a:p>
        </p:txBody>
      </p:sp>
      <p:sp>
        <p:nvSpPr>
          <p:cNvPr id="172" name="Google Shape;172;g861c86465a_0_44"/>
          <p:cNvSpPr txBox="1"/>
          <p:nvPr/>
        </p:nvSpPr>
        <p:spPr>
          <a:xfrm>
            <a:off x="9190200" y="9539570"/>
            <a:ext cx="13517399" cy="2139460"/>
          </a:xfrm>
          <a:prstGeom prst="rect">
            <a:avLst/>
          </a:prstGeom>
          <a:noFill/>
          <a:ln>
            <a:noFill/>
          </a:ln>
        </p:spPr>
        <p:txBody>
          <a:bodyPr anchorCtr="0" anchor="ctr" bIns="91400" lIns="182850" spcFirstLastPara="1" rIns="182850" wrap="square" tIns="91400">
            <a:noAutofit/>
          </a:bodyPr>
          <a:lstStyle/>
          <a:p>
            <a:pPr indent="-841248" lvl="0" marL="914400" marR="0" rtl="0" algn="l">
              <a:lnSpc>
                <a:spcPct val="114000"/>
              </a:lnSpc>
              <a:spcBef>
                <a:spcPts val="0"/>
              </a:spcBef>
              <a:spcAft>
                <a:spcPts val="0"/>
              </a:spcAft>
              <a:buClr>
                <a:srgbClr val="0D2859"/>
              </a:buClr>
              <a:buSzPts val="4200"/>
              <a:buFont typeface="Roboto Light"/>
              <a:buChar char="•"/>
            </a:pPr>
            <a:r>
              <a:rPr b="0" i="0" lang="en-US" sz="4400" u="none" cap="none" strike="noStrike">
                <a:solidFill>
                  <a:srgbClr val="0D2859"/>
                </a:solidFill>
                <a:latin typeface="Roboto Medium"/>
                <a:ea typeface="Roboto Medium"/>
                <a:cs typeface="Roboto Medium"/>
                <a:sym typeface="Roboto Medium"/>
              </a:rPr>
              <a:t>Mild cognitive impairment </a:t>
            </a:r>
            <a:r>
              <a:rPr b="0" i="0" lang="en-US" sz="4400" u="none" cap="none" strike="noStrike">
                <a:solidFill>
                  <a:schemeClr val="dk1"/>
                </a:solidFill>
                <a:latin typeface="Roboto Light"/>
                <a:ea typeface="Roboto Light"/>
                <a:cs typeface="Roboto Light"/>
                <a:sym typeface="Roboto Light"/>
              </a:rPr>
              <a:t>(</a:t>
            </a:r>
            <a:r>
              <a:rPr b="0" i="0" lang="en-US" sz="4400" u="none" cap="none" strike="noStrike">
                <a:solidFill>
                  <a:srgbClr val="0D2859"/>
                </a:solidFill>
                <a:latin typeface="Roboto Medium"/>
                <a:ea typeface="Roboto Medium"/>
                <a:cs typeface="Roboto Medium"/>
                <a:sym typeface="Roboto Medium"/>
              </a:rPr>
              <a:t>CI</a:t>
            </a:r>
            <a:r>
              <a:rPr b="0" i="0" lang="en-US" sz="4400" u="none" cap="none" strike="noStrike">
                <a:solidFill>
                  <a:schemeClr val="dk1"/>
                </a:solidFill>
                <a:latin typeface="Roboto Light"/>
                <a:ea typeface="Roboto Light"/>
                <a:cs typeface="Roboto Light"/>
                <a:sym typeface="Roboto Light"/>
              </a:rPr>
              <a:t>): daily activities not compromised</a:t>
            </a:r>
            <a:endParaRPr/>
          </a:p>
        </p:txBody>
      </p:sp>
      <p:sp>
        <p:nvSpPr>
          <p:cNvPr id="173" name="Google Shape;173;g861c86465a_0_44"/>
          <p:cNvSpPr txBox="1"/>
          <p:nvPr/>
        </p:nvSpPr>
        <p:spPr>
          <a:xfrm>
            <a:off x="1676400" y="12718422"/>
            <a:ext cx="21031199" cy="695427"/>
          </a:xfrm>
          <a:prstGeom prst="rect">
            <a:avLst/>
          </a:prstGeom>
          <a:noFill/>
          <a:ln>
            <a:noFill/>
          </a:ln>
        </p:spPr>
        <p:txBody>
          <a:bodyPr anchorCtr="0" anchor="ctr" bIns="91400" lIns="182850" spcFirstLastPara="1" rIns="182850" wrap="square" tIns="91400">
            <a:noAutofit/>
          </a:bodyPr>
          <a:lstStyle/>
          <a:p>
            <a:pPr indent="0" lvl="0" marL="0" marR="0" rtl="0" algn="l">
              <a:lnSpc>
                <a:spcPct val="115000"/>
              </a:lnSpc>
              <a:spcBef>
                <a:spcPts val="0"/>
              </a:spcBef>
              <a:spcAft>
                <a:spcPts val="0"/>
              </a:spcAft>
              <a:buClr>
                <a:schemeClr val="dk1"/>
              </a:buClr>
              <a:buSzPts val="1800"/>
              <a:buFont typeface="Helvetica Neue"/>
              <a:buNone/>
            </a:pPr>
            <a:r>
              <a:rPr b="0" i="0" lang="en-US" sz="3000" u="none" cap="none" strike="noStrike">
                <a:solidFill>
                  <a:srgbClr val="000000"/>
                </a:solidFill>
                <a:latin typeface="Roboto Thin"/>
                <a:ea typeface="Roboto Thin"/>
                <a:cs typeface="Roboto Thin"/>
                <a:sym typeface="Roboto Thin"/>
              </a:rPr>
              <a:t>[1] </a:t>
            </a:r>
            <a:r>
              <a:rPr b="0" i="0" lang="en-US" sz="3000" u="sng" cap="none" strike="noStrike">
                <a:solidFill>
                  <a:srgbClr val="0D275A"/>
                </a:solidFill>
                <a:latin typeface="Roboto Thin"/>
                <a:ea typeface="Roboto Thin"/>
                <a:cs typeface="Roboto Thin"/>
                <a:sym typeface="Roboto Thin"/>
                <a:hlinkClick r:id="rId9"/>
              </a:rPr>
              <a:t>Health in an Ageing World--What Do We Know?</a:t>
            </a:r>
            <a:endParaRPr b="0" i="0" sz="3000" u="none" cap="none" strike="noStrike">
              <a:solidFill>
                <a:srgbClr val="0D275A"/>
              </a:solidFill>
              <a:latin typeface="Roboto Thin"/>
              <a:ea typeface="Roboto Thin"/>
              <a:cs typeface="Roboto Thin"/>
              <a:sym typeface="Roboto Thin"/>
            </a:endParaRPr>
          </a:p>
        </p:txBody>
      </p:sp>
      <p:sp>
        <p:nvSpPr>
          <p:cNvPr id="174" name="Google Shape;174;g861c86465a_0_44"/>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3</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Google Shape;1022;p9"/>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sp>
        <p:nvSpPr>
          <p:cNvPr id="1023" name="Google Shape;1023;p9"/>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Methodology</a:t>
            </a:r>
            <a:endParaRPr sz="6500">
              <a:solidFill>
                <a:srgbClr val="0D2859"/>
              </a:solidFill>
              <a:latin typeface="Roboto"/>
              <a:ea typeface="Roboto"/>
              <a:cs typeface="Roboto"/>
              <a:sym typeface="Roboto"/>
            </a:endParaRPr>
          </a:p>
        </p:txBody>
      </p:sp>
      <p:grpSp>
        <p:nvGrpSpPr>
          <p:cNvPr id="1024" name="Google Shape;1024;p9"/>
          <p:cNvGrpSpPr/>
          <p:nvPr/>
        </p:nvGrpSpPr>
        <p:grpSpPr>
          <a:xfrm>
            <a:off x="21065094" y="730238"/>
            <a:ext cx="2332669" cy="1059616"/>
            <a:chOff x="0" y="0"/>
            <a:chExt cx="5272760" cy="2395154"/>
          </a:xfrm>
        </p:grpSpPr>
        <p:pic>
          <p:nvPicPr>
            <p:cNvPr descr="Image" id="1025" name="Google Shape;1025;p9"/>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026" name="Google Shape;1026;p9"/>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1027" name="Google Shape;1027;p9"/>
          <p:cNvSpPr txBox="1"/>
          <p:nvPr>
            <p:ph idx="1" type="body"/>
          </p:nvPr>
        </p:nvSpPr>
        <p:spPr>
          <a:xfrm>
            <a:off x="1676400" y="2148150"/>
            <a:ext cx="21031199" cy="9847800"/>
          </a:xfrm>
          <a:prstGeom prst="rect">
            <a:avLst/>
          </a:prstGeom>
          <a:noFill/>
          <a:ln>
            <a:noFill/>
          </a:ln>
        </p:spPr>
        <p:txBody>
          <a:bodyPr anchorCtr="0" anchor="t" bIns="91400" lIns="182850" spcFirstLastPara="1" rIns="182850" wrap="square" tIns="91400">
            <a:noAutofit/>
          </a:bodyPr>
          <a:lstStyle/>
          <a:p>
            <a:pPr indent="0" lvl="0" marL="0" rtl="0" algn="just">
              <a:lnSpc>
                <a:spcPct val="115000"/>
              </a:lnSpc>
              <a:spcBef>
                <a:spcPts val="0"/>
              </a:spcBef>
              <a:spcAft>
                <a:spcPts val="0"/>
              </a:spcAft>
              <a:buSzPts val="1100"/>
              <a:buFont typeface="Helvetica Neue"/>
              <a:buNone/>
            </a:pPr>
            <a:r>
              <a:rPr lang="en-US" sz="4200">
                <a:solidFill>
                  <a:srgbClr val="0D2859"/>
                </a:solidFill>
                <a:latin typeface="Roboto"/>
                <a:ea typeface="Roboto"/>
                <a:cs typeface="Roboto"/>
                <a:sym typeface="Roboto"/>
              </a:rPr>
              <a:t>Unilingual English:</a:t>
            </a:r>
            <a:endParaRPr sz="4200">
              <a:solidFill>
                <a:srgbClr val="0D2859"/>
              </a:solidFill>
              <a:latin typeface="Roboto"/>
              <a:ea typeface="Roboto"/>
              <a:cs typeface="Roboto"/>
              <a:sym typeface="Roboto"/>
            </a:endParaRPr>
          </a:p>
          <a:p>
            <a:pPr indent="-457200" lvl="0" marL="457200" marR="0" rtl="0" algn="just">
              <a:lnSpc>
                <a:spcPct val="115000"/>
              </a:lnSpc>
              <a:spcBef>
                <a:spcPts val="1000"/>
              </a:spcBef>
              <a:spcAft>
                <a:spcPts val="0"/>
              </a:spcAft>
              <a:buClr>
                <a:srgbClr val="0D2859"/>
              </a:buClr>
              <a:buSzPts val="3900"/>
              <a:buFont typeface="Roboto Light"/>
              <a:buChar char="•"/>
            </a:pPr>
            <a:r>
              <a:rPr lang="en-US" sz="4200">
                <a:latin typeface="Roboto"/>
                <a:ea typeface="Roboto"/>
                <a:cs typeface="Roboto"/>
                <a:sym typeface="Roboto"/>
              </a:rPr>
              <a:t>Classification</a:t>
            </a:r>
            <a:r>
              <a:rPr lang="en-US" sz="4200">
                <a:solidFill>
                  <a:srgbClr val="0D2859"/>
                </a:solidFill>
                <a:latin typeface="Roboto"/>
                <a:ea typeface="Roboto"/>
                <a:cs typeface="Roboto"/>
                <a:sym typeface="Roboto"/>
              </a:rPr>
              <a:t> </a:t>
            </a:r>
            <a:r>
              <a:rPr lang="en-US" sz="4200">
                <a:latin typeface="Roboto"/>
                <a:ea typeface="Roboto"/>
                <a:cs typeface="Roboto"/>
                <a:sym typeface="Roboto"/>
              </a:rPr>
              <a:t>of</a:t>
            </a:r>
            <a:r>
              <a:rPr lang="en-US" sz="4200">
                <a:solidFill>
                  <a:srgbClr val="0D2859"/>
                </a:solidFill>
                <a:latin typeface="Roboto"/>
                <a:ea typeface="Roboto"/>
                <a:cs typeface="Roboto"/>
                <a:sym typeface="Roboto"/>
              </a:rPr>
              <a:t> English-speaking</a:t>
            </a:r>
            <a:r>
              <a:rPr lang="en-US" sz="4200">
                <a:latin typeface="Roboto"/>
                <a:ea typeface="Roboto"/>
                <a:cs typeface="Roboto"/>
                <a:sym typeface="Roboto"/>
              </a:rPr>
              <a:t> patients in AD or HC class.</a:t>
            </a:r>
            <a:r>
              <a:rPr lang="en-US" sz="4200">
                <a:solidFill>
                  <a:srgbClr val="0D2859"/>
                </a:solidFill>
                <a:latin typeface="Roboto"/>
                <a:ea typeface="Roboto"/>
                <a:cs typeface="Roboto"/>
                <a:sym typeface="Roboto"/>
              </a:rPr>
              <a:t> </a:t>
            </a:r>
            <a:endParaRPr sz="4200">
              <a:solidFill>
                <a:srgbClr val="0D2859"/>
              </a:solidFill>
              <a:latin typeface="Roboto"/>
              <a:ea typeface="Roboto"/>
              <a:cs typeface="Roboto"/>
              <a:sym typeface="Roboto"/>
            </a:endParaRPr>
          </a:p>
          <a:p>
            <a:pPr indent="-457200" lvl="0" marL="457200" rtl="0" algn="just">
              <a:lnSpc>
                <a:spcPct val="115000"/>
              </a:lnSpc>
              <a:spcBef>
                <a:spcPts val="0"/>
              </a:spcBef>
              <a:spcAft>
                <a:spcPts val="0"/>
              </a:spcAft>
              <a:buClr>
                <a:srgbClr val="0D2859"/>
              </a:buClr>
              <a:buSzPts val="4200"/>
              <a:buFont typeface="Roboto Light"/>
              <a:buChar char="•"/>
            </a:pPr>
            <a:r>
              <a:rPr lang="en-US" sz="4200">
                <a:latin typeface="Roboto"/>
                <a:ea typeface="Roboto"/>
                <a:cs typeface="Roboto"/>
                <a:sym typeface="Roboto"/>
              </a:rPr>
              <a:t>Training</a:t>
            </a:r>
            <a:r>
              <a:rPr lang="en-US" sz="4200">
                <a:solidFill>
                  <a:srgbClr val="0D2859"/>
                </a:solidFill>
                <a:latin typeface="Roboto"/>
                <a:ea typeface="Roboto"/>
                <a:cs typeface="Roboto"/>
                <a:sym typeface="Roboto"/>
              </a:rPr>
              <a:t>: Pitt </a:t>
            </a:r>
            <a:r>
              <a:rPr lang="en-US" sz="4200">
                <a:latin typeface="Roboto"/>
                <a:ea typeface="Roboto"/>
                <a:cs typeface="Roboto"/>
                <a:sym typeface="Roboto"/>
              </a:rPr>
              <a:t>corpus</a:t>
            </a:r>
            <a:r>
              <a:rPr lang="en-US" sz="4200">
                <a:solidFill>
                  <a:srgbClr val="0D2859"/>
                </a:solidFill>
                <a:latin typeface="Roboto"/>
                <a:ea typeface="Roboto"/>
                <a:cs typeface="Roboto"/>
                <a:sym typeface="Roboto"/>
              </a:rPr>
              <a:t>, </a:t>
            </a:r>
            <a:r>
              <a:rPr lang="en-US" sz="4200">
                <a:latin typeface="Roboto"/>
                <a:ea typeface="Roboto"/>
                <a:cs typeface="Roboto"/>
                <a:sym typeface="Roboto"/>
              </a:rPr>
              <a:t>Testing</a:t>
            </a:r>
            <a:r>
              <a:rPr lang="en-US" sz="4200">
                <a:solidFill>
                  <a:srgbClr val="0D2859"/>
                </a:solidFill>
                <a:latin typeface="Roboto"/>
                <a:ea typeface="Roboto"/>
                <a:cs typeface="Roboto"/>
                <a:sym typeface="Roboto"/>
              </a:rPr>
              <a:t>: Pitt </a:t>
            </a:r>
            <a:r>
              <a:rPr lang="en-US" sz="4200">
                <a:latin typeface="Roboto"/>
                <a:ea typeface="Roboto"/>
                <a:cs typeface="Roboto"/>
                <a:sym typeface="Roboto"/>
              </a:rPr>
              <a:t>corpus</a:t>
            </a:r>
            <a:r>
              <a:rPr lang="en-US" sz="4200">
                <a:solidFill>
                  <a:srgbClr val="0D2859"/>
                </a:solidFill>
                <a:latin typeface="Roboto"/>
                <a:ea typeface="Roboto"/>
                <a:cs typeface="Roboto"/>
                <a:sym typeface="Roboto"/>
              </a:rPr>
              <a:t>.</a:t>
            </a:r>
            <a:endParaRPr sz="4200">
              <a:solidFill>
                <a:srgbClr val="0D2859"/>
              </a:solidFill>
              <a:latin typeface="Roboto"/>
              <a:ea typeface="Roboto"/>
              <a:cs typeface="Roboto"/>
              <a:sym typeface="Roboto"/>
            </a:endParaRPr>
          </a:p>
          <a:p>
            <a:pPr indent="0" lvl="0" marL="457200" rtl="0" algn="just">
              <a:lnSpc>
                <a:spcPct val="115000"/>
              </a:lnSpc>
              <a:spcBef>
                <a:spcPts val="0"/>
              </a:spcBef>
              <a:spcAft>
                <a:spcPts val="0"/>
              </a:spcAft>
              <a:buSzPts val="1800"/>
              <a:buNone/>
            </a:pPr>
            <a:r>
              <a:rPr lang="en-US" sz="4200">
                <a:solidFill>
                  <a:srgbClr val="0D2859"/>
                </a:solidFill>
                <a:latin typeface="Roboto"/>
                <a:ea typeface="Roboto"/>
                <a:cs typeface="Roboto"/>
                <a:sym typeface="Roboto"/>
              </a:rPr>
              <a:t> </a:t>
            </a:r>
            <a:endParaRPr sz="4200">
              <a:solidFill>
                <a:srgbClr val="0D2859"/>
              </a:solidFill>
              <a:latin typeface="Roboto"/>
              <a:ea typeface="Roboto"/>
              <a:cs typeface="Roboto"/>
              <a:sym typeface="Roboto"/>
            </a:endParaRPr>
          </a:p>
          <a:p>
            <a:pPr indent="0" lvl="0" marL="0" rtl="0" algn="just">
              <a:lnSpc>
                <a:spcPct val="115000"/>
              </a:lnSpc>
              <a:spcBef>
                <a:spcPts val="0"/>
              </a:spcBef>
              <a:spcAft>
                <a:spcPts val="0"/>
              </a:spcAft>
              <a:buClr>
                <a:schemeClr val="dk1"/>
              </a:buClr>
              <a:buSzPts val="1100"/>
              <a:buFont typeface="Arial"/>
              <a:buNone/>
            </a:pPr>
            <a:r>
              <a:rPr lang="en-US" sz="4200">
                <a:solidFill>
                  <a:srgbClr val="0D2859"/>
                </a:solidFill>
                <a:latin typeface="Roboto"/>
                <a:ea typeface="Roboto"/>
                <a:cs typeface="Roboto"/>
                <a:sym typeface="Roboto"/>
              </a:rPr>
              <a:t>Unilingual Italian: </a:t>
            </a:r>
            <a:endParaRPr sz="4200">
              <a:solidFill>
                <a:srgbClr val="0D2859"/>
              </a:solidFill>
              <a:latin typeface="Roboto"/>
              <a:ea typeface="Roboto"/>
              <a:cs typeface="Roboto"/>
              <a:sym typeface="Roboto"/>
            </a:endParaRPr>
          </a:p>
          <a:p>
            <a:pPr indent="-457200" lvl="0" marL="457200" rtl="0" algn="just">
              <a:lnSpc>
                <a:spcPct val="115000"/>
              </a:lnSpc>
              <a:spcBef>
                <a:spcPts val="1000"/>
              </a:spcBef>
              <a:spcAft>
                <a:spcPts val="0"/>
              </a:spcAft>
              <a:buClr>
                <a:srgbClr val="0D2859"/>
              </a:buClr>
              <a:buSzPts val="4200"/>
              <a:buFont typeface="Roboto Light"/>
              <a:buChar char="•"/>
            </a:pPr>
            <a:r>
              <a:rPr lang="en-US" sz="4200">
                <a:solidFill>
                  <a:schemeClr val="dk1"/>
                </a:solidFill>
                <a:latin typeface="Roboto"/>
                <a:ea typeface="Roboto"/>
                <a:cs typeface="Roboto"/>
                <a:sym typeface="Roboto"/>
              </a:rPr>
              <a:t>Classification</a:t>
            </a:r>
            <a:r>
              <a:rPr lang="en-US" sz="4200">
                <a:solidFill>
                  <a:srgbClr val="0D2859"/>
                </a:solidFill>
                <a:latin typeface="Roboto"/>
                <a:ea typeface="Roboto"/>
                <a:cs typeface="Roboto"/>
                <a:sym typeface="Roboto"/>
              </a:rPr>
              <a:t> </a:t>
            </a:r>
            <a:r>
              <a:rPr lang="en-US" sz="4200">
                <a:solidFill>
                  <a:schemeClr val="dk1"/>
                </a:solidFill>
                <a:latin typeface="Roboto"/>
                <a:ea typeface="Roboto"/>
                <a:cs typeface="Roboto"/>
                <a:sym typeface="Roboto"/>
              </a:rPr>
              <a:t>of</a:t>
            </a:r>
            <a:r>
              <a:rPr lang="en-US" sz="4200">
                <a:solidFill>
                  <a:srgbClr val="0D2859"/>
                </a:solidFill>
                <a:latin typeface="Roboto"/>
                <a:ea typeface="Roboto"/>
                <a:cs typeface="Roboto"/>
                <a:sym typeface="Roboto"/>
              </a:rPr>
              <a:t> Italian-speaking </a:t>
            </a:r>
            <a:r>
              <a:rPr lang="en-US" sz="4200">
                <a:solidFill>
                  <a:schemeClr val="dk1"/>
                </a:solidFill>
                <a:latin typeface="Roboto"/>
                <a:ea typeface="Roboto"/>
                <a:cs typeface="Roboto"/>
                <a:sym typeface="Roboto"/>
              </a:rPr>
              <a:t>patients in G1 or G2 class. </a:t>
            </a:r>
            <a:endParaRPr sz="4200">
              <a:solidFill>
                <a:schemeClr val="dk1"/>
              </a:solidFill>
              <a:latin typeface="Roboto"/>
              <a:ea typeface="Roboto"/>
              <a:cs typeface="Roboto"/>
              <a:sym typeface="Roboto"/>
            </a:endParaRPr>
          </a:p>
          <a:p>
            <a:pPr indent="-457200" lvl="0" marL="457200" rtl="0" algn="just">
              <a:lnSpc>
                <a:spcPct val="115000"/>
              </a:lnSpc>
              <a:spcBef>
                <a:spcPts val="0"/>
              </a:spcBef>
              <a:spcAft>
                <a:spcPts val="0"/>
              </a:spcAft>
              <a:buClr>
                <a:srgbClr val="0D2859"/>
              </a:buClr>
              <a:buSzPts val="4200"/>
              <a:buFont typeface="Roboto Light"/>
              <a:buChar char="•"/>
            </a:pPr>
            <a:r>
              <a:rPr lang="en-US" sz="4200">
                <a:solidFill>
                  <a:schemeClr val="dk1"/>
                </a:solidFill>
                <a:latin typeface="Roboto"/>
                <a:ea typeface="Roboto"/>
                <a:cs typeface="Roboto"/>
                <a:sym typeface="Roboto"/>
              </a:rPr>
              <a:t>Training</a:t>
            </a:r>
            <a:r>
              <a:rPr lang="en-US" sz="4200">
                <a:solidFill>
                  <a:srgbClr val="0D2859"/>
                </a:solidFill>
                <a:latin typeface="Roboto"/>
                <a:ea typeface="Roboto"/>
                <a:cs typeface="Roboto"/>
                <a:sym typeface="Roboto"/>
              </a:rPr>
              <a:t>: Italian </a:t>
            </a:r>
            <a:r>
              <a:rPr lang="en-US" sz="4200">
                <a:solidFill>
                  <a:schemeClr val="dk1"/>
                </a:solidFill>
                <a:latin typeface="Roboto"/>
                <a:ea typeface="Roboto"/>
                <a:cs typeface="Roboto"/>
                <a:sym typeface="Roboto"/>
              </a:rPr>
              <a:t>corpus</a:t>
            </a:r>
            <a:r>
              <a:rPr lang="en-US" sz="4200">
                <a:solidFill>
                  <a:srgbClr val="0D2859"/>
                </a:solidFill>
                <a:latin typeface="Roboto"/>
                <a:ea typeface="Roboto"/>
                <a:cs typeface="Roboto"/>
                <a:sym typeface="Roboto"/>
              </a:rPr>
              <a:t>, </a:t>
            </a:r>
            <a:r>
              <a:rPr lang="en-US" sz="4200">
                <a:solidFill>
                  <a:schemeClr val="dk1"/>
                </a:solidFill>
                <a:latin typeface="Roboto"/>
                <a:ea typeface="Roboto"/>
                <a:cs typeface="Roboto"/>
                <a:sym typeface="Roboto"/>
              </a:rPr>
              <a:t>Testing</a:t>
            </a:r>
            <a:r>
              <a:rPr lang="en-US" sz="4200">
                <a:solidFill>
                  <a:srgbClr val="0D2859"/>
                </a:solidFill>
                <a:latin typeface="Roboto"/>
                <a:ea typeface="Roboto"/>
                <a:cs typeface="Roboto"/>
                <a:sym typeface="Roboto"/>
              </a:rPr>
              <a:t>: Italian </a:t>
            </a:r>
            <a:r>
              <a:rPr lang="en-US" sz="4200">
                <a:solidFill>
                  <a:schemeClr val="dk1"/>
                </a:solidFill>
                <a:latin typeface="Roboto"/>
                <a:ea typeface="Roboto"/>
                <a:cs typeface="Roboto"/>
                <a:sym typeface="Roboto"/>
              </a:rPr>
              <a:t>corpus</a:t>
            </a:r>
            <a:r>
              <a:rPr lang="en-US" sz="4200">
                <a:solidFill>
                  <a:srgbClr val="0D2859"/>
                </a:solidFill>
                <a:latin typeface="Roboto"/>
                <a:ea typeface="Roboto"/>
                <a:cs typeface="Roboto"/>
                <a:sym typeface="Roboto"/>
              </a:rPr>
              <a:t>.</a:t>
            </a:r>
            <a:endParaRPr sz="4200">
              <a:solidFill>
                <a:srgbClr val="0D2859"/>
              </a:solidFill>
              <a:latin typeface="Roboto"/>
              <a:ea typeface="Roboto"/>
              <a:cs typeface="Roboto"/>
              <a:sym typeface="Roboto"/>
            </a:endParaRPr>
          </a:p>
          <a:p>
            <a:pPr indent="0" lvl="0" marL="457200" rtl="0" algn="just">
              <a:lnSpc>
                <a:spcPct val="115000"/>
              </a:lnSpc>
              <a:spcBef>
                <a:spcPts val="0"/>
              </a:spcBef>
              <a:spcAft>
                <a:spcPts val="0"/>
              </a:spcAft>
              <a:buSzPts val="1800"/>
              <a:buNone/>
            </a:pPr>
            <a:r>
              <a:t/>
            </a:r>
            <a:endParaRPr sz="4200">
              <a:solidFill>
                <a:srgbClr val="0D2859"/>
              </a:solidFill>
              <a:latin typeface="Roboto"/>
              <a:ea typeface="Roboto"/>
              <a:cs typeface="Roboto"/>
              <a:sym typeface="Roboto"/>
            </a:endParaRPr>
          </a:p>
          <a:p>
            <a:pPr indent="0" lvl="0" marL="0" rtl="0" algn="just">
              <a:lnSpc>
                <a:spcPct val="115000"/>
              </a:lnSpc>
              <a:spcBef>
                <a:spcPts val="0"/>
              </a:spcBef>
              <a:spcAft>
                <a:spcPts val="0"/>
              </a:spcAft>
              <a:buSzPts val="1800"/>
              <a:buNone/>
            </a:pPr>
            <a:r>
              <a:rPr lang="en-US" sz="4200">
                <a:solidFill>
                  <a:srgbClr val="0D2859"/>
                </a:solidFill>
                <a:latin typeface="Roboto"/>
                <a:ea typeface="Roboto"/>
                <a:cs typeface="Roboto"/>
                <a:sym typeface="Roboto"/>
              </a:rPr>
              <a:t>Cross-lingual Transfer:</a:t>
            </a:r>
            <a:endParaRPr sz="4200">
              <a:solidFill>
                <a:srgbClr val="0D2859"/>
              </a:solidFill>
              <a:latin typeface="Roboto"/>
              <a:ea typeface="Roboto"/>
              <a:cs typeface="Roboto"/>
              <a:sym typeface="Roboto"/>
            </a:endParaRPr>
          </a:p>
          <a:p>
            <a:pPr indent="-457200" lvl="0" marL="457200" rtl="0" algn="just">
              <a:lnSpc>
                <a:spcPct val="115000"/>
              </a:lnSpc>
              <a:spcBef>
                <a:spcPts val="1000"/>
              </a:spcBef>
              <a:spcAft>
                <a:spcPts val="0"/>
              </a:spcAft>
              <a:buClr>
                <a:srgbClr val="0D2859"/>
              </a:buClr>
              <a:buSzPts val="4200"/>
              <a:buFont typeface="Roboto Light"/>
              <a:buChar char="•"/>
            </a:pPr>
            <a:r>
              <a:rPr lang="en-US" sz="4200">
                <a:latin typeface="Roboto"/>
                <a:ea typeface="Roboto"/>
                <a:cs typeface="Roboto"/>
                <a:sym typeface="Roboto"/>
              </a:rPr>
              <a:t>Classification o</a:t>
            </a:r>
            <a:r>
              <a:rPr lang="en-US" sz="4200">
                <a:solidFill>
                  <a:srgbClr val="0D2859"/>
                </a:solidFill>
                <a:latin typeface="Roboto"/>
                <a:ea typeface="Roboto"/>
                <a:cs typeface="Roboto"/>
                <a:sym typeface="Roboto"/>
              </a:rPr>
              <a:t>f Italian-speaking </a:t>
            </a:r>
            <a:r>
              <a:rPr lang="en-US" sz="4200">
                <a:latin typeface="Roboto"/>
                <a:ea typeface="Roboto"/>
                <a:cs typeface="Roboto"/>
                <a:sym typeface="Roboto"/>
              </a:rPr>
              <a:t>patients in G1 or G2 cla</a:t>
            </a:r>
            <a:r>
              <a:rPr lang="en-US" sz="4200">
                <a:solidFill>
                  <a:srgbClr val="0D2859"/>
                </a:solidFill>
                <a:latin typeface="Roboto"/>
                <a:ea typeface="Roboto"/>
                <a:cs typeface="Roboto"/>
                <a:sym typeface="Roboto"/>
              </a:rPr>
              <a:t>ss. </a:t>
            </a:r>
            <a:endParaRPr sz="4200">
              <a:solidFill>
                <a:srgbClr val="0D2859"/>
              </a:solidFill>
              <a:latin typeface="Roboto"/>
              <a:ea typeface="Roboto"/>
              <a:cs typeface="Roboto"/>
              <a:sym typeface="Roboto"/>
            </a:endParaRPr>
          </a:p>
          <a:p>
            <a:pPr indent="-457200" lvl="0" marL="457200" rtl="0" algn="just">
              <a:lnSpc>
                <a:spcPct val="115000"/>
              </a:lnSpc>
              <a:spcBef>
                <a:spcPts val="0"/>
              </a:spcBef>
              <a:spcAft>
                <a:spcPts val="0"/>
              </a:spcAft>
              <a:buClr>
                <a:srgbClr val="0D2859"/>
              </a:buClr>
              <a:buSzPts val="4200"/>
              <a:buFont typeface="Roboto Light"/>
              <a:buChar char="•"/>
            </a:pPr>
            <a:r>
              <a:rPr lang="en-US" sz="4200">
                <a:latin typeface="Roboto"/>
                <a:ea typeface="Roboto"/>
                <a:cs typeface="Roboto"/>
                <a:sym typeface="Roboto"/>
              </a:rPr>
              <a:t>Training</a:t>
            </a:r>
            <a:r>
              <a:rPr lang="en-US" sz="4200">
                <a:solidFill>
                  <a:srgbClr val="0D2859"/>
                </a:solidFill>
                <a:latin typeface="Roboto"/>
                <a:ea typeface="Roboto"/>
                <a:cs typeface="Roboto"/>
                <a:sym typeface="Roboto"/>
              </a:rPr>
              <a:t>: Pitt </a:t>
            </a:r>
            <a:r>
              <a:rPr lang="en-US" sz="4200">
                <a:latin typeface="Roboto"/>
                <a:ea typeface="Roboto"/>
                <a:cs typeface="Roboto"/>
                <a:sym typeface="Roboto"/>
              </a:rPr>
              <a:t>corpus</a:t>
            </a:r>
            <a:r>
              <a:rPr lang="en-US" sz="4200">
                <a:solidFill>
                  <a:srgbClr val="0D2859"/>
                </a:solidFill>
                <a:latin typeface="Roboto"/>
                <a:ea typeface="Roboto"/>
                <a:cs typeface="Roboto"/>
                <a:sym typeface="Roboto"/>
              </a:rPr>
              <a:t> </a:t>
            </a:r>
            <a:r>
              <a:rPr lang="en-US" sz="4200">
                <a:latin typeface="Roboto"/>
                <a:ea typeface="Roboto"/>
                <a:cs typeface="Roboto"/>
                <a:sym typeface="Roboto"/>
              </a:rPr>
              <a:t>and</a:t>
            </a:r>
            <a:r>
              <a:rPr lang="en-US" sz="4200">
                <a:solidFill>
                  <a:srgbClr val="0D2859"/>
                </a:solidFill>
                <a:latin typeface="Roboto"/>
                <a:ea typeface="Roboto"/>
                <a:cs typeface="Roboto"/>
                <a:sym typeface="Roboto"/>
              </a:rPr>
              <a:t> Italian </a:t>
            </a:r>
            <a:r>
              <a:rPr lang="en-US" sz="4200">
                <a:latin typeface="Roboto"/>
                <a:ea typeface="Roboto"/>
                <a:cs typeface="Roboto"/>
                <a:sym typeface="Roboto"/>
              </a:rPr>
              <a:t>corpus</a:t>
            </a:r>
            <a:r>
              <a:rPr lang="en-US" sz="4200">
                <a:solidFill>
                  <a:srgbClr val="0D2859"/>
                </a:solidFill>
                <a:latin typeface="Roboto"/>
                <a:ea typeface="Roboto"/>
                <a:cs typeface="Roboto"/>
                <a:sym typeface="Roboto"/>
              </a:rPr>
              <a:t>, </a:t>
            </a:r>
            <a:r>
              <a:rPr lang="en-US" sz="4200">
                <a:latin typeface="Roboto"/>
                <a:ea typeface="Roboto"/>
                <a:cs typeface="Roboto"/>
                <a:sym typeface="Roboto"/>
              </a:rPr>
              <a:t>Testing</a:t>
            </a:r>
            <a:r>
              <a:rPr lang="en-US" sz="4200">
                <a:solidFill>
                  <a:srgbClr val="0D2859"/>
                </a:solidFill>
                <a:latin typeface="Roboto"/>
                <a:ea typeface="Roboto"/>
                <a:cs typeface="Roboto"/>
                <a:sym typeface="Roboto"/>
              </a:rPr>
              <a:t>: Italian </a:t>
            </a:r>
            <a:r>
              <a:rPr lang="en-US" sz="4200">
                <a:latin typeface="Roboto"/>
                <a:ea typeface="Roboto"/>
                <a:cs typeface="Roboto"/>
                <a:sym typeface="Roboto"/>
              </a:rPr>
              <a:t>corpus</a:t>
            </a:r>
            <a:r>
              <a:rPr lang="en-US" sz="4200">
                <a:solidFill>
                  <a:srgbClr val="0D2859"/>
                </a:solidFill>
                <a:latin typeface="Roboto"/>
                <a:ea typeface="Roboto"/>
                <a:cs typeface="Roboto"/>
                <a:sym typeface="Roboto"/>
              </a:rPr>
              <a:t>.</a:t>
            </a:r>
            <a:endParaRPr sz="4200">
              <a:solidFill>
                <a:srgbClr val="0D2859"/>
              </a:solidFill>
              <a:latin typeface="Roboto"/>
              <a:ea typeface="Roboto"/>
              <a:cs typeface="Roboto"/>
              <a:sym typeface="Roboto"/>
            </a:endParaRPr>
          </a:p>
          <a:p>
            <a:pPr indent="-457200" lvl="0" marL="457200" rtl="0" algn="just">
              <a:lnSpc>
                <a:spcPct val="115000"/>
              </a:lnSpc>
              <a:spcBef>
                <a:spcPts val="0"/>
              </a:spcBef>
              <a:spcAft>
                <a:spcPts val="0"/>
              </a:spcAft>
              <a:buClr>
                <a:srgbClr val="0D2859"/>
              </a:buClr>
              <a:buSzPts val="4200"/>
              <a:buFont typeface="Roboto Light"/>
              <a:buChar char="•"/>
            </a:pPr>
            <a:r>
              <a:rPr lang="en-US" sz="4200">
                <a:latin typeface="Roboto"/>
                <a:ea typeface="Roboto"/>
                <a:cs typeface="Roboto"/>
                <a:sym typeface="Roboto"/>
              </a:rPr>
              <a:t>Attempt to extract language-invariant features from both Pitt corpus and Italian corpus</a:t>
            </a:r>
            <a:r>
              <a:rPr lang="en-US" sz="4200">
                <a:solidFill>
                  <a:srgbClr val="0D2859"/>
                </a:solidFill>
                <a:latin typeface="Roboto"/>
                <a:ea typeface="Roboto"/>
                <a:cs typeface="Roboto"/>
                <a:sym typeface="Roboto"/>
              </a:rPr>
              <a:t>.  </a:t>
            </a:r>
            <a:endParaRPr sz="4200">
              <a:solidFill>
                <a:srgbClr val="0D2859"/>
              </a:solidFill>
              <a:latin typeface="Roboto"/>
              <a:ea typeface="Roboto"/>
              <a:cs typeface="Roboto"/>
              <a:sym typeface="Roboto"/>
            </a:endParaRPr>
          </a:p>
        </p:txBody>
      </p:sp>
      <p:sp>
        <p:nvSpPr>
          <p:cNvPr id="1028" name="Google Shape;1028;p9"/>
          <p:cNvSpPr txBox="1"/>
          <p:nvPr>
            <p:ph idx="1" type="body"/>
          </p:nvPr>
        </p:nvSpPr>
        <p:spPr>
          <a:xfrm>
            <a:off x="1676400" y="12354250"/>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latin typeface="Roboto"/>
                <a:ea typeface="Roboto"/>
                <a:cs typeface="Roboto"/>
                <a:sym typeface="Roboto"/>
              </a:rPr>
              <a:t>AD: Alzheimer’s diseased subjects, HC: healthy control subjects</a:t>
            </a:r>
            <a:endParaRPr sz="30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g87ab607d91_0_13"/>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sp>
        <p:nvSpPr>
          <p:cNvPr id="1034" name="Google Shape;1034;g87ab607d91_0_13"/>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Other Contributions</a:t>
            </a:r>
            <a:endParaRPr sz="6500">
              <a:solidFill>
                <a:srgbClr val="0D2859"/>
              </a:solidFill>
              <a:latin typeface="Roboto"/>
              <a:ea typeface="Roboto"/>
              <a:cs typeface="Roboto"/>
              <a:sym typeface="Roboto"/>
            </a:endParaRPr>
          </a:p>
        </p:txBody>
      </p:sp>
      <p:grpSp>
        <p:nvGrpSpPr>
          <p:cNvPr id="1035" name="Google Shape;1035;g87ab607d91_0_13"/>
          <p:cNvGrpSpPr/>
          <p:nvPr/>
        </p:nvGrpSpPr>
        <p:grpSpPr>
          <a:xfrm>
            <a:off x="21065094" y="730238"/>
            <a:ext cx="2332669" cy="1059616"/>
            <a:chOff x="0" y="0"/>
            <a:chExt cx="5272760" cy="2395154"/>
          </a:xfrm>
        </p:grpSpPr>
        <p:pic>
          <p:nvPicPr>
            <p:cNvPr descr="Image" id="1036" name="Google Shape;1036;g87ab607d91_0_13"/>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037" name="Google Shape;1037;g87ab607d91_0_13"/>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1038" name="Google Shape;1038;g87ab607d91_0_13"/>
          <p:cNvSpPr txBox="1"/>
          <p:nvPr>
            <p:ph idx="1" type="body"/>
          </p:nvPr>
        </p:nvSpPr>
        <p:spPr>
          <a:xfrm>
            <a:off x="1676400" y="2629950"/>
            <a:ext cx="21031199" cy="9471300"/>
          </a:xfrm>
          <a:prstGeom prst="rect">
            <a:avLst/>
          </a:prstGeom>
          <a:noFill/>
          <a:ln>
            <a:noFill/>
          </a:ln>
        </p:spPr>
        <p:txBody>
          <a:bodyPr anchorCtr="0" anchor="ctr" bIns="91400" lIns="182850" spcFirstLastPara="1" rIns="182850" wrap="square" tIns="91400">
            <a:noAutofit/>
          </a:bodyPr>
          <a:lstStyle/>
          <a:p>
            <a:pPr indent="-457200" lvl="0" marL="457200" rtl="0" algn="just">
              <a:lnSpc>
                <a:spcPct val="115000"/>
              </a:lnSpc>
              <a:spcBef>
                <a:spcPts val="0"/>
              </a:spcBef>
              <a:spcAft>
                <a:spcPts val="0"/>
              </a:spcAft>
              <a:buClr>
                <a:srgbClr val="000000"/>
              </a:buClr>
              <a:buSzPts val="4200"/>
              <a:buFont typeface="Roboto Light"/>
              <a:buChar char="•"/>
            </a:pPr>
            <a:r>
              <a:rPr lang="en-US" sz="4200">
                <a:latin typeface="Roboto"/>
                <a:ea typeface="Roboto"/>
                <a:cs typeface="Roboto"/>
                <a:sym typeface="Roboto"/>
              </a:rPr>
              <a:t>We analyzed how different groups of features contribute to the AD classification task by using a feature selection method based on information gain. </a:t>
            </a:r>
            <a:endParaRPr sz="4200">
              <a:latin typeface="Roboto"/>
              <a:ea typeface="Roboto"/>
              <a:cs typeface="Roboto"/>
              <a:sym typeface="Roboto"/>
            </a:endParaRPr>
          </a:p>
          <a:p>
            <a:pPr indent="-457200" lvl="0" marL="457200" rtl="0" algn="just">
              <a:lnSpc>
                <a:spcPct val="115000"/>
              </a:lnSpc>
              <a:spcBef>
                <a:spcPts val="0"/>
              </a:spcBef>
              <a:spcAft>
                <a:spcPts val="0"/>
              </a:spcAft>
              <a:buClr>
                <a:srgbClr val="000000"/>
              </a:buClr>
              <a:buSzPts val="4200"/>
              <a:buFont typeface="Roboto Light"/>
              <a:buChar char="•"/>
            </a:pPr>
            <a:r>
              <a:rPr lang="en-US" sz="4200">
                <a:latin typeface="Roboto"/>
                <a:ea typeface="Roboto"/>
                <a:cs typeface="Roboto"/>
                <a:sym typeface="Roboto"/>
              </a:rPr>
              <a:t>We visualized attention mechanism weights corresponding to specific input samples to the DNN architecture proposed and analyzed linguistic patterns identified by the DL architectures proposed.</a:t>
            </a:r>
            <a:endParaRPr sz="4200">
              <a:latin typeface="Roboto"/>
              <a:ea typeface="Roboto"/>
              <a:cs typeface="Roboto"/>
              <a:sym typeface="Roboto"/>
            </a:endParaRPr>
          </a:p>
          <a:p>
            <a:pPr indent="-457200" lvl="0" marL="457200" rtl="0" algn="just">
              <a:lnSpc>
                <a:spcPct val="115000"/>
              </a:lnSpc>
              <a:spcBef>
                <a:spcPts val="0"/>
              </a:spcBef>
              <a:spcAft>
                <a:spcPts val="0"/>
              </a:spcAft>
              <a:buClr>
                <a:srgbClr val="000000"/>
              </a:buClr>
              <a:buSzPts val="4200"/>
              <a:buFont typeface="Roboto Light"/>
              <a:buChar char="•"/>
            </a:pPr>
            <a:r>
              <a:rPr lang="en-US" sz="4200">
                <a:latin typeface="Roboto"/>
                <a:ea typeface="Roboto"/>
                <a:cs typeface="Roboto"/>
                <a:sym typeface="Roboto"/>
              </a:rPr>
              <a:t>We proposed a cross-lingual adaptation to DNN models intending to perform CI detection on the newly introduced Italian corpus by exploiting knowledge learned on English subjects. </a:t>
            </a:r>
            <a:endParaRPr sz="4200">
              <a:latin typeface="Roboto"/>
              <a:ea typeface="Roboto"/>
              <a:cs typeface="Roboto"/>
              <a:sym typeface="Roboto"/>
            </a:endParaRPr>
          </a:p>
          <a:p>
            <a:pPr indent="-457200" lvl="0" marL="457200" rtl="0" algn="just">
              <a:lnSpc>
                <a:spcPct val="115000"/>
              </a:lnSpc>
              <a:spcBef>
                <a:spcPts val="0"/>
              </a:spcBef>
              <a:spcAft>
                <a:spcPts val="0"/>
              </a:spcAft>
              <a:buClr>
                <a:srgbClr val="000000"/>
              </a:buClr>
              <a:buSzPts val="4200"/>
              <a:buFont typeface="Roboto Light"/>
              <a:buChar char="•"/>
            </a:pPr>
            <a:r>
              <a:rPr lang="en-US" sz="4200">
                <a:latin typeface="Roboto"/>
                <a:ea typeface="Roboto"/>
                <a:cs typeface="Roboto"/>
                <a:sym typeface="Roboto"/>
              </a:rPr>
              <a:t>We studied how the different considered models can adapt to the different tasks of patient’s Mini-Mental State Examination (MMSE) score regression. In this context, we found that the DistilBERT model trained on the Pitt corpus proves to be the best-performing model also on the MMSE score regression scenario.</a:t>
            </a:r>
            <a:endParaRPr sz="42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g879c9135c7_0_8"/>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sp>
        <p:nvSpPr>
          <p:cNvPr id="1044" name="Google Shape;1044;g879c9135c7_0_8"/>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Transformer-based Approach</a:t>
            </a:r>
            <a:endParaRPr sz="6500">
              <a:solidFill>
                <a:srgbClr val="0D2859"/>
              </a:solidFill>
              <a:latin typeface="Roboto"/>
              <a:ea typeface="Roboto"/>
              <a:cs typeface="Roboto"/>
              <a:sym typeface="Roboto"/>
            </a:endParaRPr>
          </a:p>
        </p:txBody>
      </p:sp>
      <p:grpSp>
        <p:nvGrpSpPr>
          <p:cNvPr id="1045" name="Google Shape;1045;g879c9135c7_0_8"/>
          <p:cNvGrpSpPr/>
          <p:nvPr/>
        </p:nvGrpSpPr>
        <p:grpSpPr>
          <a:xfrm>
            <a:off x="21065094" y="730238"/>
            <a:ext cx="2332669" cy="1059616"/>
            <a:chOff x="0" y="0"/>
            <a:chExt cx="5272760" cy="2395154"/>
          </a:xfrm>
        </p:grpSpPr>
        <p:pic>
          <p:nvPicPr>
            <p:cNvPr descr="Image" id="1046" name="Google Shape;1046;g879c9135c7_0_8"/>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047" name="Google Shape;1047;g879c9135c7_0_8"/>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1048" name="Google Shape;1048;g879c9135c7_0_8"/>
          <p:cNvSpPr txBox="1"/>
          <p:nvPr>
            <p:ph idx="1" type="body"/>
          </p:nvPr>
        </p:nvSpPr>
        <p:spPr>
          <a:xfrm>
            <a:off x="1676400" y="2506500"/>
            <a:ext cx="10932300" cy="8703000"/>
          </a:xfrm>
          <a:prstGeom prst="rect">
            <a:avLst/>
          </a:prstGeom>
          <a:noFill/>
          <a:ln>
            <a:noFill/>
          </a:ln>
        </p:spPr>
        <p:txBody>
          <a:bodyPr anchorCtr="0" anchor="t" bIns="91400" lIns="182850" spcFirstLastPara="1" rIns="182850" wrap="square" tIns="91400">
            <a:noAutofit/>
          </a:bodyPr>
          <a:lstStyle/>
          <a:p>
            <a:pPr indent="0" lvl="0" marL="0" rtl="0" algn="just">
              <a:lnSpc>
                <a:spcPct val="115000"/>
              </a:lnSpc>
              <a:spcBef>
                <a:spcPts val="0"/>
              </a:spcBef>
              <a:spcAft>
                <a:spcPts val="0"/>
              </a:spcAft>
              <a:buSzPts val="1800"/>
              <a:buNone/>
            </a:pPr>
            <a:r>
              <a:rPr lang="en-US" sz="4200">
                <a:solidFill>
                  <a:srgbClr val="0D2859"/>
                </a:solidFill>
                <a:latin typeface="Roboto"/>
                <a:ea typeface="Roboto"/>
                <a:cs typeface="Roboto"/>
                <a:sym typeface="Roboto"/>
              </a:rPr>
              <a:t>DistilBERT</a:t>
            </a:r>
            <a:r>
              <a:rPr baseline="30000" lang="en-US" sz="4200">
                <a:solidFill>
                  <a:srgbClr val="0D2859"/>
                </a:solidFill>
                <a:latin typeface="Roboto"/>
                <a:ea typeface="Roboto"/>
                <a:cs typeface="Roboto"/>
                <a:sym typeface="Roboto"/>
              </a:rPr>
              <a:t>[1]</a:t>
            </a:r>
            <a:r>
              <a:rPr lang="en-US" sz="4200">
                <a:solidFill>
                  <a:srgbClr val="0D2859"/>
                </a:solidFill>
                <a:latin typeface="Roboto"/>
                <a:ea typeface="Roboto"/>
                <a:cs typeface="Roboto"/>
                <a:sym typeface="Roboto"/>
              </a:rPr>
              <a:t> </a:t>
            </a:r>
            <a:r>
              <a:rPr lang="en-US" sz="4200">
                <a:latin typeface="Roboto"/>
                <a:ea typeface="Roboto"/>
                <a:cs typeface="Roboto"/>
                <a:sym typeface="Roboto"/>
              </a:rPr>
              <a:t>low-parameter language model obtained via knowledge distillation from BERT-base</a:t>
            </a:r>
            <a:r>
              <a:rPr baseline="30000" lang="en-US" sz="4200">
                <a:latin typeface="Roboto"/>
                <a:ea typeface="Roboto"/>
                <a:cs typeface="Roboto"/>
                <a:sym typeface="Roboto"/>
              </a:rPr>
              <a:t>[2]</a:t>
            </a:r>
            <a:r>
              <a:rPr lang="en-US" sz="4200">
                <a:latin typeface="Roboto"/>
                <a:ea typeface="Roboto"/>
                <a:cs typeface="Roboto"/>
                <a:sym typeface="Roboto"/>
              </a:rPr>
              <a:t>: </a:t>
            </a:r>
            <a:r>
              <a:rPr lang="en-US" sz="4200">
                <a:solidFill>
                  <a:srgbClr val="0D2859"/>
                </a:solidFill>
                <a:latin typeface="Roboto"/>
                <a:ea typeface="Roboto"/>
                <a:cs typeface="Roboto"/>
                <a:sym typeface="Roboto"/>
              </a:rPr>
              <a:t> </a:t>
            </a:r>
            <a:endParaRPr sz="4200">
              <a:solidFill>
                <a:srgbClr val="0D2859"/>
              </a:solidFill>
              <a:latin typeface="Roboto"/>
              <a:ea typeface="Roboto"/>
              <a:cs typeface="Roboto"/>
              <a:sym typeface="Roboto"/>
            </a:endParaRPr>
          </a:p>
          <a:p>
            <a:pPr indent="-457200" lvl="0" marL="457200" rtl="0" algn="just">
              <a:lnSpc>
                <a:spcPct val="115000"/>
              </a:lnSpc>
              <a:spcBef>
                <a:spcPts val="0"/>
              </a:spcBef>
              <a:spcAft>
                <a:spcPts val="0"/>
              </a:spcAft>
              <a:buClr>
                <a:srgbClr val="0D2859"/>
              </a:buClr>
              <a:buSzPts val="4200"/>
              <a:buFont typeface="Roboto Light"/>
              <a:buChar char="•"/>
            </a:pPr>
            <a:r>
              <a:rPr lang="en-US" sz="4200">
                <a:latin typeface="Roboto"/>
                <a:ea typeface="Roboto"/>
                <a:cs typeface="Roboto"/>
                <a:sym typeface="Roboto"/>
              </a:rPr>
              <a:t>66M parameters:  L = 6, H = 768, A = 12.</a:t>
            </a:r>
            <a:endParaRPr sz="4200">
              <a:latin typeface="Roboto"/>
              <a:ea typeface="Roboto"/>
              <a:cs typeface="Roboto"/>
              <a:sym typeface="Roboto"/>
            </a:endParaRPr>
          </a:p>
          <a:p>
            <a:pPr indent="-457200" lvl="0" marL="457200" rtl="0" algn="just">
              <a:lnSpc>
                <a:spcPct val="115000"/>
              </a:lnSpc>
              <a:spcBef>
                <a:spcPts val="0"/>
              </a:spcBef>
              <a:spcAft>
                <a:spcPts val="0"/>
              </a:spcAft>
              <a:buClr>
                <a:srgbClr val="0D2859"/>
              </a:buClr>
              <a:buSzPts val="4200"/>
              <a:buFont typeface="Roboto"/>
              <a:buChar char="•"/>
            </a:pPr>
            <a:r>
              <a:rPr lang="en-US" sz="4200">
                <a:latin typeface="Roboto"/>
                <a:ea typeface="Roboto"/>
                <a:cs typeface="Roboto"/>
                <a:sym typeface="Roboto"/>
              </a:rPr>
              <a:t>Pre-training on</a:t>
            </a:r>
            <a:r>
              <a:rPr lang="en-US" sz="4200">
                <a:solidFill>
                  <a:srgbClr val="0D2859"/>
                </a:solidFill>
                <a:latin typeface="Roboto"/>
                <a:ea typeface="Roboto"/>
                <a:cs typeface="Roboto"/>
                <a:sym typeface="Roboto"/>
              </a:rPr>
              <a:t> English Wikipedia </a:t>
            </a:r>
            <a:r>
              <a:rPr lang="en-US" sz="4200">
                <a:latin typeface="Roboto"/>
                <a:ea typeface="Roboto"/>
                <a:cs typeface="Roboto"/>
                <a:sym typeface="Roboto"/>
              </a:rPr>
              <a:t>and</a:t>
            </a:r>
            <a:r>
              <a:rPr lang="en-US" sz="4200">
                <a:solidFill>
                  <a:srgbClr val="0D2859"/>
                </a:solidFill>
                <a:latin typeface="Roboto"/>
                <a:ea typeface="Roboto"/>
                <a:cs typeface="Roboto"/>
                <a:sym typeface="Roboto"/>
              </a:rPr>
              <a:t> Toronto book corpus. </a:t>
            </a:r>
            <a:endParaRPr sz="4200">
              <a:solidFill>
                <a:srgbClr val="0D2859"/>
              </a:solidFill>
              <a:latin typeface="Roboto"/>
              <a:ea typeface="Roboto"/>
              <a:cs typeface="Roboto"/>
              <a:sym typeface="Roboto"/>
            </a:endParaRPr>
          </a:p>
          <a:p>
            <a:pPr indent="0" lvl="0" marL="0" rtl="0" algn="just">
              <a:lnSpc>
                <a:spcPct val="115000"/>
              </a:lnSpc>
              <a:spcBef>
                <a:spcPts val="0"/>
              </a:spcBef>
              <a:spcAft>
                <a:spcPts val="0"/>
              </a:spcAft>
              <a:buSzPts val="1800"/>
              <a:buNone/>
            </a:pPr>
            <a:r>
              <a:t/>
            </a:r>
            <a:endParaRPr sz="4200">
              <a:solidFill>
                <a:srgbClr val="0D2859"/>
              </a:solidFill>
              <a:latin typeface="Roboto"/>
              <a:ea typeface="Roboto"/>
              <a:cs typeface="Roboto"/>
              <a:sym typeface="Roboto"/>
            </a:endParaRPr>
          </a:p>
          <a:p>
            <a:pPr indent="0" lvl="0" marL="0" rtl="0" algn="just">
              <a:lnSpc>
                <a:spcPct val="115000"/>
              </a:lnSpc>
              <a:spcBef>
                <a:spcPts val="0"/>
              </a:spcBef>
              <a:spcAft>
                <a:spcPts val="0"/>
              </a:spcAft>
              <a:buSzPts val="1800"/>
              <a:buNone/>
            </a:pPr>
            <a:r>
              <a:rPr lang="en-US" sz="4200">
                <a:solidFill>
                  <a:srgbClr val="0D2859"/>
                </a:solidFill>
                <a:latin typeface="Roboto"/>
                <a:ea typeface="Roboto"/>
                <a:cs typeface="Roboto"/>
                <a:sym typeface="Roboto"/>
              </a:rPr>
              <a:t>In our experiments:</a:t>
            </a:r>
            <a:endParaRPr sz="4200">
              <a:solidFill>
                <a:srgbClr val="0D2859"/>
              </a:solidFill>
              <a:latin typeface="Roboto"/>
              <a:ea typeface="Roboto"/>
              <a:cs typeface="Roboto"/>
              <a:sym typeface="Roboto"/>
            </a:endParaRPr>
          </a:p>
          <a:p>
            <a:pPr indent="-457200" lvl="0" marL="457200" rtl="0" algn="just">
              <a:lnSpc>
                <a:spcPct val="115000"/>
              </a:lnSpc>
              <a:spcBef>
                <a:spcPts val="0"/>
              </a:spcBef>
              <a:spcAft>
                <a:spcPts val="0"/>
              </a:spcAft>
              <a:buClr>
                <a:srgbClr val="0D2859"/>
              </a:buClr>
              <a:buSzPts val="4200"/>
              <a:buFont typeface="Roboto Light"/>
              <a:buChar char="•"/>
            </a:pPr>
            <a:r>
              <a:rPr lang="en-US" sz="4200">
                <a:latin typeface="Roboto"/>
                <a:ea typeface="Roboto"/>
                <a:cs typeface="Roboto"/>
                <a:sym typeface="Roboto"/>
              </a:rPr>
              <a:t>Both language-model</a:t>
            </a:r>
            <a:r>
              <a:rPr lang="en-US" sz="4200">
                <a:solidFill>
                  <a:srgbClr val="0D2859"/>
                </a:solidFill>
                <a:latin typeface="Roboto"/>
                <a:ea typeface="Roboto"/>
                <a:cs typeface="Roboto"/>
                <a:sym typeface="Roboto"/>
              </a:rPr>
              <a:t> pre-training </a:t>
            </a:r>
            <a:r>
              <a:rPr lang="en-US" sz="4200">
                <a:latin typeface="Roboto"/>
                <a:ea typeface="Roboto"/>
                <a:cs typeface="Roboto"/>
                <a:sym typeface="Roboto"/>
              </a:rPr>
              <a:t>and</a:t>
            </a:r>
            <a:r>
              <a:rPr lang="en-US" sz="4200">
                <a:solidFill>
                  <a:srgbClr val="0D2859"/>
                </a:solidFill>
                <a:latin typeface="Roboto"/>
                <a:ea typeface="Roboto"/>
                <a:cs typeface="Roboto"/>
                <a:sym typeface="Roboto"/>
              </a:rPr>
              <a:t> random initialization </a:t>
            </a:r>
            <a:r>
              <a:rPr lang="en-US" sz="4200">
                <a:latin typeface="Roboto"/>
                <a:ea typeface="Roboto"/>
                <a:cs typeface="Roboto"/>
                <a:sym typeface="Roboto"/>
              </a:rPr>
              <a:t>are considered to test pre-training generalization capabilities. </a:t>
            </a:r>
            <a:endParaRPr sz="4200">
              <a:solidFill>
                <a:srgbClr val="0D2859"/>
              </a:solidFill>
              <a:latin typeface="Roboto"/>
              <a:ea typeface="Roboto"/>
              <a:cs typeface="Roboto"/>
              <a:sym typeface="Roboto"/>
            </a:endParaRPr>
          </a:p>
          <a:p>
            <a:pPr indent="-457200" lvl="0" marL="457200" rtl="0" algn="just">
              <a:lnSpc>
                <a:spcPct val="115000"/>
              </a:lnSpc>
              <a:spcBef>
                <a:spcPts val="0"/>
              </a:spcBef>
              <a:spcAft>
                <a:spcPts val="0"/>
              </a:spcAft>
              <a:buClr>
                <a:srgbClr val="0D2859"/>
              </a:buClr>
              <a:buSzPts val="4200"/>
              <a:buFont typeface="Roboto Light"/>
              <a:buChar char="•"/>
            </a:pPr>
            <a:r>
              <a:rPr lang="en-US" sz="4200">
                <a:latin typeface="Roboto"/>
                <a:ea typeface="Roboto"/>
                <a:cs typeface="Roboto"/>
                <a:sym typeface="Roboto"/>
              </a:rPr>
              <a:t>Pre-trained tokenizer is used.</a:t>
            </a:r>
            <a:endParaRPr sz="4200">
              <a:solidFill>
                <a:srgbClr val="0D2859"/>
              </a:solidFill>
              <a:latin typeface="Roboto"/>
              <a:ea typeface="Roboto"/>
              <a:cs typeface="Roboto"/>
              <a:sym typeface="Roboto"/>
            </a:endParaRPr>
          </a:p>
        </p:txBody>
      </p:sp>
      <p:sp>
        <p:nvSpPr>
          <p:cNvPr id="1049" name="Google Shape;1049;g879c9135c7_0_8"/>
          <p:cNvSpPr txBox="1"/>
          <p:nvPr>
            <p:ph idx="1" type="body"/>
          </p:nvPr>
        </p:nvSpPr>
        <p:spPr>
          <a:xfrm>
            <a:off x="754525" y="12354250"/>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115000"/>
              </a:lnSpc>
              <a:spcBef>
                <a:spcPts val="0"/>
              </a:spcBef>
              <a:spcAft>
                <a:spcPts val="0"/>
              </a:spcAft>
              <a:buSzPts val="1800"/>
              <a:buNone/>
            </a:pPr>
            <a:r>
              <a:rPr lang="en-US" sz="3000">
                <a:solidFill>
                  <a:schemeClr val="dk1"/>
                </a:solidFill>
                <a:latin typeface="Roboto"/>
                <a:ea typeface="Roboto"/>
                <a:cs typeface="Roboto"/>
                <a:sym typeface="Roboto"/>
              </a:rPr>
              <a:t>[1] </a:t>
            </a:r>
            <a:r>
              <a:rPr lang="en-US" sz="3000" u="sng">
                <a:solidFill>
                  <a:schemeClr val="hlink"/>
                </a:solidFill>
                <a:latin typeface="Roboto"/>
                <a:ea typeface="Roboto"/>
                <a:cs typeface="Roboto"/>
                <a:sym typeface="Roboto"/>
                <a:hlinkClick r:id="rId4"/>
              </a:rPr>
              <a:t>Smaller, faster, cheaper, lighter: Introducing DistilBERT, a distilled version of BERT</a:t>
            </a:r>
            <a:endParaRPr sz="3000">
              <a:latin typeface="Roboto"/>
              <a:ea typeface="Roboto"/>
              <a:cs typeface="Roboto"/>
              <a:sym typeface="Roboto"/>
            </a:endParaRPr>
          </a:p>
          <a:p>
            <a:pPr indent="0" lvl="0" marL="0" rtl="0" algn="l">
              <a:lnSpc>
                <a:spcPct val="115000"/>
              </a:lnSpc>
              <a:spcBef>
                <a:spcPts val="0"/>
              </a:spcBef>
              <a:spcAft>
                <a:spcPts val="0"/>
              </a:spcAft>
              <a:buSzPts val="1800"/>
              <a:buNone/>
            </a:pPr>
            <a:r>
              <a:rPr lang="en-US" sz="3000">
                <a:latin typeface="Roboto"/>
                <a:ea typeface="Roboto"/>
                <a:cs typeface="Roboto"/>
                <a:sym typeface="Roboto"/>
              </a:rPr>
              <a:t>[2] </a:t>
            </a:r>
            <a:r>
              <a:rPr lang="en-US" sz="3000" u="sng">
                <a:solidFill>
                  <a:schemeClr val="hlink"/>
                </a:solidFill>
                <a:latin typeface="Roboto"/>
                <a:ea typeface="Roboto"/>
                <a:cs typeface="Roboto"/>
                <a:sym typeface="Roboto"/>
                <a:hlinkClick r:id="rId5"/>
              </a:rPr>
              <a:t>BERT: Pre-training of Deep Bidirectional Transformers for Language Understanding</a:t>
            </a:r>
            <a:endParaRPr sz="3000">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t/>
            </a:r>
            <a:endParaRPr sz="3000">
              <a:latin typeface="Roboto"/>
              <a:ea typeface="Roboto"/>
              <a:cs typeface="Roboto"/>
              <a:sym typeface="Roboto"/>
            </a:endParaRPr>
          </a:p>
        </p:txBody>
      </p:sp>
      <p:pic>
        <p:nvPicPr>
          <p:cNvPr descr="A screenshot of a cell phone&#10;&#10;Description automatically generated" id="1050" name="Google Shape;1050;g879c9135c7_0_8"/>
          <p:cNvPicPr preferRelativeResize="0"/>
          <p:nvPr/>
        </p:nvPicPr>
        <p:blipFill rotWithShape="1">
          <a:blip r:embed="rId6">
            <a:alphaModFix/>
          </a:blip>
          <a:srcRect b="0" l="0" r="0" t="0"/>
          <a:stretch/>
        </p:blipFill>
        <p:spPr>
          <a:xfrm>
            <a:off x="12769975" y="3536600"/>
            <a:ext cx="10932451" cy="7070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35"/>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General</a:t>
            </a:r>
            <a:r>
              <a:rPr lang="en-US">
                <a:solidFill>
                  <a:srgbClr val="0D2859"/>
                </a:solidFill>
                <a:latin typeface="Roboto"/>
                <a:ea typeface="Roboto"/>
                <a:cs typeface="Roboto"/>
                <a:sym typeface="Roboto"/>
              </a:rPr>
              <a:t> </a:t>
            </a:r>
            <a:r>
              <a:rPr lang="en-US" sz="6500">
                <a:solidFill>
                  <a:srgbClr val="0D2859"/>
                </a:solidFill>
                <a:latin typeface="Roboto"/>
                <a:ea typeface="Roboto"/>
                <a:cs typeface="Roboto"/>
                <a:sym typeface="Roboto"/>
              </a:rPr>
              <a:t>Framework</a:t>
            </a:r>
            <a:endParaRPr>
              <a:solidFill>
                <a:srgbClr val="0D2859"/>
              </a:solidFill>
              <a:latin typeface="Roboto"/>
              <a:ea typeface="Roboto"/>
              <a:cs typeface="Roboto"/>
              <a:sym typeface="Roboto"/>
            </a:endParaRPr>
          </a:p>
        </p:txBody>
      </p:sp>
      <p:pic>
        <p:nvPicPr>
          <p:cNvPr id="1056" name="Google Shape;1056;p35"/>
          <p:cNvPicPr preferRelativeResize="0"/>
          <p:nvPr/>
        </p:nvPicPr>
        <p:blipFill rotWithShape="1">
          <a:blip r:embed="rId3">
            <a:alphaModFix/>
          </a:blip>
          <a:srcRect b="0" l="0" r="0" t="0"/>
          <a:stretch/>
        </p:blipFill>
        <p:spPr>
          <a:xfrm>
            <a:off x="5452250" y="3381651"/>
            <a:ext cx="13479496" cy="8699650"/>
          </a:xfrm>
          <a:prstGeom prst="rect">
            <a:avLst/>
          </a:prstGeom>
          <a:noFill/>
          <a:ln>
            <a:noFill/>
          </a:ln>
        </p:spPr>
      </p:pic>
      <p:sp>
        <p:nvSpPr>
          <p:cNvPr id="1057" name="Google Shape;1057;p35"/>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058" name="Google Shape;1058;p35"/>
          <p:cNvGrpSpPr/>
          <p:nvPr/>
        </p:nvGrpSpPr>
        <p:grpSpPr>
          <a:xfrm>
            <a:off x="21065094" y="730238"/>
            <a:ext cx="2332669" cy="1059616"/>
            <a:chOff x="0" y="0"/>
            <a:chExt cx="5272760" cy="2395154"/>
          </a:xfrm>
        </p:grpSpPr>
        <p:pic>
          <p:nvPicPr>
            <p:cNvPr descr="Image" id="1059" name="Google Shape;1059;p35"/>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060" name="Google Shape;1060;p35"/>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36"/>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Embeddings: WORD </a:t>
            </a:r>
            <a:endParaRPr>
              <a:solidFill>
                <a:srgbClr val="0D2859"/>
              </a:solidFill>
              <a:latin typeface="Roboto"/>
              <a:ea typeface="Roboto"/>
              <a:cs typeface="Roboto"/>
              <a:sym typeface="Roboto"/>
            </a:endParaRPr>
          </a:p>
        </p:txBody>
      </p:sp>
      <p:pic>
        <p:nvPicPr>
          <p:cNvPr id="1066" name="Google Shape;1066;p36"/>
          <p:cNvPicPr preferRelativeResize="0"/>
          <p:nvPr/>
        </p:nvPicPr>
        <p:blipFill rotWithShape="1">
          <a:blip r:embed="rId3">
            <a:alphaModFix/>
          </a:blip>
          <a:srcRect b="0" l="0" r="0" t="0"/>
          <a:stretch/>
        </p:blipFill>
        <p:spPr>
          <a:xfrm>
            <a:off x="1676400" y="4455877"/>
            <a:ext cx="11466100" cy="4804250"/>
          </a:xfrm>
          <a:prstGeom prst="rect">
            <a:avLst/>
          </a:prstGeom>
          <a:noFill/>
          <a:ln>
            <a:noFill/>
          </a:ln>
        </p:spPr>
      </p:pic>
      <p:cxnSp>
        <p:nvCxnSpPr>
          <p:cNvPr id="1067" name="Google Shape;1067;p36"/>
          <p:cNvCxnSpPr/>
          <p:nvPr/>
        </p:nvCxnSpPr>
        <p:spPr>
          <a:xfrm flipH="1" rot="10800000">
            <a:off x="12521250" y="5400100"/>
            <a:ext cx="3616200" cy="16200"/>
          </a:xfrm>
          <a:prstGeom prst="straightConnector1">
            <a:avLst/>
          </a:prstGeom>
          <a:noFill/>
          <a:ln cap="flat" cmpd="sng" w="9525">
            <a:solidFill>
              <a:schemeClr val="dk2"/>
            </a:solidFill>
            <a:prstDash val="solid"/>
            <a:round/>
            <a:headEnd len="sm" w="sm" type="none"/>
            <a:tailEnd len="med" w="med" type="triangle"/>
          </a:ln>
        </p:spPr>
      </p:cxnSp>
      <p:sp>
        <p:nvSpPr>
          <p:cNvPr id="1068" name="Google Shape;1068;p36"/>
          <p:cNvSpPr txBox="1"/>
          <p:nvPr>
            <p:ph idx="1" type="body"/>
          </p:nvPr>
        </p:nvSpPr>
        <p:spPr>
          <a:xfrm>
            <a:off x="15946300" y="4549450"/>
            <a:ext cx="7630800" cy="1467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Dense 100d Vector.</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Pre-trained GloVe word embeddings.</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a:latin typeface="Roboto"/>
                <a:ea typeface="Roboto"/>
                <a:cs typeface="Roboto"/>
                <a:sym typeface="Roboto"/>
              </a:rPr>
              <a:t> </a:t>
            </a:r>
            <a:endParaRPr>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a:latin typeface="Roboto"/>
              <a:ea typeface="Roboto"/>
              <a:cs typeface="Roboto"/>
              <a:sym typeface="Roboto"/>
            </a:endParaRPr>
          </a:p>
          <a:p>
            <a:pPr indent="-101600" lvl="0" marL="457200" rtl="0" algn="l">
              <a:lnSpc>
                <a:spcPct val="90000"/>
              </a:lnSpc>
              <a:spcBef>
                <a:spcPts val="2000"/>
              </a:spcBef>
              <a:spcAft>
                <a:spcPts val="0"/>
              </a:spcAft>
              <a:buSzPts val="2800"/>
              <a:buFont typeface="Helvetica Neue"/>
              <a:buNone/>
            </a:pPr>
            <a:r>
              <a:t/>
            </a:r>
            <a:endParaRPr>
              <a:latin typeface="Roboto"/>
              <a:ea typeface="Roboto"/>
              <a:cs typeface="Roboto"/>
              <a:sym typeface="Roboto"/>
            </a:endParaRPr>
          </a:p>
        </p:txBody>
      </p:sp>
      <p:sp>
        <p:nvSpPr>
          <p:cNvPr id="1069" name="Google Shape;1069;p36"/>
          <p:cNvSpPr txBox="1"/>
          <p:nvPr>
            <p:ph idx="1" type="body"/>
          </p:nvPr>
        </p:nvSpPr>
        <p:spPr>
          <a:xfrm>
            <a:off x="13417800" y="8124550"/>
            <a:ext cx="9289800" cy="1467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t/>
            </a:r>
            <a:endParaRPr>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Disfluency tokens embeddings are initialized at random and adjusted during training.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a:solidFill>
                <a:schemeClr val="accent1"/>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a:solidFill>
                  <a:schemeClr val="accent1"/>
                </a:solidFill>
                <a:latin typeface="Roboto"/>
                <a:ea typeface="Roboto"/>
                <a:cs typeface="Roboto"/>
                <a:sym typeface="Roboto"/>
              </a:rPr>
              <a:t> </a:t>
            </a:r>
            <a:endParaRPr>
              <a:solidFill>
                <a:schemeClr val="accent1"/>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2850A3"/>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2850A3"/>
              </a:solidFill>
              <a:latin typeface="Roboto"/>
              <a:ea typeface="Roboto"/>
              <a:cs typeface="Roboto"/>
              <a:sym typeface="Roboto"/>
            </a:endParaRPr>
          </a:p>
          <a:p>
            <a:pPr indent="-101600" lvl="0" marL="457200" rtl="0" algn="l">
              <a:lnSpc>
                <a:spcPct val="90000"/>
              </a:lnSpc>
              <a:spcBef>
                <a:spcPts val="2000"/>
              </a:spcBef>
              <a:spcAft>
                <a:spcPts val="0"/>
              </a:spcAft>
              <a:buSzPts val="2800"/>
              <a:buFont typeface="Helvetica Neue"/>
              <a:buNone/>
            </a:pPr>
            <a:r>
              <a:t/>
            </a:r>
            <a:endParaRPr>
              <a:latin typeface="Roboto"/>
              <a:ea typeface="Roboto"/>
              <a:cs typeface="Roboto"/>
              <a:sym typeface="Roboto"/>
            </a:endParaRPr>
          </a:p>
        </p:txBody>
      </p:sp>
      <p:sp>
        <p:nvSpPr>
          <p:cNvPr id="1070" name="Google Shape;1070;p36"/>
          <p:cNvSpPr/>
          <p:nvPr/>
        </p:nvSpPr>
        <p:spPr>
          <a:xfrm>
            <a:off x="8299700" y="5855400"/>
            <a:ext cx="1210800" cy="557400"/>
          </a:xfrm>
          <a:prstGeom prst="ellipse">
            <a:avLst/>
          </a:prstGeom>
          <a:noFill/>
          <a:ln cap="flat" cmpd="sng" w="9525">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cxnSp>
        <p:nvCxnSpPr>
          <p:cNvPr id="1071" name="Google Shape;1071;p36"/>
          <p:cNvCxnSpPr>
            <a:stCxn id="1070" idx="6"/>
            <a:endCxn id="1069" idx="1"/>
          </p:cNvCxnSpPr>
          <p:nvPr/>
        </p:nvCxnSpPr>
        <p:spPr>
          <a:xfrm>
            <a:off x="9510500" y="6134100"/>
            <a:ext cx="3907200" cy="2724300"/>
          </a:xfrm>
          <a:prstGeom prst="straightConnector1">
            <a:avLst/>
          </a:prstGeom>
          <a:noFill/>
          <a:ln cap="flat" cmpd="sng" w="9525">
            <a:solidFill>
              <a:srgbClr val="FF0000"/>
            </a:solidFill>
            <a:prstDash val="solid"/>
            <a:round/>
            <a:headEnd len="sm" w="sm" type="none"/>
            <a:tailEnd len="med" w="med" type="triangle"/>
          </a:ln>
        </p:spPr>
      </p:cxnSp>
      <p:sp>
        <p:nvSpPr>
          <p:cNvPr id="1072" name="Google Shape;1072;p36"/>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073" name="Google Shape;1073;p36"/>
          <p:cNvGrpSpPr/>
          <p:nvPr/>
        </p:nvGrpSpPr>
        <p:grpSpPr>
          <a:xfrm>
            <a:off x="21065094" y="730238"/>
            <a:ext cx="2332669" cy="1059616"/>
            <a:chOff x="0" y="0"/>
            <a:chExt cx="5272760" cy="2395154"/>
          </a:xfrm>
        </p:grpSpPr>
        <p:pic>
          <p:nvPicPr>
            <p:cNvPr descr="Image" id="1074" name="Google Shape;1074;p36"/>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075" name="Google Shape;1075;p36"/>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37"/>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Embeddings: MOR </a:t>
            </a:r>
            <a:endParaRPr sz="6500">
              <a:solidFill>
                <a:srgbClr val="0D2859"/>
              </a:solidFill>
              <a:latin typeface="Roboto"/>
              <a:ea typeface="Roboto"/>
              <a:cs typeface="Roboto"/>
              <a:sym typeface="Roboto"/>
            </a:endParaRPr>
          </a:p>
        </p:txBody>
      </p:sp>
      <p:pic>
        <p:nvPicPr>
          <p:cNvPr id="1081" name="Google Shape;1081;p37"/>
          <p:cNvPicPr preferRelativeResize="0"/>
          <p:nvPr/>
        </p:nvPicPr>
        <p:blipFill rotWithShape="1">
          <a:blip r:embed="rId3">
            <a:alphaModFix/>
          </a:blip>
          <a:srcRect b="0" l="0" r="0" t="0"/>
          <a:stretch/>
        </p:blipFill>
        <p:spPr>
          <a:xfrm>
            <a:off x="1676400" y="4133850"/>
            <a:ext cx="10706100" cy="5448300"/>
          </a:xfrm>
          <a:prstGeom prst="rect">
            <a:avLst/>
          </a:prstGeom>
          <a:noFill/>
          <a:ln>
            <a:noFill/>
          </a:ln>
        </p:spPr>
      </p:pic>
      <p:cxnSp>
        <p:nvCxnSpPr>
          <p:cNvPr id="1082" name="Google Shape;1082;p37"/>
          <p:cNvCxnSpPr/>
          <p:nvPr/>
        </p:nvCxnSpPr>
        <p:spPr>
          <a:xfrm>
            <a:off x="10994050" y="5099850"/>
            <a:ext cx="3613800" cy="2985600"/>
          </a:xfrm>
          <a:prstGeom prst="straightConnector1">
            <a:avLst/>
          </a:prstGeom>
          <a:noFill/>
          <a:ln cap="flat" cmpd="sng" w="9525">
            <a:solidFill>
              <a:schemeClr val="dk2"/>
            </a:solidFill>
            <a:prstDash val="solid"/>
            <a:round/>
            <a:headEnd len="sm" w="sm" type="none"/>
            <a:tailEnd len="med" w="med" type="triangle"/>
          </a:ln>
        </p:spPr>
      </p:cxnSp>
      <p:sp>
        <p:nvSpPr>
          <p:cNvPr id="1083" name="Google Shape;1083;p37"/>
          <p:cNvSpPr txBox="1"/>
          <p:nvPr>
            <p:ph idx="1" type="body"/>
          </p:nvPr>
        </p:nvSpPr>
        <p:spPr>
          <a:xfrm>
            <a:off x="14172300" y="5005425"/>
            <a:ext cx="8299800" cy="36783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t/>
            </a:r>
            <a:endParaRPr sz="4200">
              <a:solidFill>
                <a:srgbClr val="0D2859"/>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There are 56 possible</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MOR  types  across  our  dataset.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One-hot encoded vector. 56 d.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a:solidFill>
                <a:schemeClr val="accent1"/>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a:solidFill>
                  <a:schemeClr val="accent1"/>
                </a:solidFill>
                <a:latin typeface="Roboto"/>
                <a:ea typeface="Roboto"/>
                <a:cs typeface="Roboto"/>
                <a:sym typeface="Roboto"/>
              </a:rPr>
              <a:t> </a:t>
            </a:r>
            <a:endParaRPr>
              <a:solidFill>
                <a:schemeClr val="accent1"/>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sz="4200">
              <a:solidFill>
                <a:srgbClr val="0D2859"/>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2850A3"/>
              </a:solidFill>
              <a:latin typeface="Roboto"/>
              <a:ea typeface="Roboto"/>
              <a:cs typeface="Roboto"/>
              <a:sym typeface="Roboto"/>
            </a:endParaRPr>
          </a:p>
          <a:p>
            <a:pPr indent="-101600" lvl="0" marL="457200" rtl="0" algn="l">
              <a:lnSpc>
                <a:spcPct val="90000"/>
              </a:lnSpc>
              <a:spcBef>
                <a:spcPts val="2000"/>
              </a:spcBef>
              <a:spcAft>
                <a:spcPts val="0"/>
              </a:spcAft>
              <a:buSzPts val="2800"/>
              <a:buFont typeface="Helvetica Neue"/>
              <a:buNone/>
            </a:pPr>
            <a:r>
              <a:t/>
            </a:r>
            <a:endParaRPr>
              <a:latin typeface="Roboto"/>
              <a:ea typeface="Roboto"/>
              <a:cs typeface="Roboto"/>
              <a:sym typeface="Roboto"/>
            </a:endParaRPr>
          </a:p>
        </p:txBody>
      </p:sp>
      <p:sp>
        <p:nvSpPr>
          <p:cNvPr id="1084" name="Google Shape;1084;p37"/>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085" name="Google Shape;1085;p37"/>
          <p:cNvGrpSpPr/>
          <p:nvPr/>
        </p:nvGrpSpPr>
        <p:grpSpPr>
          <a:xfrm>
            <a:off x="21065094" y="730238"/>
            <a:ext cx="2332669" cy="1059616"/>
            <a:chOff x="0" y="0"/>
            <a:chExt cx="5272760" cy="2395154"/>
          </a:xfrm>
        </p:grpSpPr>
        <p:pic>
          <p:nvPicPr>
            <p:cNvPr descr="Image" id="1086" name="Google Shape;1086;p37"/>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087" name="Google Shape;1087;p37"/>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38"/>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Helvetica Neue"/>
              <a:buNone/>
            </a:pPr>
            <a:r>
              <a:rPr lang="en-US" sz="6500">
                <a:solidFill>
                  <a:srgbClr val="0D2859"/>
                </a:solidFill>
                <a:latin typeface="Roboto"/>
                <a:ea typeface="Roboto"/>
                <a:cs typeface="Roboto"/>
                <a:sym typeface="Roboto"/>
              </a:rPr>
              <a:t>Embeddings: GRA</a:t>
            </a:r>
            <a:r>
              <a:rPr lang="en-US">
                <a:latin typeface="Roboto"/>
                <a:ea typeface="Roboto"/>
                <a:cs typeface="Roboto"/>
                <a:sym typeface="Roboto"/>
              </a:rPr>
              <a:t> </a:t>
            </a:r>
            <a:endParaRPr>
              <a:solidFill>
                <a:srgbClr val="2850A3"/>
              </a:solidFill>
              <a:latin typeface="Roboto"/>
              <a:ea typeface="Roboto"/>
              <a:cs typeface="Roboto"/>
              <a:sym typeface="Roboto"/>
            </a:endParaRPr>
          </a:p>
        </p:txBody>
      </p:sp>
      <p:pic>
        <p:nvPicPr>
          <p:cNvPr id="1093" name="Google Shape;1093;p38"/>
          <p:cNvPicPr preferRelativeResize="0"/>
          <p:nvPr/>
        </p:nvPicPr>
        <p:blipFill rotWithShape="1">
          <a:blip r:embed="rId3">
            <a:alphaModFix/>
          </a:blip>
          <a:srcRect b="0" l="0" r="0" t="0"/>
          <a:stretch/>
        </p:blipFill>
        <p:spPr>
          <a:xfrm>
            <a:off x="1676400" y="3267077"/>
            <a:ext cx="10782300" cy="7181850"/>
          </a:xfrm>
          <a:prstGeom prst="rect">
            <a:avLst/>
          </a:prstGeom>
          <a:noFill/>
          <a:ln>
            <a:noFill/>
          </a:ln>
        </p:spPr>
      </p:pic>
      <p:cxnSp>
        <p:nvCxnSpPr>
          <p:cNvPr id="1094" name="Google Shape;1094;p38"/>
          <p:cNvCxnSpPr/>
          <p:nvPr/>
        </p:nvCxnSpPr>
        <p:spPr>
          <a:xfrm>
            <a:off x="10994050" y="5099850"/>
            <a:ext cx="3613800" cy="2985600"/>
          </a:xfrm>
          <a:prstGeom prst="straightConnector1">
            <a:avLst/>
          </a:prstGeom>
          <a:noFill/>
          <a:ln cap="flat" cmpd="sng" w="9525">
            <a:solidFill>
              <a:schemeClr val="dk2"/>
            </a:solidFill>
            <a:prstDash val="solid"/>
            <a:round/>
            <a:headEnd len="sm" w="sm" type="none"/>
            <a:tailEnd len="med" w="med" type="triangle"/>
          </a:ln>
        </p:spPr>
      </p:cxnSp>
      <p:sp>
        <p:nvSpPr>
          <p:cNvPr id="1095" name="Google Shape;1095;p38"/>
          <p:cNvSpPr txBox="1"/>
          <p:nvPr>
            <p:ph idx="1" type="body"/>
          </p:nvPr>
        </p:nvSpPr>
        <p:spPr>
          <a:xfrm>
            <a:off x="14034650" y="4133850"/>
            <a:ext cx="8299800" cy="1467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t/>
            </a:r>
            <a:endParaRPr>
              <a:latin typeface="Roboto"/>
              <a:ea typeface="Roboto"/>
              <a:cs typeface="Roboto"/>
              <a:sym typeface="Roboto"/>
            </a:endParaRPr>
          </a:p>
          <a:p>
            <a:pPr indent="0" lvl="0" marL="0" rtl="0" algn="l">
              <a:lnSpc>
                <a:spcPct val="90000"/>
              </a:lnSpc>
              <a:spcBef>
                <a:spcPts val="0"/>
              </a:spcBef>
              <a:spcAft>
                <a:spcPts val="0"/>
              </a:spcAft>
              <a:buSzPts val="1800"/>
              <a:buFont typeface="Helvetica Neue"/>
              <a:buNone/>
            </a:pPr>
            <a:r>
              <a:t/>
            </a:r>
            <a:endParaRPr>
              <a:latin typeface="Roboto"/>
              <a:ea typeface="Roboto"/>
              <a:cs typeface="Roboto"/>
              <a:sym typeface="Roboto"/>
            </a:endParaRPr>
          </a:p>
          <a:p>
            <a:pPr indent="0" lvl="0" marL="914400" marR="0" rtl="0" algn="l">
              <a:lnSpc>
                <a:spcPct val="90000"/>
              </a:lnSpc>
              <a:spcBef>
                <a:spcPts val="0"/>
              </a:spcBef>
              <a:spcAft>
                <a:spcPts val="0"/>
              </a:spcAft>
              <a:buSzPts val="1800"/>
              <a:buFont typeface="Helvetica Neue"/>
              <a:buNone/>
            </a:pPr>
            <a:r>
              <a:rPr lang="en-US" sz="4200">
                <a:latin typeface="Roboto"/>
                <a:ea typeface="Roboto"/>
                <a:cs typeface="Roboto"/>
                <a:sym typeface="Roboto"/>
              </a:rPr>
              <a:t>There are 37 possible</a:t>
            </a:r>
            <a:endParaRPr sz="4200">
              <a:latin typeface="Roboto"/>
              <a:ea typeface="Roboto"/>
              <a:cs typeface="Roboto"/>
              <a:sym typeface="Roboto"/>
            </a:endParaRPr>
          </a:p>
          <a:p>
            <a:pPr indent="0" lvl="0" marL="914400" marR="0" rtl="0" algn="l">
              <a:lnSpc>
                <a:spcPct val="90000"/>
              </a:lnSpc>
              <a:spcBef>
                <a:spcPts val="0"/>
              </a:spcBef>
              <a:spcAft>
                <a:spcPts val="0"/>
              </a:spcAft>
              <a:buSzPts val="1800"/>
              <a:buFont typeface="Helvetica Neue"/>
              <a:buNone/>
            </a:pPr>
            <a:r>
              <a:rPr lang="en-US" sz="4200">
                <a:latin typeface="Roboto"/>
                <a:ea typeface="Roboto"/>
                <a:cs typeface="Roboto"/>
                <a:sym typeface="Roboto"/>
              </a:rPr>
              <a:t>GRA  types  across  our  dataset. </a:t>
            </a:r>
            <a:endParaRPr sz="4200">
              <a:latin typeface="Roboto"/>
              <a:ea typeface="Roboto"/>
              <a:cs typeface="Roboto"/>
              <a:sym typeface="Roboto"/>
            </a:endParaRPr>
          </a:p>
          <a:p>
            <a:pPr indent="0" lvl="0" marL="914400" marR="0" rtl="0" algn="l">
              <a:lnSpc>
                <a:spcPct val="90000"/>
              </a:lnSpc>
              <a:spcBef>
                <a:spcPts val="0"/>
              </a:spcBef>
              <a:spcAft>
                <a:spcPts val="0"/>
              </a:spcAft>
              <a:buSzPts val="1800"/>
              <a:buFont typeface="Helvetica Neue"/>
              <a:buNone/>
            </a:pPr>
            <a:r>
              <a:t/>
            </a:r>
            <a:endParaRPr sz="4200">
              <a:latin typeface="Roboto"/>
              <a:ea typeface="Roboto"/>
              <a:cs typeface="Roboto"/>
              <a:sym typeface="Roboto"/>
            </a:endParaRPr>
          </a:p>
          <a:p>
            <a:pPr indent="0" lvl="0" marL="914400" marR="0" rtl="0" algn="l">
              <a:lnSpc>
                <a:spcPct val="90000"/>
              </a:lnSpc>
              <a:spcBef>
                <a:spcPts val="0"/>
              </a:spcBef>
              <a:spcAft>
                <a:spcPts val="0"/>
              </a:spcAft>
              <a:buSzPts val="1800"/>
              <a:buFont typeface="Helvetica Neue"/>
              <a:buNone/>
            </a:pPr>
            <a:r>
              <a:rPr lang="en-US" sz="4200">
                <a:latin typeface="Roboto"/>
                <a:ea typeface="Roboto"/>
                <a:cs typeface="Roboto"/>
                <a:sym typeface="Roboto"/>
              </a:rPr>
              <a:t>One-hot encoded vector. 37 d.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a:solidFill>
                  <a:schemeClr val="accent1"/>
                </a:solidFill>
                <a:latin typeface="Roboto"/>
                <a:ea typeface="Roboto"/>
                <a:cs typeface="Roboto"/>
                <a:sym typeface="Roboto"/>
              </a:rPr>
              <a:t> </a:t>
            </a:r>
            <a:endParaRPr>
              <a:solidFill>
                <a:schemeClr val="accent1"/>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2850A3"/>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2850A3"/>
              </a:solidFill>
              <a:latin typeface="Roboto"/>
              <a:ea typeface="Roboto"/>
              <a:cs typeface="Roboto"/>
              <a:sym typeface="Roboto"/>
            </a:endParaRPr>
          </a:p>
          <a:p>
            <a:pPr indent="-101600" lvl="0" marL="457200" rtl="0" algn="l">
              <a:lnSpc>
                <a:spcPct val="90000"/>
              </a:lnSpc>
              <a:spcBef>
                <a:spcPts val="2000"/>
              </a:spcBef>
              <a:spcAft>
                <a:spcPts val="0"/>
              </a:spcAft>
              <a:buSzPts val="2800"/>
              <a:buFont typeface="Helvetica Neue"/>
              <a:buNone/>
            </a:pPr>
            <a:r>
              <a:t/>
            </a:r>
            <a:endParaRPr>
              <a:latin typeface="Roboto"/>
              <a:ea typeface="Roboto"/>
              <a:cs typeface="Roboto"/>
              <a:sym typeface="Roboto"/>
            </a:endParaRPr>
          </a:p>
        </p:txBody>
      </p:sp>
      <p:sp>
        <p:nvSpPr>
          <p:cNvPr id="1096" name="Google Shape;1096;p38"/>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097" name="Google Shape;1097;p38"/>
          <p:cNvGrpSpPr/>
          <p:nvPr/>
        </p:nvGrpSpPr>
        <p:grpSpPr>
          <a:xfrm>
            <a:off x="21065094" y="730238"/>
            <a:ext cx="2332669" cy="1059616"/>
            <a:chOff x="0" y="0"/>
            <a:chExt cx="5272760" cy="2395154"/>
          </a:xfrm>
        </p:grpSpPr>
        <p:pic>
          <p:nvPicPr>
            <p:cNvPr descr="Image" id="1098" name="Google Shape;1098;p38"/>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099" name="Google Shape;1099;p38"/>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40"/>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Convolutional Neural Network (CNN)</a:t>
            </a:r>
            <a:endParaRPr sz="6500">
              <a:solidFill>
                <a:srgbClr val="0D2859"/>
              </a:solidFill>
              <a:latin typeface="Roboto"/>
              <a:ea typeface="Roboto"/>
              <a:cs typeface="Roboto"/>
              <a:sym typeface="Roboto"/>
            </a:endParaRPr>
          </a:p>
        </p:txBody>
      </p:sp>
      <p:sp>
        <p:nvSpPr>
          <p:cNvPr id="1105" name="Google Shape;1105;p40"/>
          <p:cNvSpPr txBox="1"/>
          <p:nvPr>
            <p:ph idx="1" type="body"/>
          </p:nvPr>
        </p:nvSpPr>
        <p:spPr>
          <a:xfrm>
            <a:off x="1972200" y="8796100"/>
            <a:ext cx="11022000" cy="1467600"/>
          </a:xfrm>
          <a:prstGeom prst="rect">
            <a:avLst/>
          </a:prstGeom>
          <a:noFill/>
          <a:ln>
            <a:noFill/>
          </a:ln>
        </p:spPr>
        <p:txBody>
          <a:bodyPr anchorCtr="0" anchor="t" bIns="91400" lIns="182850" spcFirstLastPara="1" rIns="182850" wrap="square" tIns="91400">
            <a:noAutofit/>
          </a:bodyPr>
          <a:lstStyle/>
          <a:p>
            <a:pPr indent="0" lvl="0" marL="914400" marR="0" rtl="0" algn="l">
              <a:lnSpc>
                <a:spcPct val="90000"/>
              </a:lnSpc>
              <a:spcBef>
                <a:spcPts val="0"/>
              </a:spcBef>
              <a:spcAft>
                <a:spcPts val="0"/>
              </a:spcAft>
              <a:buSzPts val="1800"/>
              <a:buFont typeface="Helvetica Neue"/>
              <a:buNone/>
            </a:pPr>
            <a:r>
              <a:rPr lang="en-US" sz="4200">
                <a:latin typeface="Roboto"/>
                <a:ea typeface="Roboto"/>
                <a:cs typeface="Roboto"/>
                <a:sym typeface="Roboto"/>
              </a:rPr>
              <a:t>5 Convolutional Layers with filters dimension from 1 to 5 to account for higher level n-gram features. </a:t>
            </a:r>
            <a:endParaRPr sz="4200">
              <a:latin typeface="Roboto"/>
              <a:ea typeface="Roboto"/>
              <a:cs typeface="Roboto"/>
              <a:sym typeface="Roboto"/>
            </a:endParaRPr>
          </a:p>
          <a:p>
            <a:pPr indent="0" lvl="0" marL="914400" marR="0" rtl="0" algn="l">
              <a:lnSpc>
                <a:spcPct val="90000"/>
              </a:lnSpc>
              <a:spcBef>
                <a:spcPts val="0"/>
              </a:spcBef>
              <a:spcAft>
                <a:spcPts val="0"/>
              </a:spcAft>
              <a:buClr>
                <a:srgbClr val="000000"/>
              </a:buClr>
              <a:buSzPts val="1800"/>
              <a:buFont typeface="Helvetica Neue"/>
              <a:buNone/>
            </a:pPr>
            <a:r>
              <a:t/>
            </a:r>
            <a:endParaRPr sz="4200">
              <a:latin typeface="Roboto"/>
              <a:ea typeface="Roboto"/>
              <a:cs typeface="Roboto"/>
              <a:sym typeface="Roboto"/>
            </a:endParaRPr>
          </a:p>
          <a:p>
            <a:pPr indent="0" lvl="0" marL="914400" marR="0" rtl="0" algn="l">
              <a:lnSpc>
                <a:spcPct val="90000"/>
              </a:lnSpc>
              <a:spcBef>
                <a:spcPts val="0"/>
              </a:spcBef>
              <a:spcAft>
                <a:spcPts val="0"/>
              </a:spcAft>
              <a:buClr>
                <a:srgbClr val="000000"/>
              </a:buClr>
              <a:buSzPts val="1800"/>
              <a:buFont typeface="Helvetica Neue"/>
              <a:buNone/>
            </a:pPr>
            <a:r>
              <a:rPr lang="en-US" sz="4200">
                <a:latin typeface="Roboto"/>
                <a:ea typeface="Roboto"/>
                <a:cs typeface="Roboto"/>
                <a:sym typeface="Roboto"/>
              </a:rPr>
              <a:t>128 Filters in each layer.</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2850A3"/>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2850A3"/>
              </a:solidFill>
              <a:latin typeface="Roboto"/>
              <a:ea typeface="Roboto"/>
              <a:cs typeface="Roboto"/>
              <a:sym typeface="Roboto"/>
            </a:endParaRPr>
          </a:p>
          <a:p>
            <a:pPr indent="-101600" lvl="0" marL="457200" rtl="0" algn="l">
              <a:lnSpc>
                <a:spcPct val="90000"/>
              </a:lnSpc>
              <a:spcBef>
                <a:spcPts val="2000"/>
              </a:spcBef>
              <a:spcAft>
                <a:spcPts val="0"/>
              </a:spcAft>
              <a:buSzPts val="2800"/>
              <a:buFont typeface="Helvetica Neue"/>
              <a:buNone/>
            </a:pPr>
            <a:r>
              <a:t/>
            </a:r>
            <a:endParaRPr>
              <a:latin typeface="Roboto"/>
              <a:ea typeface="Roboto"/>
              <a:cs typeface="Roboto"/>
              <a:sym typeface="Roboto"/>
            </a:endParaRPr>
          </a:p>
        </p:txBody>
      </p:sp>
      <p:sp>
        <p:nvSpPr>
          <p:cNvPr id="1106" name="Google Shape;1106;p40"/>
          <p:cNvSpPr/>
          <p:nvPr/>
        </p:nvSpPr>
        <p:spPr>
          <a:xfrm rot="5400000">
            <a:off x="5240450" y="6388800"/>
            <a:ext cx="691800" cy="41508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pic>
        <p:nvPicPr>
          <p:cNvPr id="1107" name="Google Shape;1107;p40"/>
          <p:cNvPicPr preferRelativeResize="0"/>
          <p:nvPr/>
        </p:nvPicPr>
        <p:blipFill rotWithShape="1">
          <a:blip r:embed="rId3">
            <a:alphaModFix/>
          </a:blip>
          <a:srcRect b="0" l="0" r="0" t="0"/>
          <a:stretch/>
        </p:blipFill>
        <p:spPr>
          <a:xfrm>
            <a:off x="304800" y="4252351"/>
            <a:ext cx="23774396" cy="3673010"/>
          </a:xfrm>
          <a:prstGeom prst="rect">
            <a:avLst/>
          </a:prstGeom>
          <a:noFill/>
          <a:ln>
            <a:noFill/>
          </a:ln>
        </p:spPr>
      </p:pic>
      <p:sp>
        <p:nvSpPr>
          <p:cNvPr id="1108" name="Google Shape;1108;p40"/>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109" name="Google Shape;1109;p40"/>
          <p:cNvGrpSpPr/>
          <p:nvPr/>
        </p:nvGrpSpPr>
        <p:grpSpPr>
          <a:xfrm>
            <a:off x="21065094" y="730238"/>
            <a:ext cx="2332669" cy="1059616"/>
            <a:chOff x="0" y="0"/>
            <a:chExt cx="5272760" cy="2395154"/>
          </a:xfrm>
        </p:grpSpPr>
        <p:pic>
          <p:nvPicPr>
            <p:cNvPr descr="Image" id="1110" name="Google Shape;1110;p40"/>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111" name="Google Shape;1111;p40"/>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44"/>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General Framework</a:t>
            </a:r>
            <a:endParaRPr sz="6500">
              <a:solidFill>
                <a:srgbClr val="0D2859"/>
              </a:solidFill>
              <a:latin typeface="Roboto"/>
              <a:ea typeface="Roboto"/>
              <a:cs typeface="Roboto"/>
              <a:sym typeface="Roboto"/>
            </a:endParaRPr>
          </a:p>
        </p:txBody>
      </p:sp>
      <p:pic>
        <p:nvPicPr>
          <p:cNvPr id="1117" name="Google Shape;1117;p44"/>
          <p:cNvPicPr preferRelativeResize="0"/>
          <p:nvPr/>
        </p:nvPicPr>
        <p:blipFill rotWithShape="1">
          <a:blip r:embed="rId3">
            <a:alphaModFix/>
          </a:blip>
          <a:srcRect b="0" l="0" r="0" t="0"/>
          <a:stretch/>
        </p:blipFill>
        <p:spPr>
          <a:xfrm>
            <a:off x="5452250" y="3381651"/>
            <a:ext cx="13479496" cy="8699650"/>
          </a:xfrm>
          <a:prstGeom prst="rect">
            <a:avLst/>
          </a:prstGeom>
          <a:noFill/>
          <a:ln>
            <a:noFill/>
          </a:ln>
        </p:spPr>
      </p:pic>
      <p:sp>
        <p:nvSpPr>
          <p:cNvPr id="1118" name="Google Shape;1118;p44"/>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119" name="Google Shape;1119;p44"/>
          <p:cNvGrpSpPr/>
          <p:nvPr/>
        </p:nvGrpSpPr>
        <p:grpSpPr>
          <a:xfrm>
            <a:off x="21065094" y="730238"/>
            <a:ext cx="2332669" cy="1059616"/>
            <a:chOff x="0" y="0"/>
            <a:chExt cx="5272760" cy="2395154"/>
          </a:xfrm>
        </p:grpSpPr>
        <p:pic>
          <p:nvPicPr>
            <p:cNvPr descr="Image" id="1120" name="Google Shape;1120;p44"/>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121" name="Google Shape;1121;p44"/>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45"/>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General Attention Example</a:t>
            </a:r>
            <a:endParaRPr sz="6500">
              <a:solidFill>
                <a:srgbClr val="0D2859"/>
              </a:solidFill>
              <a:latin typeface="Roboto"/>
              <a:ea typeface="Roboto"/>
              <a:cs typeface="Roboto"/>
              <a:sym typeface="Roboto"/>
            </a:endParaRPr>
          </a:p>
        </p:txBody>
      </p:sp>
      <p:pic>
        <p:nvPicPr>
          <p:cNvPr descr="A close up of a map&#10;&#10;Description automatically generated" id="1127" name="Google Shape;1127;p45"/>
          <p:cNvPicPr preferRelativeResize="0"/>
          <p:nvPr/>
        </p:nvPicPr>
        <p:blipFill rotWithShape="1">
          <a:blip r:embed="rId3">
            <a:alphaModFix/>
          </a:blip>
          <a:srcRect b="0" l="0" r="0" t="0"/>
          <a:stretch/>
        </p:blipFill>
        <p:spPr>
          <a:xfrm>
            <a:off x="7965903" y="3671329"/>
            <a:ext cx="8452193" cy="8053325"/>
          </a:xfrm>
          <a:prstGeom prst="rect">
            <a:avLst/>
          </a:prstGeom>
          <a:noFill/>
          <a:ln>
            <a:noFill/>
          </a:ln>
        </p:spPr>
      </p:pic>
      <p:sp>
        <p:nvSpPr>
          <p:cNvPr id="1128" name="Google Shape;1128;p45"/>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129" name="Google Shape;1129;p45"/>
          <p:cNvGrpSpPr/>
          <p:nvPr/>
        </p:nvGrpSpPr>
        <p:grpSpPr>
          <a:xfrm>
            <a:off x="21065094" y="730238"/>
            <a:ext cx="2332669" cy="1059616"/>
            <a:chOff x="0" y="0"/>
            <a:chExt cx="5272760" cy="2395154"/>
          </a:xfrm>
        </p:grpSpPr>
        <p:pic>
          <p:nvPicPr>
            <p:cNvPr descr="Image" id="1130" name="Google Shape;1130;p45"/>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131" name="Google Shape;1131;p45"/>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g86149a095b_2_157"/>
          <p:cNvPicPr preferRelativeResize="0"/>
          <p:nvPr/>
        </p:nvPicPr>
        <p:blipFill rotWithShape="1">
          <a:blip r:embed="rId3">
            <a:alphaModFix/>
          </a:blip>
          <a:srcRect b="0" l="0" r="0" t="0"/>
          <a:stretch/>
        </p:blipFill>
        <p:spPr>
          <a:xfrm>
            <a:off x="1676362" y="9704964"/>
            <a:ext cx="7001726" cy="2516245"/>
          </a:xfrm>
          <a:prstGeom prst="rect">
            <a:avLst/>
          </a:prstGeom>
          <a:noFill/>
          <a:ln>
            <a:noFill/>
          </a:ln>
        </p:spPr>
      </p:pic>
      <p:sp>
        <p:nvSpPr>
          <p:cNvPr id="180" name="Google Shape;180;g86149a095b_2_157"/>
          <p:cNvSpPr txBox="1"/>
          <p:nvPr>
            <p:ph type="title"/>
          </p:nvPr>
        </p:nvSpPr>
        <p:spPr>
          <a:xfrm>
            <a:off x="1676400" y="730250"/>
            <a:ext cx="18717600"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Dementia and Cognitive Impairment</a:t>
            </a:r>
            <a:endParaRPr sz="6500">
              <a:solidFill>
                <a:srgbClr val="0D2859"/>
              </a:solidFill>
              <a:latin typeface="Roboto"/>
              <a:ea typeface="Roboto"/>
              <a:cs typeface="Roboto"/>
              <a:sym typeface="Roboto"/>
            </a:endParaRPr>
          </a:p>
        </p:txBody>
      </p:sp>
      <p:grpSp>
        <p:nvGrpSpPr>
          <p:cNvPr id="181" name="Google Shape;181;g86149a095b_2_157"/>
          <p:cNvGrpSpPr/>
          <p:nvPr/>
        </p:nvGrpSpPr>
        <p:grpSpPr>
          <a:xfrm>
            <a:off x="21065094" y="730238"/>
            <a:ext cx="2332669" cy="1059616"/>
            <a:chOff x="0" y="0"/>
            <a:chExt cx="5272760" cy="2395154"/>
          </a:xfrm>
        </p:grpSpPr>
        <p:pic>
          <p:nvPicPr>
            <p:cNvPr descr="Image" id="182" name="Google Shape;182;g86149a095b_2_157"/>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83" name="Google Shape;183;g86149a095b_2_157"/>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
        <p:nvSpPr>
          <p:cNvPr id="184" name="Google Shape;184;g86149a095b_2_157"/>
          <p:cNvSpPr txBox="1"/>
          <p:nvPr>
            <p:ph idx="1" type="body"/>
          </p:nvPr>
        </p:nvSpPr>
        <p:spPr>
          <a:xfrm>
            <a:off x="1676400" y="2555100"/>
            <a:ext cx="21031199" cy="2072100"/>
          </a:xfrm>
          <a:prstGeom prst="rect">
            <a:avLst/>
          </a:prstGeom>
          <a:noFill/>
          <a:ln>
            <a:noFill/>
          </a:ln>
        </p:spPr>
        <p:txBody>
          <a:bodyPr anchorCtr="0" anchor="ctr" bIns="91400" lIns="182850" spcFirstLastPara="1" rIns="182850" wrap="square" tIns="91400">
            <a:noAutofit/>
          </a:bodyPr>
          <a:lstStyle/>
          <a:p>
            <a:pPr indent="0" lvl="0" marL="0" rtl="0" algn="ctr">
              <a:lnSpc>
                <a:spcPct val="115000"/>
              </a:lnSpc>
              <a:spcBef>
                <a:spcPts val="0"/>
              </a:spcBef>
              <a:spcAft>
                <a:spcPts val="0"/>
              </a:spcAft>
              <a:buClr>
                <a:srgbClr val="2850A3"/>
              </a:buClr>
              <a:buSzPts val="2800"/>
              <a:buFont typeface="Arial"/>
              <a:buNone/>
            </a:pPr>
            <a:r>
              <a:rPr lang="en-US" sz="4200">
                <a:solidFill>
                  <a:srgbClr val="0D2859"/>
                </a:solidFill>
                <a:latin typeface="Roboto Medium"/>
                <a:ea typeface="Roboto Medium"/>
                <a:cs typeface="Roboto Medium"/>
                <a:sym typeface="Roboto Medium"/>
              </a:rPr>
              <a:t>Dementia</a:t>
            </a:r>
            <a:r>
              <a:rPr lang="en-US" sz="4200">
                <a:solidFill>
                  <a:srgbClr val="0D2859"/>
                </a:solidFill>
                <a:latin typeface="Roboto"/>
                <a:ea typeface="Roboto"/>
                <a:cs typeface="Roboto"/>
                <a:sym typeface="Roboto"/>
              </a:rPr>
              <a:t> </a:t>
            </a:r>
            <a:r>
              <a:rPr lang="en-US" sz="4200">
                <a:latin typeface="Roboto Light"/>
                <a:ea typeface="Roboto Light"/>
                <a:cs typeface="Roboto Light"/>
                <a:sym typeface="Roboto Light"/>
              </a:rPr>
              <a:t>is a medical condition marked by multiple cognitive deficits such as memory impairment,</a:t>
            </a:r>
            <a:r>
              <a:rPr lang="en-US" sz="4200">
                <a:solidFill>
                  <a:srgbClr val="0D2859"/>
                </a:solidFill>
                <a:latin typeface="Roboto"/>
                <a:ea typeface="Roboto"/>
                <a:cs typeface="Roboto"/>
                <a:sym typeface="Roboto"/>
              </a:rPr>
              <a:t> </a:t>
            </a:r>
            <a:r>
              <a:rPr lang="en-US" sz="4200">
                <a:solidFill>
                  <a:srgbClr val="0D2859"/>
                </a:solidFill>
                <a:latin typeface="Roboto Medium"/>
                <a:ea typeface="Roboto Medium"/>
                <a:cs typeface="Roboto Medium"/>
                <a:sym typeface="Roboto Medium"/>
              </a:rPr>
              <a:t>language impairment</a:t>
            </a:r>
            <a:r>
              <a:rPr lang="en-US" sz="4200">
                <a:latin typeface="Roboto Light"/>
                <a:ea typeface="Roboto Light"/>
                <a:cs typeface="Roboto Light"/>
                <a:sym typeface="Roboto Light"/>
              </a:rPr>
              <a:t>, and the inability to plan and initiate complex behavior</a:t>
            </a:r>
            <a:endParaRPr sz="3900">
              <a:solidFill>
                <a:srgbClr val="0D2859"/>
              </a:solidFill>
              <a:latin typeface="Roboto Light"/>
              <a:ea typeface="Roboto Light"/>
              <a:cs typeface="Roboto Light"/>
              <a:sym typeface="Roboto Light"/>
            </a:endParaRPr>
          </a:p>
        </p:txBody>
      </p:sp>
      <p:grpSp>
        <p:nvGrpSpPr>
          <p:cNvPr id="185" name="Google Shape;185;g86149a095b_2_157"/>
          <p:cNvGrpSpPr/>
          <p:nvPr/>
        </p:nvGrpSpPr>
        <p:grpSpPr>
          <a:xfrm>
            <a:off x="1676353" y="5111386"/>
            <a:ext cx="2053947" cy="1649289"/>
            <a:chOff x="1676353" y="5111386"/>
            <a:chExt cx="2053947" cy="1649289"/>
          </a:xfrm>
        </p:grpSpPr>
        <p:pic>
          <p:nvPicPr>
            <p:cNvPr id="186" name="Google Shape;186;g86149a095b_2_157"/>
            <p:cNvPicPr preferRelativeResize="0"/>
            <p:nvPr/>
          </p:nvPicPr>
          <p:blipFill rotWithShape="1">
            <a:blip r:embed="rId5">
              <a:alphaModFix/>
            </a:blip>
            <a:srcRect b="0" l="0" r="0" t="0"/>
            <a:stretch/>
          </p:blipFill>
          <p:spPr>
            <a:xfrm>
              <a:off x="2670701" y="5701076"/>
              <a:ext cx="1059599" cy="1059599"/>
            </a:xfrm>
            <a:prstGeom prst="rect">
              <a:avLst/>
            </a:prstGeom>
            <a:noFill/>
            <a:ln>
              <a:noFill/>
            </a:ln>
          </p:spPr>
        </p:pic>
        <p:pic>
          <p:nvPicPr>
            <p:cNvPr id="187" name="Google Shape;187;g86149a095b_2_157"/>
            <p:cNvPicPr preferRelativeResize="0"/>
            <p:nvPr/>
          </p:nvPicPr>
          <p:blipFill rotWithShape="1">
            <a:blip r:embed="rId6">
              <a:alphaModFix/>
            </a:blip>
            <a:srcRect b="0" l="0" r="0" t="0"/>
            <a:stretch/>
          </p:blipFill>
          <p:spPr>
            <a:xfrm>
              <a:off x="1676353" y="5111386"/>
              <a:ext cx="1525924" cy="1525924"/>
            </a:xfrm>
            <a:prstGeom prst="rect">
              <a:avLst/>
            </a:prstGeom>
            <a:noFill/>
            <a:ln>
              <a:noFill/>
            </a:ln>
          </p:spPr>
        </p:pic>
      </p:grpSp>
      <p:grpSp>
        <p:nvGrpSpPr>
          <p:cNvPr id="188" name="Google Shape;188;g86149a095b_2_157"/>
          <p:cNvGrpSpPr/>
          <p:nvPr/>
        </p:nvGrpSpPr>
        <p:grpSpPr>
          <a:xfrm>
            <a:off x="1676350" y="7185150"/>
            <a:ext cx="2053950" cy="1709000"/>
            <a:chOff x="1676350" y="7185150"/>
            <a:chExt cx="2053950" cy="1709000"/>
          </a:xfrm>
        </p:grpSpPr>
        <p:pic>
          <p:nvPicPr>
            <p:cNvPr id="189" name="Google Shape;189;g86149a095b_2_157"/>
            <p:cNvPicPr preferRelativeResize="0"/>
            <p:nvPr/>
          </p:nvPicPr>
          <p:blipFill rotWithShape="1">
            <a:blip r:embed="rId7">
              <a:alphaModFix/>
            </a:blip>
            <a:srcRect b="-1858" l="0" r="0" t="1860"/>
            <a:stretch/>
          </p:blipFill>
          <p:spPr>
            <a:xfrm>
              <a:off x="1676350" y="7185150"/>
              <a:ext cx="1525926" cy="1708999"/>
            </a:xfrm>
            <a:prstGeom prst="rect">
              <a:avLst/>
            </a:prstGeom>
            <a:noFill/>
            <a:ln>
              <a:noFill/>
            </a:ln>
          </p:spPr>
        </p:pic>
        <p:pic>
          <p:nvPicPr>
            <p:cNvPr id="190" name="Google Shape;190;g86149a095b_2_157"/>
            <p:cNvPicPr preferRelativeResize="0"/>
            <p:nvPr/>
          </p:nvPicPr>
          <p:blipFill rotWithShape="1">
            <a:blip r:embed="rId8">
              <a:alphaModFix/>
            </a:blip>
            <a:srcRect b="0" l="0" r="0" t="0"/>
            <a:stretch/>
          </p:blipFill>
          <p:spPr>
            <a:xfrm>
              <a:off x="2670701" y="7834551"/>
              <a:ext cx="1059599" cy="1059599"/>
            </a:xfrm>
            <a:prstGeom prst="rect">
              <a:avLst/>
            </a:prstGeom>
            <a:noFill/>
            <a:ln>
              <a:noFill/>
            </a:ln>
          </p:spPr>
        </p:pic>
      </p:grpSp>
      <p:sp>
        <p:nvSpPr>
          <p:cNvPr id="191" name="Google Shape;191;g86149a095b_2_157"/>
          <p:cNvSpPr txBox="1"/>
          <p:nvPr>
            <p:ph idx="1" type="body"/>
          </p:nvPr>
        </p:nvSpPr>
        <p:spPr>
          <a:xfrm>
            <a:off x="4128600" y="5111325"/>
            <a:ext cx="18579000" cy="1649400"/>
          </a:xfrm>
          <a:prstGeom prst="rect">
            <a:avLst/>
          </a:prstGeom>
          <a:noFill/>
          <a:ln>
            <a:noFill/>
          </a:ln>
        </p:spPr>
        <p:txBody>
          <a:bodyPr anchorCtr="0" anchor="ctr" bIns="91400" lIns="182850" spcFirstLastPara="1" rIns="182850" wrap="square" tIns="91400">
            <a:noAutofit/>
          </a:bodyPr>
          <a:lstStyle/>
          <a:p>
            <a:pPr indent="0" lvl="0" marL="0" rtl="0" algn="just">
              <a:lnSpc>
                <a:spcPct val="115000"/>
              </a:lnSpc>
              <a:spcBef>
                <a:spcPts val="0"/>
              </a:spcBef>
              <a:spcAft>
                <a:spcPts val="1000"/>
              </a:spcAft>
              <a:buSzPts val="1800"/>
              <a:buNone/>
            </a:pPr>
            <a:r>
              <a:rPr lang="en-US" sz="4200">
                <a:latin typeface="Roboto Light"/>
                <a:ea typeface="Roboto Light"/>
                <a:cs typeface="Roboto Light"/>
                <a:sym typeface="Roboto Light"/>
              </a:rPr>
              <a:t>Insurgence of dementia is linked with </a:t>
            </a:r>
            <a:r>
              <a:rPr lang="en-US" sz="4200">
                <a:solidFill>
                  <a:srgbClr val="0D2859"/>
                </a:solidFill>
                <a:latin typeface="Roboto Medium"/>
                <a:ea typeface="Roboto Medium"/>
                <a:cs typeface="Roboto Medium"/>
                <a:sym typeface="Roboto Medium"/>
              </a:rPr>
              <a:t>aging</a:t>
            </a:r>
            <a:r>
              <a:rPr lang="en-US" sz="4200">
                <a:latin typeface="Roboto Light"/>
                <a:ea typeface="Roboto Light"/>
                <a:cs typeface="Roboto Light"/>
                <a:sym typeface="Roboto Light"/>
              </a:rPr>
              <a:t> and it is a growing </a:t>
            </a:r>
            <a:r>
              <a:rPr lang="en-US" sz="4200">
                <a:solidFill>
                  <a:srgbClr val="0D2859"/>
                </a:solidFill>
                <a:latin typeface="Roboto Medium"/>
                <a:ea typeface="Roboto Medium"/>
                <a:cs typeface="Roboto Medium"/>
                <a:sym typeface="Roboto Medium"/>
              </a:rPr>
              <a:t>worldwide</a:t>
            </a:r>
            <a:r>
              <a:rPr lang="en-US" sz="4200">
                <a:latin typeface="Roboto Light"/>
                <a:ea typeface="Roboto Light"/>
                <a:cs typeface="Roboto Light"/>
                <a:sym typeface="Roboto Light"/>
              </a:rPr>
              <a:t> problem since global population is aging more and more</a:t>
            </a:r>
            <a:r>
              <a:rPr baseline="30000" lang="en-US" sz="4200">
                <a:latin typeface="Roboto Light"/>
                <a:ea typeface="Roboto Light"/>
                <a:cs typeface="Roboto Light"/>
                <a:sym typeface="Roboto Light"/>
              </a:rPr>
              <a:t>[1]</a:t>
            </a:r>
            <a:endParaRPr sz="4200">
              <a:solidFill>
                <a:srgbClr val="0D2859"/>
              </a:solidFill>
              <a:latin typeface="Roboto Light"/>
              <a:ea typeface="Roboto Light"/>
              <a:cs typeface="Roboto Light"/>
              <a:sym typeface="Roboto Light"/>
            </a:endParaRPr>
          </a:p>
        </p:txBody>
      </p:sp>
      <p:sp>
        <p:nvSpPr>
          <p:cNvPr id="192" name="Google Shape;192;g86149a095b_2_157"/>
          <p:cNvSpPr txBox="1"/>
          <p:nvPr>
            <p:ph idx="1" type="body"/>
          </p:nvPr>
        </p:nvSpPr>
        <p:spPr>
          <a:xfrm>
            <a:off x="4128600" y="7214950"/>
            <a:ext cx="18579000" cy="1649400"/>
          </a:xfrm>
          <a:prstGeom prst="rect">
            <a:avLst/>
          </a:prstGeom>
          <a:noFill/>
          <a:ln>
            <a:noFill/>
          </a:ln>
        </p:spPr>
        <p:txBody>
          <a:bodyPr anchorCtr="0" anchor="ctr" bIns="91400" lIns="182850" spcFirstLastPara="1" rIns="182850" wrap="square" tIns="91400">
            <a:noAutofit/>
          </a:bodyPr>
          <a:lstStyle/>
          <a:p>
            <a:pPr indent="0" lvl="0" marL="0" rtl="0" algn="just">
              <a:lnSpc>
                <a:spcPct val="115000"/>
              </a:lnSpc>
              <a:spcBef>
                <a:spcPts val="0"/>
              </a:spcBef>
              <a:spcAft>
                <a:spcPts val="0"/>
              </a:spcAft>
              <a:buSzPts val="1800"/>
              <a:buNone/>
            </a:pPr>
            <a:r>
              <a:rPr lang="en-US" sz="4200">
                <a:solidFill>
                  <a:schemeClr val="dk1"/>
                </a:solidFill>
                <a:latin typeface="Roboto Light"/>
                <a:ea typeface="Roboto Light"/>
                <a:cs typeface="Roboto Light"/>
                <a:sym typeface="Roboto Light"/>
              </a:rPr>
              <a:t>Current in-person </a:t>
            </a:r>
            <a:r>
              <a:rPr lang="en-US" sz="4200">
                <a:solidFill>
                  <a:srgbClr val="0D2859"/>
                </a:solidFill>
                <a:latin typeface="Roboto Medium"/>
                <a:ea typeface="Roboto Medium"/>
                <a:cs typeface="Roboto Medium"/>
                <a:sym typeface="Roboto Medium"/>
              </a:rPr>
              <a:t>screening</a:t>
            </a:r>
            <a:r>
              <a:rPr lang="en-US" sz="4200">
                <a:solidFill>
                  <a:schemeClr val="dk1"/>
                </a:solidFill>
                <a:latin typeface="Roboto Light"/>
                <a:ea typeface="Roboto Light"/>
                <a:cs typeface="Roboto Light"/>
                <a:sym typeface="Roboto Light"/>
              </a:rPr>
              <a:t> tests for dementia are </a:t>
            </a:r>
            <a:r>
              <a:rPr lang="en-US" sz="4200">
                <a:solidFill>
                  <a:srgbClr val="0D2859"/>
                </a:solidFill>
                <a:latin typeface="Roboto Medium"/>
                <a:ea typeface="Roboto Medium"/>
                <a:cs typeface="Roboto Medium"/>
                <a:sym typeface="Roboto Medium"/>
              </a:rPr>
              <a:t>time-consuming</a:t>
            </a:r>
            <a:r>
              <a:rPr lang="en-US" sz="4200">
                <a:solidFill>
                  <a:schemeClr val="dk1"/>
                </a:solidFill>
                <a:latin typeface="Roboto Light"/>
                <a:ea typeface="Roboto Light"/>
                <a:cs typeface="Roboto Light"/>
                <a:sym typeface="Roboto Light"/>
              </a:rPr>
              <a:t> and difficult to administer at scale</a:t>
            </a:r>
            <a:endParaRPr sz="4200">
              <a:latin typeface="Roboto Light"/>
              <a:ea typeface="Roboto Light"/>
              <a:cs typeface="Roboto Light"/>
              <a:sym typeface="Roboto Light"/>
            </a:endParaRPr>
          </a:p>
        </p:txBody>
      </p:sp>
      <p:sp>
        <p:nvSpPr>
          <p:cNvPr id="193" name="Google Shape;193;g86149a095b_2_157"/>
          <p:cNvSpPr/>
          <p:nvPr/>
        </p:nvSpPr>
        <p:spPr>
          <a:xfrm>
            <a:off x="6415773" y="9688775"/>
            <a:ext cx="2332800" cy="2520600"/>
          </a:xfrm>
          <a:prstGeom prst="roundRect">
            <a:avLst>
              <a:gd fmla="val 16667" name="adj"/>
            </a:avLst>
          </a:prstGeom>
          <a:noFill/>
          <a:ln cap="flat" cmpd="sng" w="76200">
            <a:solidFill>
              <a:srgbClr val="0D28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86149a095b_2_157"/>
          <p:cNvSpPr txBox="1"/>
          <p:nvPr/>
        </p:nvSpPr>
        <p:spPr>
          <a:xfrm>
            <a:off x="1676400" y="12718423"/>
            <a:ext cx="21031199" cy="695426"/>
          </a:xfrm>
          <a:prstGeom prst="rect">
            <a:avLst/>
          </a:prstGeom>
          <a:noFill/>
          <a:ln>
            <a:noFill/>
          </a:ln>
        </p:spPr>
        <p:txBody>
          <a:bodyPr anchorCtr="0" anchor="ctr" bIns="91400" lIns="182850" spcFirstLastPara="1" rIns="182850" wrap="square" tIns="91400">
            <a:noAutofit/>
          </a:bodyPr>
          <a:lstStyle/>
          <a:p>
            <a:pPr indent="0" lvl="0" marL="0" marR="0" rtl="0" algn="l">
              <a:lnSpc>
                <a:spcPct val="115000"/>
              </a:lnSpc>
              <a:spcBef>
                <a:spcPts val="0"/>
              </a:spcBef>
              <a:spcAft>
                <a:spcPts val="0"/>
              </a:spcAft>
              <a:buClr>
                <a:schemeClr val="dk1"/>
              </a:buClr>
              <a:buSzPts val="1800"/>
              <a:buFont typeface="Helvetica Neue"/>
              <a:buNone/>
            </a:pPr>
            <a:r>
              <a:rPr b="0" i="0" lang="en-US" sz="3000" u="none" cap="none" strike="noStrike">
                <a:solidFill>
                  <a:srgbClr val="000000"/>
                </a:solidFill>
                <a:latin typeface="Roboto Thin"/>
                <a:ea typeface="Roboto Thin"/>
                <a:cs typeface="Roboto Thin"/>
                <a:sym typeface="Roboto Thin"/>
              </a:rPr>
              <a:t>[1] </a:t>
            </a:r>
            <a:r>
              <a:rPr b="0" i="0" lang="en-US" sz="3000" u="sng" cap="none" strike="noStrike">
                <a:solidFill>
                  <a:srgbClr val="0D275A"/>
                </a:solidFill>
                <a:latin typeface="Roboto Thin"/>
                <a:ea typeface="Roboto Thin"/>
                <a:cs typeface="Roboto Thin"/>
                <a:sym typeface="Roboto Thin"/>
                <a:hlinkClick r:id="rId9"/>
              </a:rPr>
              <a:t>Health in an Ageing World--What Do We Know?</a:t>
            </a:r>
            <a:endParaRPr b="0" i="0" sz="3000" u="none" cap="none" strike="noStrike">
              <a:solidFill>
                <a:srgbClr val="0D275A"/>
              </a:solidFill>
              <a:latin typeface="Roboto Thin"/>
              <a:ea typeface="Roboto Thin"/>
              <a:cs typeface="Roboto Thin"/>
              <a:sym typeface="Roboto Thin"/>
            </a:endParaRPr>
          </a:p>
        </p:txBody>
      </p:sp>
      <p:sp>
        <p:nvSpPr>
          <p:cNvPr id="195" name="Google Shape;195;g86149a095b_2_157"/>
          <p:cNvSpPr txBox="1"/>
          <p:nvPr/>
        </p:nvSpPr>
        <p:spPr>
          <a:xfrm>
            <a:off x="9190200" y="10999205"/>
            <a:ext cx="13517399" cy="1649400"/>
          </a:xfrm>
          <a:prstGeom prst="rect">
            <a:avLst/>
          </a:prstGeom>
          <a:noFill/>
          <a:ln>
            <a:noFill/>
          </a:ln>
        </p:spPr>
        <p:txBody>
          <a:bodyPr anchorCtr="0" anchor="ctr" bIns="91400" lIns="182850" spcFirstLastPara="1" rIns="182850" wrap="square" tIns="91400">
            <a:noAutofit/>
          </a:bodyPr>
          <a:lstStyle/>
          <a:p>
            <a:pPr indent="-841248" lvl="0" marL="914400" marR="0" rtl="0" algn="l">
              <a:lnSpc>
                <a:spcPct val="114000"/>
              </a:lnSpc>
              <a:spcBef>
                <a:spcPts val="0"/>
              </a:spcBef>
              <a:spcAft>
                <a:spcPts val="0"/>
              </a:spcAft>
              <a:buClr>
                <a:srgbClr val="0D2859"/>
              </a:buClr>
              <a:buSzPts val="4200"/>
              <a:buFont typeface="Roboto Light"/>
              <a:buChar char="•"/>
            </a:pPr>
            <a:r>
              <a:rPr b="0" i="0" lang="en-US" sz="4200" u="none" cap="none" strike="noStrike">
                <a:solidFill>
                  <a:srgbClr val="0D2859"/>
                </a:solidFill>
                <a:latin typeface="Roboto Medium"/>
                <a:ea typeface="Roboto Medium"/>
                <a:cs typeface="Roboto Medium"/>
                <a:sym typeface="Roboto Medium"/>
              </a:rPr>
              <a:t>Dementia:</a:t>
            </a:r>
            <a:r>
              <a:rPr b="0" i="0" lang="en-US" sz="4200" u="none" cap="none" strike="noStrike">
                <a:solidFill>
                  <a:srgbClr val="000000"/>
                </a:solidFill>
                <a:latin typeface="Roboto Light"/>
                <a:ea typeface="Roboto Light"/>
                <a:cs typeface="Roboto Light"/>
                <a:sym typeface="Roboto Light"/>
              </a:rPr>
              <a:t> diagnosed when CI become severe</a:t>
            </a:r>
            <a:endParaRPr b="0" i="0" sz="4200" u="none" cap="none" strike="noStrike">
              <a:solidFill>
                <a:srgbClr val="0D2859"/>
              </a:solidFill>
              <a:latin typeface="Roboto Light"/>
              <a:ea typeface="Roboto Light"/>
              <a:cs typeface="Roboto Light"/>
              <a:sym typeface="Roboto Light"/>
            </a:endParaRPr>
          </a:p>
        </p:txBody>
      </p:sp>
      <p:sp>
        <p:nvSpPr>
          <p:cNvPr id="196" name="Google Shape;196;g86149a095b_2_157"/>
          <p:cNvSpPr txBox="1"/>
          <p:nvPr/>
        </p:nvSpPr>
        <p:spPr>
          <a:xfrm>
            <a:off x="9190200" y="9539570"/>
            <a:ext cx="13517399" cy="2139460"/>
          </a:xfrm>
          <a:prstGeom prst="rect">
            <a:avLst/>
          </a:prstGeom>
          <a:noFill/>
          <a:ln>
            <a:noFill/>
          </a:ln>
        </p:spPr>
        <p:txBody>
          <a:bodyPr anchorCtr="0" anchor="ctr" bIns="91400" lIns="182850" spcFirstLastPara="1" rIns="182850" wrap="square" tIns="91400">
            <a:noAutofit/>
          </a:bodyPr>
          <a:lstStyle/>
          <a:p>
            <a:pPr indent="-841248" lvl="0" marL="914400" marR="0" rtl="0" algn="l">
              <a:lnSpc>
                <a:spcPct val="114000"/>
              </a:lnSpc>
              <a:spcBef>
                <a:spcPts val="0"/>
              </a:spcBef>
              <a:spcAft>
                <a:spcPts val="0"/>
              </a:spcAft>
              <a:buClr>
                <a:srgbClr val="0D2859"/>
              </a:buClr>
              <a:buSzPts val="4200"/>
              <a:buFont typeface="Roboto Light"/>
              <a:buChar char="•"/>
            </a:pPr>
            <a:r>
              <a:rPr b="0" i="0" lang="en-US" sz="4400" u="none" cap="none" strike="noStrike">
                <a:solidFill>
                  <a:srgbClr val="0D2859"/>
                </a:solidFill>
                <a:latin typeface="Roboto Medium"/>
                <a:ea typeface="Roboto Medium"/>
                <a:cs typeface="Roboto Medium"/>
                <a:sym typeface="Roboto Medium"/>
              </a:rPr>
              <a:t>Mild cognitive impairment </a:t>
            </a:r>
            <a:r>
              <a:rPr b="0" i="0" lang="en-US" sz="4400" u="none" cap="none" strike="noStrike">
                <a:solidFill>
                  <a:schemeClr val="dk1"/>
                </a:solidFill>
                <a:latin typeface="Roboto Light"/>
                <a:ea typeface="Roboto Light"/>
                <a:cs typeface="Roboto Light"/>
                <a:sym typeface="Roboto Light"/>
              </a:rPr>
              <a:t>(</a:t>
            </a:r>
            <a:r>
              <a:rPr b="0" i="0" lang="en-US" sz="4400" u="none" cap="none" strike="noStrike">
                <a:solidFill>
                  <a:srgbClr val="0D2859"/>
                </a:solidFill>
                <a:latin typeface="Roboto Medium"/>
                <a:ea typeface="Roboto Medium"/>
                <a:cs typeface="Roboto Medium"/>
                <a:sym typeface="Roboto Medium"/>
              </a:rPr>
              <a:t>CI</a:t>
            </a:r>
            <a:r>
              <a:rPr b="0" i="0" lang="en-US" sz="4400" u="none" cap="none" strike="noStrike">
                <a:solidFill>
                  <a:schemeClr val="dk1"/>
                </a:solidFill>
                <a:latin typeface="Roboto Light"/>
                <a:ea typeface="Roboto Light"/>
                <a:cs typeface="Roboto Light"/>
                <a:sym typeface="Roboto Light"/>
              </a:rPr>
              <a:t>): daily activities not compromised</a:t>
            </a:r>
            <a:endParaRPr/>
          </a:p>
        </p:txBody>
      </p:sp>
      <p:sp>
        <p:nvSpPr>
          <p:cNvPr id="197" name="Google Shape;197;g86149a095b_2_157"/>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3</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46"/>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Transformer Model</a:t>
            </a:r>
            <a:endParaRPr sz="6500">
              <a:solidFill>
                <a:srgbClr val="0D2859"/>
              </a:solidFill>
              <a:latin typeface="Roboto"/>
              <a:ea typeface="Roboto"/>
              <a:cs typeface="Roboto"/>
              <a:sym typeface="Roboto"/>
            </a:endParaRPr>
          </a:p>
        </p:txBody>
      </p:sp>
      <p:pic>
        <p:nvPicPr>
          <p:cNvPr descr="A screenshot of a cell phone&#10;&#10;Description automatically generated" id="1137" name="Google Shape;1137;p46"/>
          <p:cNvPicPr preferRelativeResize="0"/>
          <p:nvPr/>
        </p:nvPicPr>
        <p:blipFill rotWithShape="1">
          <a:blip r:embed="rId3">
            <a:alphaModFix/>
          </a:blip>
          <a:srcRect b="0" l="0" r="0" t="0"/>
          <a:stretch/>
        </p:blipFill>
        <p:spPr>
          <a:xfrm>
            <a:off x="3910807" y="3381650"/>
            <a:ext cx="16562386" cy="9604100"/>
          </a:xfrm>
          <a:prstGeom prst="rect">
            <a:avLst/>
          </a:prstGeom>
          <a:noFill/>
          <a:ln>
            <a:noFill/>
          </a:ln>
        </p:spPr>
      </p:pic>
      <p:sp>
        <p:nvSpPr>
          <p:cNvPr id="1138" name="Google Shape;1138;p46"/>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139" name="Google Shape;1139;p46"/>
          <p:cNvGrpSpPr/>
          <p:nvPr/>
        </p:nvGrpSpPr>
        <p:grpSpPr>
          <a:xfrm>
            <a:off x="21065094" y="730238"/>
            <a:ext cx="2332669" cy="1059616"/>
            <a:chOff x="0" y="0"/>
            <a:chExt cx="5272760" cy="2395154"/>
          </a:xfrm>
        </p:grpSpPr>
        <p:pic>
          <p:nvPicPr>
            <p:cNvPr descr="Image" id="1140" name="Google Shape;1140;p46"/>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141" name="Google Shape;1141;p46"/>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4"/>
          <p:cNvSpPr txBox="1"/>
          <p:nvPr>
            <p:ph idx="1" type="body"/>
          </p:nvPr>
        </p:nvSpPr>
        <p:spPr>
          <a:xfrm>
            <a:off x="1736000" y="9439552"/>
            <a:ext cx="10363200" cy="2790600"/>
          </a:xfrm>
          <a:prstGeom prst="rect">
            <a:avLst/>
          </a:prstGeom>
          <a:noFill/>
          <a:ln>
            <a:noFill/>
          </a:ln>
        </p:spPr>
        <p:txBody>
          <a:bodyPr anchorCtr="0" anchor="t" bIns="91400" lIns="182850" spcFirstLastPara="1" rIns="182850" wrap="square" tIns="91400">
            <a:noAutofit/>
          </a:bodyPr>
          <a:lstStyle/>
          <a:p>
            <a:pPr indent="0" lvl="0" marL="0" rtl="0" algn="ctr">
              <a:lnSpc>
                <a:spcPct val="90000"/>
              </a:lnSpc>
              <a:spcBef>
                <a:spcPts val="0"/>
              </a:spcBef>
              <a:spcAft>
                <a:spcPts val="0"/>
              </a:spcAft>
              <a:buClr>
                <a:srgbClr val="2850A3"/>
              </a:buClr>
              <a:buSzPts val="2800"/>
              <a:buFont typeface="Helvetica Neue"/>
              <a:buNone/>
            </a:pPr>
            <a:r>
              <a:rPr lang="en-US">
                <a:latin typeface="Roboto"/>
                <a:ea typeface="Roboto"/>
                <a:cs typeface="Roboto"/>
                <a:sym typeface="Roboto"/>
              </a:rPr>
              <a:t>MOR-level attention interpretation for a healthy patient.</a:t>
            </a:r>
            <a:endParaRPr>
              <a:solidFill>
                <a:srgbClr val="2850A3"/>
              </a:solidFill>
              <a:latin typeface="Roboto"/>
              <a:ea typeface="Roboto"/>
              <a:cs typeface="Roboto"/>
              <a:sym typeface="Roboto"/>
            </a:endParaRPr>
          </a:p>
          <a:p>
            <a:pPr indent="0" lvl="0" marL="0" rtl="0" algn="ctr">
              <a:lnSpc>
                <a:spcPct val="90000"/>
              </a:lnSpc>
              <a:spcBef>
                <a:spcPts val="0"/>
              </a:spcBef>
              <a:spcAft>
                <a:spcPts val="0"/>
              </a:spcAft>
              <a:buClr>
                <a:srgbClr val="2850A3"/>
              </a:buClr>
              <a:buSzPts val="2800"/>
              <a:buFont typeface="Helvetica Neue"/>
              <a:buNone/>
            </a:pPr>
            <a:r>
              <a:t/>
            </a:r>
            <a:endParaRPr>
              <a:solidFill>
                <a:srgbClr val="2850A3"/>
              </a:solidFill>
              <a:latin typeface="Roboto"/>
              <a:ea typeface="Roboto"/>
              <a:cs typeface="Roboto"/>
              <a:sym typeface="Roboto"/>
            </a:endParaRPr>
          </a:p>
        </p:txBody>
      </p:sp>
      <p:pic>
        <p:nvPicPr>
          <p:cNvPr id="1147" name="Google Shape;1147;p14"/>
          <p:cNvPicPr preferRelativeResize="0"/>
          <p:nvPr/>
        </p:nvPicPr>
        <p:blipFill rotWithShape="1">
          <a:blip r:embed="rId3">
            <a:alphaModFix/>
          </a:blip>
          <a:srcRect b="0" l="0" r="0" t="0"/>
          <a:stretch/>
        </p:blipFill>
        <p:spPr>
          <a:xfrm>
            <a:off x="15069919" y="3554600"/>
            <a:ext cx="8116510" cy="4977300"/>
          </a:xfrm>
          <a:prstGeom prst="rect">
            <a:avLst/>
          </a:prstGeom>
          <a:noFill/>
          <a:ln>
            <a:noFill/>
          </a:ln>
        </p:spPr>
      </p:pic>
      <p:pic>
        <p:nvPicPr>
          <p:cNvPr id="1148" name="Google Shape;1148;p14"/>
          <p:cNvPicPr preferRelativeResize="0"/>
          <p:nvPr/>
        </p:nvPicPr>
        <p:blipFill rotWithShape="1">
          <a:blip r:embed="rId4">
            <a:alphaModFix/>
          </a:blip>
          <a:srcRect b="0" l="0" r="0" t="0"/>
          <a:stretch/>
        </p:blipFill>
        <p:spPr>
          <a:xfrm>
            <a:off x="3138151" y="3767902"/>
            <a:ext cx="7558886" cy="4977300"/>
          </a:xfrm>
          <a:prstGeom prst="rect">
            <a:avLst/>
          </a:prstGeom>
          <a:noFill/>
          <a:ln>
            <a:noFill/>
          </a:ln>
        </p:spPr>
      </p:pic>
      <p:sp>
        <p:nvSpPr>
          <p:cNvPr id="1149" name="Google Shape;1149;p14"/>
          <p:cNvSpPr txBox="1"/>
          <p:nvPr>
            <p:ph idx="1" type="body"/>
          </p:nvPr>
        </p:nvSpPr>
        <p:spPr>
          <a:xfrm>
            <a:off x="13782700" y="9439552"/>
            <a:ext cx="10363200" cy="2790600"/>
          </a:xfrm>
          <a:prstGeom prst="rect">
            <a:avLst/>
          </a:prstGeom>
          <a:noFill/>
          <a:ln>
            <a:noFill/>
          </a:ln>
        </p:spPr>
        <p:txBody>
          <a:bodyPr anchorCtr="0" anchor="t" bIns="91400" lIns="182850" spcFirstLastPara="1" rIns="182850" wrap="square" tIns="91400">
            <a:noAutofit/>
          </a:bodyPr>
          <a:lstStyle/>
          <a:p>
            <a:pPr indent="0" lvl="0" marL="0" rtl="0" algn="ctr">
              <a:lnSpc>
                <a:spcPct val="90000"/>
              </a:lnSpc>
              <a:spcBef>
                <a:spcPts val="0"/>
              </a:spcBef>
              <a:spcAft>
                <a:spcPts val="0"/>
              </a:spcAft>
              <a:buClr>
                <a:srgbClr val="2850A3"/>
              </a:buClr>
              <a:buSzPts val="2800"/>
              <a:buFont typeface="Helvetica Neue"/>
              <a:buNone/>
            </a:pPr>
            <a:r>
              <a:rPr lang="en-US">
                <a:latin typeface="Roboto"/>
                <a:ea typeface="Roboto"/>
                <a:cs typeface="Roboto"/>
                <a:sym typeface="Roboto"/>
              </a:rPr>
              <a:t>MOR-level attention interpretation for a ADRD patient.</a:t>
            </a:r>
            <a:endParaRPr>
              <a:solidFill>
                <a:srgbClr val="2850A3"/>
              </a:solidFill>
              <a:latin typeface="Roboto"/>
              <a:ea typeface="Roboto"/>
              <a:cs typeface="Roboto"/>
              <a:sym typeface="Roboto"/>
            </a:endParaRPr>
          </a:p>
          <a:p>
            <a:pPr indent="0" lvl="0" marL="0" rtl="0" algn="ctr">
              <a:lnSpc>
                <a:spcPct val="90000"/>
              </a:lnSpc>
              <a:spcBef>
                <a:spcPts val="0"/>
              </a:spcBef>
              <a:spcAft>
                <a:spcPts val="0"/>
              </a:spcAft>
              <a:buClr>
                <a:srgbClr val="2850A3"/>
              </a:buClr>
              <a:buSzPts val="2800"/>
              <a:buFont typeface="Helvetica Neue"/>
              <a:buNone/>
            </a:pPr>
            <a:r>
              <a:t/>
            </a:r>
            <a:endParaRPr>
              <a:solidFill>
                <a:srgbClr val="2850A3"/>
              </a:solidFill>
              <a:latin typeface="Roboto"/>
              <a:ea typeface="Roboto"/>
              <a:cs typeface="Roboto"/>
              <a:sym typeface="Roboto"/>
            </a:endParaRPr>
          </a:p>
        </p:txBody>
      </p:sp>
      <p:sp>
        <p:nvSpPr>
          <p:cNvPr id="1150" name="Google Shape;1150;p14"/>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sp>
        <p:nvSpPr>
          <p:cNvPr id="1151" name="Google Shape;1151;p14"/>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Attention Interpretation: MOR</a:t>
            </a:r>
            <a:endParaRPr sz="6500">
              <a:solidFill>
                <a:srgbClr val="0D2859"/>
              </a:solidFill>
              <a:latin typeface="Roboto"/>
              <a:ea typeface="Roboto"/>
              <a:cs typeface="Roboto"/>
              <a:sym typeface="Roboto"/>
            </a:endParaRPr>
          </a:p>
        </p:txBody>
      </p:sp>
      <p:grpSp>
        <p:nvGrpSpPr>
          <p:cNvPr id="1152" name="Google Shape;1152;p14"/>
          <p:cNvGrpSpPr/>
          <p:nvPr/>
        </p:nvGrpSpPr>
        <p:grpSpPr>
          <a:xfrm>
            <a:off x="21065094" y="730238"/>
            <a:ext cx="2332669" cy="1059616"/>
            <a:chOff x="0" y="0"/>
            <a:chExt cx="5272760" cy="2395154"/>
          </a:xfrm>
        </p:grpSpPr>
        <p:pic>
          <p:nvPicPr>
            <p:cNvPr descr="Image" id="1153" name="Google Shape;1153;p14"/>
            <p:cNvPicPr preferRelativeResize="0"/>
            <p:nvPr/>
          </p:nvPicPr>
          <p:blipFill rotWithShape="1">
            <a:blip r:embed="rId5">
              <a:alphaModFix/>
            </a:blip>
            <a:srcRect b="4620" l="0" r="50000" t="13451"/>
            <a:stretch/>
          </p:blipFill>
          <p:spPr>
            <a:xfrm>
              <a:off x="0" y="16687"/>
              <a:ext cx="2615960" cy="2378467"/>
            </a:xfrm>
            <a:prstGeom prst="rect">
              <a:avLst/>
            </a:prstGeom>
            <a:noFill/>
            <a:ln>
              <a:noFill/>
            </a:ln>
          </p:spPr>
        </p:pic>
        <p:pic>
          <p:nvPicPr>
            <p:cNvPr descr="Image" id="1154" name="Google Shape;1154;p14"/>
            <p:cNvPicPr preferRelativeResize="0"/>
            <p:nvPr/>
          </p:nvPicPr>
          <p:blipFill rotWithShape="1">
            <a:blip r:embed="rId5">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22"/>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Data Efficiency Ita vs cross-lingual</a:t>
            </a:r>
            <a:endParaRPr sz="6500">
              <a:solidFill>
                <a:srgbClr val="0D2859"/>
              </a:solidFill>
              <a:latin typeface="Roboto"/>
              <a:ea typeface="Roboto"/>
              <a:cs typeface="Roboto"/>
              <a:sym typeface="Roboto"/>
            </a:endParaRPr>
          </a:p>
        </p:txBody>
      </p:sp>
      <p:pic>
        <p:nvPicPr>
          <p:cNvPr descr="A close up of a map&#10;&#10;Description automatically generated" id="1160" name="Google Shape;1160;p22"/>
          <p:cNvPicPr preferRelativeResize="0"/>
          <p:nvPr/>
        </p:nvPicPr>
        <p:blipFill rotWithShape="1">
          <a:blip r:embed="rId3">
            <a:alphaModFix/>
          </a:blip>
          <a:srcRect b="0" l="0" r="0" t="0"/>
          <a:stretch/>
        </p:blipFill>
        <p:spPr>
          <a:xfrm>
            <a:off x="6615706" y="3582789"/>
            <a:ext cx="11152593" cy="8478785"/>
          </a:xfrm>
          <a:prstGeom prst="rect">
            <a:avLst/>
          </a:prstGeom>
          <a:noFill/>
          <a:ln>
            <a:noFill/>
          </a:ln>
        </p:spPr>
      </p:pic>
      <p:sp>
        <p:nvSpPr>
          <p:cNvPr id="1161" name="Google Shape;1161;p22"/>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162" name="Google Shape;1162;p22"/>
          <p:cNvGrpSpPr/>
          <p:nvPr/>
        </p:nvGrpSpPr>
        <p:grpSpPr>
          <a:xfrm>
            <a:off x="21065094" y="730238"/>
            <a:ext cx="2332669" cy="1059616"/>
            <a:chOff x="0" y="0"/>
            <a:chExt cx="5272760" cy="2395154"/>
          </a:xfrm>
        </p:grpSpPr>
        <p:pic>
          <p:nvPicPr>
            <p:cNvPr descr="Image" id="1163" name="Google Shape;1163;p22"/>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164" name="Google Shape;1164;p22"/>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48"/>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Data Efficiency Eng vs Ita</a:t>
            </a:r>
            <a:endParaRPr sz="6500">
              <a:solidFill>
                <a:srgbClr val="0D2859"/>
              </a:solidFill>
              <a:latin typeface="Roboto"/>
              <a:ea typeface="Roboto"/>
              <a:cs typeface="Roboto"/>
              <a:sym typeface="Roboto"/>
            </a:endParaRPr>
          </a:p>
        </p:txBody>
      </p:sp>
      <p:pic>
        <p:nvPicPr>
          <p:cNvPr descr="A close up of a map&#10;&#10;Description automatically generated" id="1170" name="Google Shape;1170;p48"/>
          <p:cNvPicPr preferRelativeResize="0"/>
          <p:nvPr/>
        </p:nvPicPr>
        <p:blipFill rotWithShape="1">
          <a:blip r:embed="rId3">
            <a:alphaModFix/>
          </a:blip>
          <a:srcRect b="0" l="0" r="0" t="0"/>
          <a:stretch/>
        </p:blipFill>
        <p:spPr>
          <a:xfrm>
            <a:off x="6150200" y="3381650"/>
            <a:ext cx="11572817" cy="8972601"/>
          </a:xfrm>
          <a:prstGeom prst="rect">
            <a:avLst/>
          </a:prstGeom>
          <a:noFill/>
          <a:ln>
            <a:noFill/>
          </a:ln>
        </p:spPr>
      </p:pic>
      <p:sp>
        <p:nvSpPr>
          <p:cNvPr id="1171" name="Google Shape;1171;p48"/>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172" name="Google Shape;1172;p48"/>
          <p:cNvGrpSpPr/>
          <p:nvPr/>
        </p:nvGrpSpPr>
        <p:grpSpPr>
          <a:xfrm>
            <a:off x="21065094" y="730238"/>
            <a:ext cx="2332669" cy="1059616"/>
            <a:chOff x="0" y="0"/>
            <a:chExt cx="5272760" cy="2395154"/>
          </a:xfrm>
        </p:grpSpPr>
        <p:pic>
          <p:nvPicPr>
            <p:cNvPr descr="Image" id="1173" name="Google Shape;1173;p48"/>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174" name="Google Shape;1174;p48"/>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49"/>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Pitt corpus vs. Italian corpus MMSE distributions</a:t>
            </a:r>
            <a:endParaRPr sz="6500">
              <a:solidFill>
                <a:srgbClr val="0D2859"/>
              </a:solidFill>
              <a:latin typeface="Roboto"/>
              <a:ea typeface="Roboto"/>
              <a:cs typeface="Roboto"/>
              <a:sym typeface="Roboto"/>
            </a:endParaRPr>
          </a:p>
        </p:txBody>
      </p:sp>
      <p:pic>
        <p:nvPicPr>
          <p:cNvPr descr="A screenshot of a cell phone&#10;&#10;Description automatically generated" id="1180" name="Google Shape;1180;p49"/>
          <p:cNvPicPr preferRelativeResize="0"/>
          <p:nvPr/>
        </p:nvPicPr>
        <p:blipFill rotWithShape="1">
          <a:blip r:embed="rId3">
            <a:alphaModFix/>
          </a:blip>
          <a:srcRect b="0" l="0" r="0" t="0"/>
          <a:stretch/>
        </p:blipFill>
        <p:spPr>
          <a:xfrm>
            <a:off x="4902525" y="3565800"/>
            <a:ext cx="14578949" cy="9419950"/>
          </a:xfrm>
          <a:prstGeom prst="rect">
            <a:avLst/>
          </a:prstGeom>
          <a:noFill/>
          <a:ln>
            <a:noFill/>
          </a:ln>
        </p:spPr>
      </p:pic>
      <p:sp>
        <p:nvSpPr>
          <p:cNvPr id="1181" name="Google Shape;1181;p49"/>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182" name="Google Shape;1182;p49"/>
          <p:cNvGrpSpPr/>
          <p:nvPr/>
        </p:nvGrpSpPr>
        <p:grpSpPr>
          <a:xfrm>
            <a:off x="21065094" y="730238"/>
            <a:ext cx="2332669" cy="1059616"/>
            <a:chOff x="0" y="0"/>
            <a:chExt cx="5272760" cy="2395154"/>
          </a:xfrm>
        </p:grpSpPr>
        <p:pic>
          <p:nvPicPr>
            <p:cNvPr descr="Image" id="1183" name="Google Shape;1183;p49"/>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184" name="Google Shape;1184;p49"/>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56"/>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Feature Extraction</a:t>
            </a:r>
            <a:endParaRPr sz="6500">
              <a:solidFill>
                <a:srgbClr val="0D2859"/>
              </a:solidFill>
              <a:latin typeface="Roboto"/>
              <a:ea typeface="Roboto"/>
              <a:cs typeface="Roboto"/>
              <a:sym typeface="Roboto"/>
            </a:endParaRPr>
          </a:p>
        </p:txBody>
      </p:sp>
      <p:pic>
        <p:nvPicPr>
          <p:cNvPr id="1190" name="Google Shape;1190;p56"/>
          <p:cNvPicPr preferRelativeResize="0"/>
          <p:nvPr/>
        </p:nvPicPr>
        <p:blipFill rotWithShape="1">
          <a:blip r:embed="rId3">
            <a:alphaModFix/>
          </a:blip>
          <a:srcRect b="0" l="0" r="0" t="0"/>
          <a:stretch/>
        </p:blipFill>
        <p:spPr>
          <a:xfrm>
            <a:off x="5378400" y="3003250"/>
            <a:ext cx="13627200" cy="9297148"/>
          </a:xfrm>
          <a:prstGeom prst="rect">
            <a:avLst/>
          </a:prstGeom>
          <a:noFill/>
          <a:ln>
            <a:noFill/>
          </a:ln>
        </p:spPr>
      </p:pic>
      <p:sp>
        <p:nvSpPr>
          <p:cNvPr id="1191" name="Google Shape;1191;p56"/>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192" name="Google Shape;1192;p56"/>
          <p:cNvGrpSpPr/>
          <p:nvPr/>
        </p:nvGrpSpPr>
        <p:grpSpPr>
          <a:xfrm>
            <a:off x="21065094" y="730238"/>
            <a:ext cx="2332669" cy="1059616"/>
            <a:chOff x="0" y="0"/>
            <a:chExt cx="5272760" cy="2395154"/>
          </a:xfrm>
        </p:grpSpPr>
        <p:pic>
          <p:nvPicPr>
            <p:cNvPr descr="Image" id="1193" name="Google Shape;1193;p56"/>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194" name="Google Shape;1194;p56"/>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59"/>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Implicitly Learned Features Dataset </a:t>
            </a:r>
            <a:endParaRPr sz="6500">
              <a:solidFill>
                <a:srgbClr val="0D2859"/>
              </a:solidFill>
              <a:latin typeface="Roboto"/>
              <a:ea typeface="Roboto"/>
              <a:cs typeface="Roboto"/>
              <a:sym typeface="Roboto"/>
            </a:endParaRPr>
          </a:p>
        </p:txBody>
      </p:sp>
      <p:sp>
        <p:nvSpPr>
          <p:cNvPr id="1200" name="Google Shape;1200;p59"/>
          <p:cNvSpPr txBox="1"/>
          <p:nvPr>
            <p:ph idx="1" type="body"/>
          </p:nvPr>
        </p:nvSpPr>
        <p:spPr>
          <a:xfrm>
            <a:off x="1676400" y="3651250"/>
            <a:ext cx="21031199" cy="8703000"/>
          </a:xfrm>
          <a:prstGeom prst="rect">
            <a:avLst/>
          </a:prstGeom>
          <a:noFill/>
          <a:ln>
            <a:noFill/>
          </a:ln>
        </p:spPr>
        <p:txBody>
          <a:bodyPr anchorCtr="0" anchor="t" bIns="91400" lIns="182850" spcFirstLastPara="1" rIns="182850" wrap="square" tIns="91400">
            <a:noAutofit/>
          </a:bodyPr>
          <a:lstStyle/>
          <a:p>
            <a:pPr indent="0" lvl="0" marL="914400" marR="0" rtl="0" algn="just">
              <a:lnSpc>
                <a:spcPct val="90000"/>
              </a:lnSpc>
              <a:spcBef>
                <a:spcPts val="0"/>
              </a:spcBef>
              <a:spcAft>
                <a:spcPts val="0"/>
              </a:spcAft>
              <a:buClr>
                <a:srgbClr val="000000"/>
              </a:buClr>
              <a:buSzPts val="1800"/>
              <a:buFont typeface="Helvetica Neue"/>
              <a:buNone/>
            </a:pPr>
            <a:r>
              <a:rPr lang="en-US" sz="4200">
                <a:latin typeface="Roboto"/>
                <a:ea typeface="Roboto"/>
                <a:cs typeface="Roboto"/>
                <a:sym typeface="Roboto"/>
              </a:rPr>
              <a:t>We exploit the truncated CNN-GRU architecture to obtain a compressed representation of each interview in the original training and testing sets. </a:t>
            </a:r>
            <a:br>
              <a:rPr lang="en-US" sz="4200">
                <a:latin typeface="Roboto"/>
                <a:ea typeface="Roboto"/>
                <a:cs typeface="Roboto"/>
                <a:sym typeface="Roboto"/>
              </a:rPr>
            </a:br>
            <a:endParaRPr sz="4200">
              <a:latin typeface="Roboto"/>
              <a:ea typeface="Roboto"/>
              <a:cs typeface="Roboto"/>
              <a:sym typeface="Roboto"/>
            </a:endParaRPr>
          </a:p>
          <a:p>
            <a:pPr indent="0" lvl="0" marL="914400" marR="0" rtl="0" algn="just">
              <a:lnSpc>
                <a:spcPct val="90000"/>
              </a:lnSpc>
              <a:spcBef>
                <a:spcPts val="0"/>
              </a:spcBef>
              <a:spcAft>
                <a:spcPts val="0"/>
              </a:spcAft>
              <a:buClr>
                <a:srgbClr val="000000"/>
              </a:buClr>
              <a:buSzPts val="1800"/>
              <a:buFont typeface="Helvetica Neue"/>
              <a:buNone/>
            </a:pPr>
            <a:r>
              <a:rPr lang="en-US" sz="4200">
                <a:latin typeface="Roboto"/>
                <a:ea typeface="Roboto"/>
                <a:cs typeface="Roboto"/>
                <a:sym typeface="Roboto"/>
              </a:rPr>
              <a:t>We couple to this compressed interview representation the label for each patient diagnosis (1 if Dementia, 0 if HC). </a:t>
            </a:r>
            <a:br>
              <a:rPr lang="en-US" sz="4200">
                <a:latin typeface="Roboto"/>
                <a:ea typeface="Roboto"/>
                <a:cs typeface="Roboto"/>
                <a:sym typeface="Roboto"/>
              </a:rPr>
            </a:br>
            <a:br>
              <a:rPr lang="en-US" sz="4200">
                <a:latin typeface="Roboto"/>
                <a:ea typeface="Roboto"/>
                <a:cs typeface="Roboto"/>
                <a:sym typeface="Roboto"/>
              </a:rPr>
            </a:br>
            <a:r>
              <a:rPr lang="en-US" sz="4200">
                <a:latin typeface="Roboto"/>
                <a:ea typeface="Roboto"/>
                <a:cs typeface="Roboto"/>
                <a:sym typeface="Roboto"/>
              </a:rPr>
              <a:t>We obtain a new dataset for binary classification. </a:t>
            </a:r>
            <a:br>
              <a:rPr lang="en-US" sz="4200">
                <a:latin typeface="Roboto"/>
                <a:ea typeface="Roboto"/>
                <a:cs typeface="Roboto"/>
                <a:sym typeface="Roboto"/>
              </a:rPr>
            </a:br>
            <a:endParaRPr sz="4200">
              <a:latin typeface="Roboto"/>
              <a:ea typeface="Roboto"/>
              <a:cs typeface="Roboto"/>
              <a:sym typeface="Roboto"/>
            </a:endParaRPr>
          </a:p>
        </p:txBody>
      </p:sp>
      <p:sp>
        <p:nvSpPr>
          <p:cNvPr id="1201" name="Google Shape;1201;p59"/>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202" name="Google Shape;1202;p59"/>
          <p:cNvGrpSpPr/>
          <p:nvPr/>
        </p:nvGrpSpPr>
        <p:grpSpPr>
          <a:xfrm>
            <a:off x="21065094" y="730238"/>
            <a:ext cx="2332669" cy="1059616"/>
            <a:chOff x="0" y="0"/>
            <a:chExt cx="5272760" cy="2395154"/>
          </a:xfrm>
        </p:grpSpPr>
        <p:pic>
          <p:nvPicPr>
            <p:cNvPr descr="Image" id="1203" name="Google Shape;1203;p59"/>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204" name="Google Shape;1204;p59"/>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57"/>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Feature Extraction</a:t>
            </a:r>
            <a:endParaRPr sz="6500">
              <a:solidFill>
                <a:srgbClr val="0D2859"/>
              </a:solidFill>
              <a:latin typeface="Roboto"/>
              <a:ea typeface="Roboto"/>
              <a:cs typeface="Roboto"/>
              <a:sym typeface="Roboto"/>
            </a:endParaRPr>
          </a:p>
        </p:txBody>
      </p:sp>
      <p:pic>
        <p:nvPicPr>
          <p:cNvPr id="1210" name="Google Shape;1210;p57"/>
          <p:cNvPicPr preferRelativeResize="0"/>
          <p:nvPr/>
        </p:nvPicPr>
        <p:blipFill rotWithShape="1">
          <a:blip r:embed="rId3">
            <a:alphaModFix/>
          </a:blip>
          <a:srcRect b="0" l="0" r="20388" t="0"/>
          <a:stretch/>
        </p:blipFill>
        <p:spPr>
          <a:xfrm>
            <a:off x="3359351" y="3045301"/>
            <a:ext cx="10446302" cy="8952402"/>
          </a:xfrm>
          <a:prstGeom prst="rect">
            <a:avLst/>
          </a:prstGeom>
          <a:noFill/>
          <a:ln>
            <a:noFill/>
          </a:ln>
        </p:spPr>
      </p:pic>
      <p:sp>
        <p:nvSpPr>
          <p:cNvPr id="1211" name="Google Shape;1211;p57"/>
          <p:cNvSpPr txBox="1"/>
          <p:nvPr>
            <p:ph idx="1" type="body"/>
          </p:nvPr>
        </p:nvSpPr>
        <p:spPr>
          <a:xfrm>
            <a:off x="15099600" y="5624000"/>
            <a:ext cx="8299800" cy="3795000"/>
          </a:xfrm>
          <a:prstGeom prst="rect">
            <a:avLst/>
          </a:prstGeom>
          <a:noFill/>
          <a:ln>
            <a:noFill/>
          </a:ln>
        </p:spPr>
        <p:txBody>
          <a:bodyPr anchorCtr="0" anchor="t" bIns="91400" lIns="182850" spcFirstLastPara="1" rIns="182850" wrap="square" tIns="91400">
            <a:noAutofit/>
          </a:bodyPr>
          <a:lstStyle/>
          <a:p>
            <a:pPr indent="-101600" lvl="0" marL="457200" rtl="0" algn="l">
              <a:lnSpc>
                <a:spcPct val="90000"/>
              </a:lnSpc>
              <a:spcBef>
                <a:spcPts val="2000"/>
              </a:spcBef>
              <a:spcAft>
                <a:spcPts val="0"/>
              </a:spcAft>
              <a:buSzPts val="2800"/>
              <a:buFont typeface="Helvetica Neue"/>
              <a:buNone/>
            </a:pPr>
            <a:r>
              <a:rPr lang="en-US" sz="4200">
                <a:latin typeface="Roboto"/>
                <a:ea typeface="Roboto"/>
                <a:cs typeface="Roboto"/>
                <a:sym typeface="Roboto"/>
              </a:rPr>
              <a:t>1152d Dense Vector. </a:t>
            </a:r>
            <a:br>
              <a:rPr lang="en-US" sz="4200">
                <a:latin typeface="Roboto"/>
                <a:ea typeface="Roboto"/>
                <a:cs typeface="Roboto"/>
                <a:sym typeface="Roboto"/>
              </a:rPr>
            </a:br>
            <a:r>
              <a:rPr lang="en-US" sz="4200">
                <a:latin typeface="Roboto"/>
                <a:ea typeface="Roboto"/>
                <a:cs typeface="Roboto"/>
                <a:sym typeface="Roboto"/>
              </a:rPr>
              <a:t>Represents the interview on different linguistics level. </a:t>
            </a:r>
            <a:endParaRPr sz="4200">
              <a:latin typeface="Roboto"/>
              <a:ea typeface="Roboto"/>
              <a:cs typeface="Roboto"/>
              <a:sym typeface="Roboto"/>
            </a:endParaRPr>
          </a:p>
        </p:txBody>
      </p:sp>
      <p:sp>
        <p:nvSpPr>
          <p:cNvPr id="1212" name="Google Shape;1212;p57"/>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213" name="Google Shape;1213;p57"/>
          <p:cNvGrpSpPr/>
          <p:nvPr/>
        </p:nvGrpSpPr>
        <p:grpSpPr>
          <a:xfrm>
            <a:off x="21065094" y="730238"/>
            <a:ext cx="2332669" cy="1059616"/>
            <a:chOff x="0" y="0"/>
            <a:chExt cx="5272760" cy="2395154"/>
          </a:xfrm>
        </p:grpSpPr>
        <p:pic>
          <p:nvPicPr>
            <p:cNvPr descr="Image" id="1214" name="Google Shape;1214;p57"/>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215" name="Google Shape;1215;p57"/>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58"/>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a:solidFill>
                  <a:srgbClr val="0D2859"/>
                </a:solidFill>
                <a:latin typeface="Roboto"/>
                <a:ea typeface="Roboto"/>
                <a:cs typeface="Roboto"/>
                <a:sym typeface="Roboto"/>
              </a:rPr>
              <a:t>Feature Vectors</a:t>
            </a:r>
            <a:endParaRPr>
              <a:solidFill>
                <a:srgbClr val="0D2859"/>
              </a:solidFill>
              <a:latin typeface="Roboto"/>
              <a:ea typeface="Roboto"/>
              <a:cs typeface="Roboto"/>
              <a:sym typeface="Roboto"/>
            </a:endParaRPr>
          </a:p>
        </p:txBody>
      </p:sp>
      <p:pic>
        <p:nvPicPr>
          <p:cNvPr id="1221" name="Google Shape;1221;p58"/>
          <p:cNvPicPr preferRelativeResize="0"/>
          <p:nvPr/>
        </p:nvPicPr>
        <p:blipFill rotWithShape="1">
          <a:blip r:embed="rId3">
            <a:alphaModFix/>
          </a:blip>
          <a:srcRect b="0" l="0" r="0" t="0"/>
          <a:stretch/>
        </p:blipFill>
        <p:spPr>
          <a:xfrm>
            <a:off x="2462850" y="5389501"/>
            <a:ext cx="20269200" cy="1543050"/>
          </a:xfrm>
          <a:prstGeom prst="rect">
            <a:avLst/>
          </a:prstGeom>
          <a:noFill/>
          <a:ln>
            <a:noFill/>
          </a:ln>
        </p:spPr>
      </p:pic>
      <p:sp>
        <p:nvSpPr>
          <p:cNvPr id="1222" name="Google Shape;1222;p58"/>
          <p:cNvSpPr/>
          <p:nvPr/>
        </p:nvSpPr>
        <p:spPr>
          <a:xfrm rot="-5400000">
            <a:off x="3582950" y="6346850"/>
            <a:ext cx="583200" cy="20766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sp>
        <p:nvSpPr>
          <p:cNvPr id="1223" name="Google Shape;1223;p58"/>
          <p:cNvSpPr/>
          <p:nvPr/>
        </p:nvSpPr>
        <p:spPr>
          <a:xfrm rot="-5400000">
            <a:off x="6885800" y="5654550"/>
            <a:ext cx="570000" cy="34482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sp>
        <p:nvSpPr>
          <p:cNvPr id="1224" name="Google Shape;1224;p58"/>
          <p:cNvSpPr/>
          <p:nvPr/>
        </p:nvSpPr>
        <p:spPr>
          <a:xfrm rot="-5400000">
            <a:off x="13884850" y="5661050"/>
            <a:ext cx="570000" cy="34482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sp>
        <p:nvSpPr>
          <p:cNvPr id="1225" name="Google Shape;1225;p58"/>
          <p:cNvSpPr/>
          <p:nvPr/>
        </p:nvSpPr>
        <p:spPr>
          <a:xfrm rot="-5400000">
            <a:off x="20722950" y="5661050"/>
            <a:ext cx="570000" cy="34482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sp>
        <p:nvSpPr>
          <p:cNvPr id="1226" name="Google Shape;1226;p58"/>
          <p:cNvSpPr/>
          <p:nvPr/>
        </p:nvSpPr>
        <p:spPr>
          <a:xfrm rot="-5400000">
            <a:off x="10608200" y="6346850"/>
            <a:ext cx="583200" cy="20766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sp>
        <p:nvSpPr>
          <p:cNvPr id="1227" name="Google Shape;1227;p58"/>
          <p:cNvSpPr/>
          <p:nvPr/>
        </p:nvSpPr>
        <p:spPr>
          <a:xfrm rot="-5400000">
            <a:off x="17436950" y="6346850"/>
            <a:ext cx="583200" cy="20766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sp>
        <p:nvSpPr>
          <p:cNvPr id="1228" name="Google Shape;1228;p58"/>
          <p:cNvSpPr/>
          <p:nvPr/>
        </p:nvSpPr>
        <p:spPr>
          <a:xfrm rot="-5400000">
            <a:off x="5621750" y="5850050"/>
            <a:ext cx="527400" cy="60984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sp>
        <p:nvSpPr>
          <p:cNvPr id="1229" name="Google Shape;1229;p58"/>
          <p:cNvSpPr/>
          <p:nvPr/>
        </p:nvSpPr>
        <p:spPr>
          <a:xfrm rot="-5400000">
            <a:off x="12647000" y="5850050"/>
            <a:ext cx="527400" cy="60984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sp>
        <p:nvSpPr>
          <p:cNvPr id="1230" name="Google Shape;1230;p58"/>
          <p:cNvSpPr/>
          <p:nvPr/>
        </p:nvSpPr>
        <p:spPr>
          <a:xfrm rot="-5400000">
            <a:off x="19419150" y="5850050"/>
            <a:ext cx="527400" cy="60984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000000"/>
              </a:solidFill>
              <a:latin typeface="Roboto"/>
              <a:ea typeface="Roboto"/>
              <a:cs typeface="Roboto"/>
              <a:sym typeface="Roboto"/>
            </a:endParaRPr>
          </a:p>
        </p:txBody>
      </p:sp>
      <p:sp>
        <p:nvSpPr>
          <p:cNvPr id="1231" name="Google Shape;1231;p58"/>
          <p:cNvSpPr txBox="1"/>
          <p:nvPr/>
        </p:nvSpPr>
        <p:spPr>
          <a:xfrm>
            <a:off x="3285050" y="7755326"/>
            <a:ext cx="1179000" cy="880200"/>
          </a:xfrm>
          <a:prstGeom prst="rect">
            <a:avLst/>
          </a:prstGeom>
          <a:noFill/>
          <a:ln>
            <a:noFill/>
          </a:ln>
        </p:spPr>
        <p:txBody>
          <a:bodyPr anchorCtr="0" anchor="t"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rPr b="0" i="0" lang="en-US" sz="2800" u="none" cap="none" strike="noStrike">
                <a:solidFill>
                  <a:srgbClr val="000000"/>
                </a:solidFill>
                <a:latin typeface="Roboto"/>
                <a:ea typeface="Roboto"/>
                <a:cs typeface="Roboto"/>
                <a:sym typeface="Roboto"/>
              </a:rPr>
              <a:t>CNN</a:t>
            </a:r>
            <a:endParaRPr b="0" i="0" sz="2800" u="none" cap="none" strike="noStrike">
              <a:solidFill>
                <a:srgbClr val="000000"/>
              </a:solidFill>
              <a:latin typeface="Roboto"/>
              <a:ea typeface="Roboto"/>
              <a:cs typeface="Roboto"/>
              <a:sym typeface="Roboto"/>
            </a:endParaRPr>
          </a:p>
        </p:txBody>
      </p:sp>
      <p:sp>
        <p:nvSpPr>
          <p:cNvPr id="1232" name="Google Shape;1232;p58"/>
          <p:cNvSpPr txBox="1"/>
          <p:nvPr/>
        </p:nvSpPr>
        <p:spPr>
          <a:xfrm>
            <a:off x="6581300" y="7805900"/>
            <a:ext cx="1179000" cy="880200"/>
          </a:xfrm>
          <a:prstGeom prst="rect">
            <a:avLst/>
          </a:prstGeom>
          <a:noFill/>
          <a:ln>
            <a:noFill/>
          </a:ln>
        </p:spPr>
        <p:txBody>
          <a:bodyPr anchorCtr="0" anchor="t"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rPr b="0" i="0" lang="en-US" sz="2800" u="none" cap="none" strike="noStrike">
                <a:solidFill>
                  <a:srgbClr val="000000"/>
                </a:solidFill>
                <a:latin typeface="Roboto"/>
                <a:ea typeface="Roboto"/>
                <a:cs typeface="Roboto"/>
                <a:sym typeface="Roboto"/>
              </a:rPr>
              <a:t>GRU</a:t>
            </a:r>
            <a:endParaRPr b="0" i="0" sz="2800" u="none" cap="none" strike="noStrike">
              <a:solidFill>
                <a:srgbClr val="000000"/>
              </a:solidFill>
              <a:latin typeface="Roboto"/>
              <a:ea typeface="Roboto"/>
              <a:cs typeface="Roboto"/>
              <a:sym typeface="Roboto"/>
            </a:endParaRPr>
          </a:p>
        </p:txBody>
      </p:sp>
      <p:sp>
        <p:nvSpPr>
          <p:cNvPr id="1233" name="Google Shape;1233;p58"/>
          <p:cNvSpPr txBox="1"/>
          <p:nvPr/>
        </p:nvSpPr>
        <p:spPr>
          <a:xfrm>
            <a:off x="13580350" y="7809176"/>
            <a:ext cx="1179000" cy="880200"/>
          </a:xfrm>
          <a:prstGeom prst="rect">
            <a:avLst/>
          </a:prstGeom>
          <a:noFill/>
          <a:ln>
            <a:noFill/>
          </a:ln>
        </p:spPr>
        <p:txBody>
          <a:bodyPr anchorCtr="0" anchor="t"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rPr b="0" i="0" lang="en-US" sz="2800" u="none" cap="none" strike="noStrike">
                <a:solidFill>
                  <a:srgbClr val="000000"/>
                </a:solidFill>
                <a:latin typeface="Roboto"/>
                <a:ea typeface="Roboto"/>
                <a:cs typeface="Roboto"/>
                <a:sym typeface="Roboto"/>
              </a:rPr>
              <a:t>GRU</a:t>
            </a:r>
            <a:endParaRPr b="0" i="0" sz="2800" u="none" cap="none" strike="noStrike">
              <a:solidFill>
                <a:srgbClr val="000000"/>
              </a:solidFill>
              <a:latin typeface="Roboto"/>
              <a:ea typeface="Roboto"/>
              <a:cs typeface="Roboto"/>
              <a:sym typeface="Roboto"/>
            </a:endParaRPr>
          </a:p>
        </p:txBody>
      </p:sp>
      <p:sp>
        <p:nvSpPr>
          <p:cNvPr id="1234" name="Google Shape;1234;p58"/>
          <p:cNvSpPr txBox="1"/>
          <p:nvPr/>
        </p:nvSpPr>
        <p:spPr>
          <a:xfrm>
            <a:off x="10310300" y="7812450"/>
            <a:ext cx="1179000" cy="880200"/>
          </a:xfrm>
          <a:prstGeom prst="rect">
            <a:avLst/>
          </a:prstGeom>
          <a:noFill/>
          <a:ln>
            <a:noFill/>
          </a:ln>
        </p:spPr>
        <p:txBody>
          <a:bodyPr anchorCtr="0" anchor="t"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rPr b="0" i="0" lang="en-US" sz="2800" u="none" cap="none" strike="noStrike">
                <a:solidFill>
                  <a:srgbClr val="000000"/>
                </a:solidFill>
                <a:latin typeface="Roboto"/>
                <a:ea typeface="Roboto"/>
                <a:cs typeface="Roboto"/>
                <a:sym typeface="Roboto"/>
              </a:rPr>
              <a:t>CNN</a:t>
            </a:r>
            <a:endParaRPr b="0" i="0" sz="2800" u="none" cap="none" strike="noStrike">
              <a:solidFill>
                <a:srgbClr val="000000"/>
              </a:solidFill>
              <a:latin typeface="Roboto"/>
              <a:ea typeface="Roboto"/>
              <a:cs typeface="Roboto"/>
              <a:sym typeface="Roboto"/>
            </a:endParaRPr>
          </a:p>
        </p:txBody>
      </p:sp>
      <p:sp>
        <p:nvSpPr>
          <p:cNvPr id="1235" name="Google Shape;1235;p58"/>
          <p:cNvSpPr txBox="1"/>
          <p:nvPr/>
        </p:nvSpPr>
        <p:spPr>
          <a:xfrm>
            <a:off x="20440177" y="7810826"/>
            <a:ext cx="1179000" cy="880200"/>
          </a:xfrm>
          <a:prstGeom prst="rect">
            <a:avLst/>
          </a:prstGeom>
          <a:noFill/>
          <a:ln>
            <a:noFill/>
          </a:ln>
        </p:spPr>
        <p:txBody>
          <a:bodyPr anchorCtr="0" anchor="t"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rPr b="0" i="0" lang="en-US" sz="2800" u="none" cap="none" strike="noStrike">
                <a:solidFill>
                  <a:srgbClr val="000000"/>
                </a:solidFill>
                <a:latin typeface="Roboto"/>
                <a:ea typeface="Roboto"/>
                <a:cs typeface="Roboto"/>
                <a:sym typeface="Roboto"/>
              </a:rPr>
              <a:t>GRU</a:t>
            </a:r>
            <a:endParaRPr b="0" i="0" sz="2800" u="none" cap="none" strike="noStrike">
              <a:solidFill>
                <a:srgbClr val="000000"/>
              </a:solidFill>
              <a:latin typeface="Roboto"/>
              <a:ea typeface="Roboto"/>
              <a:cs typeface="Roboto"/>
              <a:sym typeface="Roboto"/>
            </a:endParaRPr>
          </a:p>
        </p:txBody>
      </p:sp>
      <p:sp>
        <p:nvSpPr>
          <p:cNvPr id="1236" name="Google Shape;1236;p58"/>
          <p:cNvSpPr txBox="1"/>
          <p:nvPr/>
        </p:nvSpPr>
        <p:spPr>
          <a:xfrm>
            <a:off x="17170127" y="7814100"/>
            <a:ext cx="1179000" cy="880200"/>
          </a:xfrm>
          <a:prstGeom prst="rect">
            <a:avLst/>
          </a:prstGeom>
          <a:noFill/>
          <a:ln>
            <a:noFill/>
          </a:ln>
        </p:spPr>
        <p:txBody>
          <a:bodyPr anchorCtr="0" anchor="t"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rPr b="0" i="0" lang="en-US" sz="2800" u="none" cap="none" strike="noStrike">
                <a:solidFill>
                  <a:srgbClr val="000000"/>
                </a:solidFill>
                <a:latin typeface="Roboto"/>
                <a:ea typeface="Roboto"/>
                <a:cs typeface="Roboto"/>
                <a:sym typeface="Roboto"/>
              </a:rPr>
              <a:t>CNN</a:t>
            </a:r>
            <a:endParaRPr b="0" i="0" sz="2800" u="none" cap="none" strike="noStrike">
              <a:solidFill>
                <a:srgbClr val="000000"/>
              </a:solidFill>
              <a:latin typeface="Roboto"/>
              <a:ea typeface="Roboto"/>
              <a:cs typeface="Roboto"/>
              <a:sym typeface="Roboto"/>
            </a:endParaRPr>
          </a:p>
        </p:txBody>
      </p:sp>
      <p:sp>
        <p:nvSpPr>
          <p:cNvPr id="1237" name="Google Shape;1237;p58"/>
          <p:cNvSpPr txBox="1"/>
          <p:nvPr/>
        </p:nvSpPr>
        <p:spPr>
          <a:xfrm>
            <a:off x="3285050" y="9305250"/>
            <a:ext cx="5380800" cy="880200"/>
          </a:xfrm>
          <a:prstGeom prst="rect">
            <a:avLst/>
          </a:prstGeom>
          <a:noFill/>
          <a:ln>
            <a:noFill/>
          </a:ln>
        </p:spPr>
        <p:txBody>
          <a:bodyPr anchorCtr="0" anchor="t" bIns="182850" lIns="182850" spcFirstLastPara="1" rIns="182850" wrap="square" tIns="182850">
            <a:noAutofit/>
          </a:bodyPr>
          <a:lstStyle/>
          <a:p>
            <a:pPr indent="0" lvl="0" marL="0" marR="0" rtl="0" algn="ctr">
              <a:lnSpc>
                <a:spcPct val="90000"/>
              </a:lnSpc>
              <a:spcBef>
                <a:spcPts val="0"/>
              </a:spcBef>
              <a:spcAft>
                <a:spcPts val="0"/>
              </a:spcAft>
              <a:buClr>
                <a:srgbClr val="000000"/>
              </a:buClr>
              <a:buSzPts val="9600"/>
              <a:buFont typeface="Helvetica Neue"/>
              <a:buNone/>
            </a:pPr>
            <a:r>
              <a:rPr b="0" i="0" lang="en-US" sz="4400" u="none" cap="none" strike="noStrike">
                <a:solidFill>
                  <a:srgbClr val="000000"/>
                </a:solidFill>
                <a:latin typeface="Roboto"/>
                <a:ea typeface="Roboto"/>
                <a:cs typeface="Roboto"/>
                <a:sym typeface="Roboto"/>
              </a:rPr>
              <a:t>Feature Extracted WORD input</a:t>
            </a:r>
            <a:endParaRPr b="0" i="0" sz="4400" u="none" cap="none" strike="noStrike">
              <a:solidFill>
                <a:srgbClr val="000000"/>
              </a:solidFill>
              <a:latin typeface="Roboto"/>
              <a:ea typeface="Roboto"/>
              <a:cs typeface="Roboto"/>
              <a:sym typeface="Roboto"/>
            </a:endParaRPr>
          </a:p>
        </p:txBody>
      </p:sp>
      <p:sp>
        <p:nvSpPr>
          <p:cNvPr id="1238" name="Google Shape;1238;p58"/>
          <p:cNvSpPr txBox="1"/>
          <p:nvPr/>
        </p:nvSpPr>
        <p:spPr>
          <a:xfrm>
            <a:off x="10220300" y="9379700"/>
            <a:ext cx="5380800" cy="880200"/>
          </a:xfrm>
          <a:prstGeom prst="rect">
            <a:avLst/>
          </a:prstGeom>
          <a:noFill/>
          <a:ln>
            <a:noFill/>
          </a:ln>
        </p:spPr>
        <p:txBody>
          <a:bodyPr anchorCtr="0" anchor="t" bIns="182850" lIns="182850" spcFirstLastPara="1" rIns="182850" wrap="square" tIns="182850">
            <a:noAutofit/>
          </a:bodyPr>
          <a:lstStyle/>
          <a:p>
            <a:pPr indent="0" lvl="0" marL="0" marR="0" rtl="0" algn="ctr">
              <a:lnSpc>
                <a:spcPct val="90000"/>
              </a:lnSpc>
              <a:spcBef>
                <a:spcPts val="0"/>
              </a:spcBef>
              <a:spcAft>
                <a:spcPts val="0"/>
              </a:spcAft>
              <a:buClr>
                <a:srgbClr val="000000"/>
              </a:buClr>
              <a:buSzPts val="9600"/>
              <a:buFont typeface="Helvetica Neue"/>
              <a:buNone/>
            </a:pPr>
            <a:r>
              <a:rPr b="0" i="0" lang="en-US" sz="4400" u="none" cap="none" strike="noStrike">
                <a:solidFill>
                  <a:srgbClr val="000000"/>
                </a:solidFill>
                <a:latin typeface="Roboto"/>
                <a:ea typeface="Roboto"/>
                <a:cs typeface="Roboto"/>
                <a:sym typeface="Roboto"/>
              </a:rPr>
              <a:t>Feature Extracted MOR input</a:t>
            </a:r>
            <a:endParaRPr b="0" i="0" sz="4400" u="none" cap="none" strike="noStrike">
              <a:solidFill>
                <a:srgbClr val="000000"/>
              </a:solidFill>
              <a:latin typeface="Roboto"/>
              <a:ea typeface="Roboto"/>
              <a:cs typeface="Roboto"/>
              <a:sym typeface="Roboto"/>
            </a:endParaRPr>
          </a:p>
        </p:txBody>
      </p:sp>
      <p:sp>
        <p:nvSpPr>
          <p:cNvPr id="1239" name="Google Shape;1239;p58"/>
          <p:cNvSpPr txBox="1"/>
          <p:nvPr/>
        </p:nvSpPr>
        <p:spPr>
          <a:xfrm>
            <a:off x="16992450" y="9383000"/>
            <a:ext cx="5380800" cy="880200"/>
          </a:xfrm>
          <a:prstGeom prst="rect">
            <a:avLst/>
          </a:prstGeom>
          <a:noFill/>
          <a:ln>
            <a:noFill/>
          </a:ln>
        </p:spPr>
        <p:txBody>
          <a:bodyPr anchorCtr="0" anchor="t" bIns="182850" lIns="182850" spcFirstLastPara="1" rIns="182850" wrap="square" tIns="182850">
            <a:noAutofit/>
          </a:bodyPr>
          <a:lstStyle/>
          <a:p>
            <a:pPr indent="0" lvl="0" marL="0" marR="0" rtl="0" algn="ctr">
              <a:lnSpc>
                <a:spcPct val="90000"/>
              </a:lnSpc>
              <a:spcBef>
                <a:spcPts val="0"/>
              </a:spcBef>
              <a:spcAft>
                <a:spcPts val="0"/>
              </a:spcAft>
              <a:buClr>
                <a:srgbClr val="000000"/>
              </a:buClr>
              <a:buSzPts val="9600"/>
              <a:buFont typeface="Helvetica Neue"/>
              <a:buNone/>
            </a:pPr>
            <a:r>
              <a:rPr b="0" i="0" lang="en-US" sz="4400" u="none" cap="none" strike="noStrike">
                <a:solidFill>
                  <a:srgbClr val="000000"/>
                </a:solidFill>
                <a:latin typeface="Roboto"/>
                <a:ea typeface="Roboto"/>
                <a:cs typeface="Roboto"/>
                <a:sym typeface="Roboto"/>
              </a:rPr>
              <a:t>Feature Extracted GRA input</a:t>
            </a:r>
            <a:endParaRPr b="0" i="0" sz="4400" u="none" cap="none" strike="noStrike">
              <a:solidFill>
                <a:srgbClr val="000000"/>
              </a:solidFill>
              <a:latin typeface="Roboto"/>
              <a:ea typeface="Roboto"/>
              <a:cs typeface="Roboto"/>
              <a:sym typeface="Roboto"/>
            </a:endParaRPr>
          </a:p>
        </p:txBody>
      </p:sp>
      <p:sp>
        <p:nvSpPr>
          <p:cNvPr id="1240" name="Google Shape;1240;p58"/>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241" name="Google Shape;1241;p58"/>
          <p:cNvGrpSpPr/>
          <p:nvPr/>
        </p:nvGrpSpPr>
        <p:grpSpPr>
          <a:xfrm>
            <a:off x="21065094" y="730238"/>
            <a:ext cx="2332669" cy="1059616"/>
            <a:chOff x="0" y="0"/>
            <a:chExt cx="5272760" cy="2395154"/>
          </a:xfrm>
        </p:grpSpPr>
        <p:pic>
          <p:nvPicPr>
            <p:cNvPr descr="Image" id="1242" name="Google Shape;1242;p58"/>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243" name="Google Shape;1243;p58"/>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Google Shape;1248;p60"/>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Random Forest Classifier</a:t>
            </a:r>
            <a:endParaRPr sz="6500">
              <a:solidFill>
                <a:srgbClr val="0D2859"/>
              </a:solidFill>
              <a:latin typeface="Roboto"/>
              <a:ea typeface="Roboto"/>
              <a:cs typeface="Roboto"/>
              <a:sym typeface="Roboto"/>
            </a:endParaRPr>
          </a:p>
        </p:txBody>
      </p:sp>
      <p:sp>
        <p:nvSpPr>
          <p:cNvPr id="1249" name="Google Shape;1249;p60"/>
          <p:cNvSpPr txBox="1"/>
          <p:nvPr>
            <p:ph idx="1" type="body"/>
          </p:nvPr>
        </p:nvSpPr>
        <p:spPr>
          <a:xfrm>
            <a:off x="1676400" y="3019600"/>
            <a:ext cx="21031199" cy="8703000"/>
          </a:xfrm>
          <a:prstGeom prst="rect">
            <a:avLst/>
          </a:prstGeom>
          <a:noFill/>
          <a:ln>
            <a:noFill/>
          </a:ln>
        </p:spPr>
        <p:txBody>
          <a:bodyPr anchorCtr="0" anchor="t" bIns="91400" lIns="182850" spcFirstLastPara="1" rIns="182850" wrap="square" tIns="91400">
            <a:noAutofit/>
          </a:bodyPr>
          <a:lstStyle/>
          <a:p>
            <a:pPr indent="0" lvl="0" marL="0" marR="0" rtl="0" algn="just">
              <a:lnSpc>
                <a:spcPct val="90000"/>
              </a:lnSpc>
              <a:spcBef>
                <a:spcPts val="0"/>
              </a:spcBef>
              <a:spcAft>
                <a:spcPts val="0"/>
              </a:spcAft>
              <a:buClr>
                <a:srgbClr val="000000"/>
              </a:buClr>
              <a:buSzPts val="1800"/>
              <a:buFont typeface="Helvetica Neue"/>
              <a:buNone/>
            </a:pPr>
            <a:r>
              <a:rPr lang="en-US" sz="4200">
                <a:latin typeface="Roboto"/>
                <a:ea typeface="Roboto"/>
                <a:cs typeface="Roboto"/>
                <a:sym typeface="Roboto"/>
              </a:rPr>
              <a:t>We want to compute how much information each specific implicitly learned feature can contribute in the binary classification task. </a:t>
            </a:r>
            <a:endParaRPr sz="4200">
              <a:latin typeface="Roboto"/>
              <a:ea typeface="Roboto"/>
              <a:cs typeface="Roboto"/>
              <a:sym typeface="Roboto"/>
            </a:endParaRPr>
          </a:p>
          <a:p>
            <a:pPr indent="0" lvl="0" marL="914400" marR="0" rtl="0" algn="just">
              <a:lnSpc>
                <a:spcPct val="90000"/>
              </a:lnSpc>
              <a:spcBef>
                <a:spcPts val="0"/>
              </a:spcBef>
              <a:spcAft>
                <a:spcPts val="0"/>
              </a:spcAft>
              <a:buClr>
                <a:srgbClr val="000000"/>
              </a:buClr>
              <a:buSzPts val="1800"/>
              <a:buFont typeface="Helvetica Neue"/>
              <a:buNone/>
            </a:pPr>
            <a:r>
              <a:t/>
            </a:r>
            <a:endParaRPr sz="4200">
              <a:latin typeface="Roboto"/>
              <a:ea typeface="Roboto"/>
              <a:cs typeface="Roboto"/>
              <a:sym typeface="Roboto"/>
            </a:endParaRPr>
          </a:p>
          <a:p>
            <a:pPr indent="0" lvl="0" marL="0" marR="0" rtl="0" algn="just">
              <a:lnSpc>
                <a:spcPct val="90000"/>
              </a:lnSpc>
              <a:spcBef>
                <a:spcPts val="0"/>
              </a:spcBef>
              <a:spcAft>
                <a:spcPts val="0"/>
              </a:spcAft>
              <a:buSzPts val="1800"/>
              <a:buFont typeface="Helvetica Neue"/>
              <a:buNone/>
            </a:pPr>
            <a:r>
              <a:rPr lang="en-US" sz="4200">
                <a:latin typeface="Roboto"/>
                <a:ea typeface="Roboto"/>
                <a:cs typeface="Roboto"/>
                <a:sym typeface="Roboto"/>
              </a:rPr>
              <a:t>We train a random forest classifier on the new implicitly-learned feature dataset.  random forest classifier is by construction a suitable model for feature selection.  </a:t>
            </a:r>
            <a:br>
              <a:rPr lang="en-US" sz="4200">
                <a:latin typeface="Roboto"/>
                <a:ea typeface="Roboto"/>
                <a:cs typeface="Roboto"/>
                <a:sym typeface="Roboto"/>
              </a:rPr>
            </a:br>
            <a:endParaRPr sz="4200">
              <a:latin typeface="Roboto"/>
              <a:ea typeface="Roboto"/>
              <a:cs typeface="Roboto"/>
              <a:sym typeface="Roboto"/>
            </a:endParaRPr>
          </a:p>
          <a:p>
            <a:pPr indent="0" lvl="0" marL="0" marR="0" rtl="0" algn="just">
              <a:lnSpc>
                <a:spcPct val="90000"/>
              </a:lnSpc>
              <a:spcBef>
                <a:spcPts val="0"/>
              </a:spcBef>
              <a:spcAft>
                <a:spcPts val="0"/>
              </a:spcAft>
              <a:buClr>
                <a:srgbClr val="000000"/>
              </a:buClr>
              <a:buSzPts val="1800"/>
              <a:buFont typeface="Helvetica Neue"/>
              <a:buNone/>
            </a:pPr>
            <a:r>
              <a:rPr lang="en-US" sz="4200">
                <a:latin typeface="Roboto"/>
                <a:ea typeface="Roboto"/>
                <a:cs typeface="Roboto"/>
                <a:sym typeface="Roboto"/>
              </a:rPr>
              <a:t>The random forest model achieves classification accuracy of 79.23% on the test set, comparable with the end-to-end neural model. </a:t>
            </a:r>
            <a:endParaRPr sz="4200">
              <a:latin typeface="Roboto"/>
              <a:ea typeface="Roboto"/>
              <a:cs typeface="Roboto"/>
              <a:sym typeface="Roboto"/>
            </a:endParaRPr>
          </a:p>
          <a:p>
            <a:pPr indent="-101600" lvl="0" marL="457200" rtl="0" algn="just">
              <a:lnSpc>
                <a:spcPct val="90000"/>
              </a:lnSpc>
              <a:spcBef>
                <a:spcPts val="2000"/>
              </a:spcBef>
              <a:spcAft>
                <a:spcPts val="0"/>
              </a:spcAft>
              <a:buSzPts val="2800"/>
              <a:buFont typeface="Helvetica Neue"/>
              <a:buNone/>
            </a:pPr>
            <a:r>
              <a:t/>
            </a:r>
            <a:endParaRPr sz="4200">
              <a:latin typeface="Roboto"/>
              <a:ea typeface="Roboto"/>
              <a:cs typeface="Roboto"/>
              <a:sym typeface="Roboto"/>
            </a:endParaRPr>
          </a:p>
          <a:p>
            <a:pPr indent="-101600" lvl="0" marL="457200" rtl="0" algn="just">
              <a:lnSpc>
                <a:spcPct val="90000"/>
              </a:lnSpc>
              <a:spcBef>
                <a:spcPts val="2000"/>
              </a:spcBef>
              <a:spcAft>
                <a:spcPts val="0"/>
              </a:spcAft>
              <a:buSzPts val="2800"/>
              <a:buFont typeface="Helvetica Neue"/>
              <a:buNone/>
            </a:pPr>
            <a:r>
              <a:t/>
            </a:r>
            <a:endParaRPr>
              <a:solidFill>
                <a:srgbClr val="2850A3"/>
              </a:solidFill>
              <a:latin typeface="Roboto"/>
              <a:ea typeface="Roboto"/>
              <a:cs typeface="Roboto"/>
              <a:sym typeface="Roboto"/>
            </a:endParaRPr>
          </a:p>
          <a:p>
            <a:pPr indent="-101600" lvl="0" marL="457200" rtl="0" algn="just">
              <a:lnSpc>
                <a:spcPct val="90000"/>
              </a:lnSpc>
              <a:spcBef>
                <a:spcPts val="2000"/>
              </a:spcBef>
              <a:spcAft>
                <a:spcPts val="0"/>
              </a:spcAft>
              <a:buSzPts val="2800"/>
              <a:buFont typeface="Helvetica Neue"/>
              <a:buNone/>
            </a:pPr>
            <a:br>
              <a:rPr lang="en-US">
                <a:solidFill>
                  <a:srgbClr val="2850A3"/>
                </a:solidFill>
                <a:latin typeface="Roboto"/>
                <a:ea typeface="Roboto"/>
                <a:cs typeface="Roboto"/>
                <a:sym typeface="Roboto"/>
              </a:rPr>
            </a:br>
            <a:endParaRPr>
              <a:solidFill>
                <a:srgbClr val="2850A3"/>
              </a:solidFill>
              <a:latin typeface="Roboto"/>
              <a:ea typeface="Roboto"/>
              <a:cs typeface="Roboto"/>
              <a:sym typeface="Roboto"/>
            </a:endParaRPr>
          </a:p>
        </p:txBody>
      </p:sp>
      <p:sp>
        <p:nvSpPr>
          <p:cNvPr id="1250" name="Google Shape;1250;p60"/>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251" name="Google Shape;1251;p60"/>
          <p:cNvGrpSpPr/>
          <p:nvPr/>
        </p:nvGrpSpPr>
        <p:grpSpPr>
          <a:xfrm>
            <a:off x="21065094" y="730238"/>
            <a:ext cx="2332669" cy="1059616"/>
            <a:chOff x="0" y="0"/>
            <a:chExt cx="5272760" cy="2395154"/>
          </a:xfrm>
        </p:grpSpPr>
        <p:pic>
          <p:nvPicPr>
            <p:cNvPr descr="Image" id="1252" name="Google Shape;1252;p60"/>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253" name="Google Shape;1253;p60"/>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g861c86465a_0_110"/>
          <p:cNvSpPr txBox="1"/>
          <p:nvPr>
            <p:ph idx="1" type="body"/>
          </p:nvPr>
        </p:nvSpPr>
        <p:spPr>
          <a:xfrm>
            <a:off x="1676400" y="2909500"/>
            <a:ext cx="21031199" cy="20457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500">
                <a:latin typeface="Roboto Light"/>
                <a:ea typeface="Roboto Light"/>
                <a:cs typeface="Roboto Light"/>
                <a:sym typeface="Roboto Light"/>
              </a:rPr>
              <a:t>This work aims at developing an</a:t>
            </a:r>
            <a:br>
              <a:rPr lang="en-US" sz="5500">
                <a:latin typeface="Roboto Light"/>
                <a:ea typeface="Roboto Light"/>
                <a:cs typeface="Roboto Light"/>
                <a:sym typeface="Roboto Light"/>
              </a:rPr>
            </a:br>
            <a:r>
              <a:rPr lang="en-US" sz="5500">
                <a:solidFill>
                  <a:srgbClr val="0D2859"/>
                </a:solidFill>
                <a:latin typeface="Roboto Medium"/>
                <a:ea typeface="Roboto Medium"/>
                <a:cs typeface="Roboto Medium"/>
                <a:sym typeface="Roboto Medium"/>
              </a:rPr>
              <a:t>end-to-end Machine Learning methodology</a:t>
            </a:r>
            <a:r>
              <a:rPr lang="en-US" sz="5500">
                <a:latin typeface="Roboto Light"/>
                <a:ea typeface="Roboto Light"/>
                <a:cs typeface="Roboto Light"/>
                <a:sym typeface="Roboto Light"/>
              </a:rPr>
              <a:t> that can: </a:t>
            </a:r>
            <a:endParaRPr sz="5500">
              <a:latin typeface="Roboto Light"/>
              <a:ea typeface="Roboto Light"/>
              <a:cs typeface="Roboto Light"/>
              <a:sym typeface="Roboto Light"/>
            </a:endParaRPr>
          </a:p>
          <a:p>
            <a:pPr indent="0" lvl="0" marL="0" marR="0" rtl="0" algn="just">
              <a:lnSpc>
                <a:spcPct val="115000"/>
              </a:lnSpc>
              <a:spcBef>
                <a:spcPts val="1000"/>
              </a:spcBef>
              <a:spcAft>
                <a:spcPts val="0"/>
              </a:spcAft>
              <a:buSzPts val="1800"/>
              <a:buNone/>
            </a:pPr>
            <a:r>
              <a:t/>
            </a:r>
            <a:endParaRPr sz="4200">
              <a:solidFill>
                <a:srgbClr val="0D2859"/>
              </a:solidFill>
              <a:latin typeface="Roboto Light"/>
              <a:ea typeface="Roboto Light"/>
              <a:cs typeface="Roboto Light"/>
              <a:sym typeface="Roboto Light"/>
            </a:endParaRPr>
          </a:p>
        </p:txBody>
      </p:sp>
      <p:sp>
        <p:nvSpPr>
          <p:cNvPr id="203" name="Google Shape;203;g861c86465a_0_110"/>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Objective</a:t>
            </a:r>
            <a:endParaRPr sz="6500">
              <a:solidFill>
                <a:srgbClr val="0D2859"/>
              </a:solidFill>
              <a:latin typeface="Roboto"/>
              <a:ea typeface="Roboto"/>
              <a:cs typeface="Roboto"/>
              <a:sym typeface="Roboto"/>
            </a:endParaRPr>
          </a:p>
        </p:txBody>
      </p:sp>
      <p:grpSp>
        <p:nvGrpSpPr>
          <p:cNvPr id="204" name="Google Shape;204;g861c86465a_0_110"/>
          <p:cNvGrpSpPr/>
          <p:nvPr/>
        </p:nvGrpSpPr>
        <p:grpSpPr>
          <a:xfrm>
            <a:off x="21065094" y="730238"/>
            <a:ext cx="2332669" cy="1059616"/>
            <a:chOff x="0" y="0"/>
            <a:chExt cx="5272760" cy="2395154"/>
          </a:xfrm>
        </p:grpSpPr>
        <p:pic>
          <p:nvPicPr>
            <p:cNvPr descr="Image" id="205" name="Google Shape;205;g861c86465a_0_110"/>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206" name="Google Shape;206;g861c86465a_0_110"/>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207" name="Google Shape;207;g861c86465a_0_110"/>
          <p:cNvSpPr txBox="1"/>
          <p:nvPr>
            <p:ph idx="1" type="body"/>
          </p:nvPr>
        </p:nvSpPr>
        <p:spPr>
          <a:xfrm>
            <a:off x="3118500" y="6207150"/>
            <a:ext cx="19589099" cy="1758900"/>
          </a:xfrm>
          <a:prstGeom prst="rect">
            <a:avLst/>
          </a:prstGeom>
          <a:noFill/>
          <a:ln>
            <a:noFill/>
          </a:ln>
        </p:spPr>
        <p:txBody>
          <a:bodyPr anchorCtr="0" anchor="t" bIns="91400" lIns="182850" spcFirstLastPara="1" rIns="182850" wrap="square" tIns="91400">
            <a:noAutofit/>
          </a:bodyPr>
          <a:lstStyle/>
          <a:p>
            <a:pPr indent="0" lvl="0" marL="0" marR="0" rtl="0" algn="just">
              <a:lnSpc>
                <a:spcPct val="115000"/>
              </a:lnSpc>
              <a:spcBef>
                <a:spcPts val="0"/>
              </a:spcBef>
              <a:spcAft>
                <a:spcPts val="1000"/>
              </a:spcAft>
              <a:buSzPts val="1800"/>
              <a:buNone/>
            </a:pPr>
            <a:r>
              <a:rPr lang="en-US" sz="5500">
                <a:latin typeface="Roboto Light"/>
                <a:ea typeface="Roboto Light"/>
                <a:cs typeface="Roboto Light"/>
                <a:sym typeface="Roboto Light"/>
              </a:rPr>
              <a:t>Distinguish between healthy elderly patients and patients with cognitive impairment using only samples of patients’ </a:t>
            </a:r>
            <a:r>
              <a:rPr lang="en-US" sz="5500">
                <a:latin typeface="Roboto Light"/>
                <a:ea typeface="Roboto Light"/>
                <a:cs typeface="Roboto Light"/>
                <a:sym typeface="Roboto Light"/>
                <a:extLst>
                  <a:ext uri="http://customooxmlschemas.google.com/">
                    <go:slidesCustomData xmlns:go="http://customooxmlschemas.google.com/" textRoundtripDataId="0"/>
                  </a:ext>
                </a:extLst>
              </a:rPr>
              <a:t>language</a:t>
            </a:r>
            <a:endParaRPr sz="5500">
              <a:solidFill>
                <a:srgbClr val="0D2859"/>
              </a:solidFill>
              <a:latin typeface="Roboto Light"/>
              <a:ea typeface="Roboto Light"/>
              <a:cs typeface="Roboto Light"/>
              <a:sym typeface="Roboto Light"/>
            </a:endParaRPr>
          </a:p>
        </p:txBody>
      </p:sp>
      <p:sp>
        <p:nvSpPr>
          <p:cNvPr id="208" name="Google Shape;208;g861c86465a_0_110"/>
          <p:cNvSpPr txBox="1"/>
          <p:nvPr>
            <p:ph type="title"/>
          </p:nvPr>
        </p:nvSpPr>
        <p:spPr>
          <a:xfrm>
            <a:off x="1676400" y="6227250"/>
            <a:ext cx="1442100" cy="51171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12600">
                <a:solidFill>
                  <a:srgbClr val="0D2859"/>
                </a:solidFill>
                <a:latin typeface="Roboto"/>
                <a:ea typeface="Roboto"/>
                <a:cs typeface="Roboto"/>
                <a:sym typeface="Roboto"/>
              </a:rPr>
              <a:t>1</a:t>
            </a:r>
            <a:endParaRPr sz="12600">
              <a:solidFill>
                <a:srgbClr val="0D2859"/>
              </a:solidFill>
              <a:latin typeface="Roboto"/>
              <a:ea typeface="Roboto"/>
              <a:cs typeface="Roboto"/>
              <a:sym typeface="Roboto"/>
            </a:endParaRPr>
          </a:p>
          <a:p>
            <a:pPr indent="0" lvl="0" marL="0" rtl="0" algn="l">
              <a:lnSpc>
                <a:spcPct val="90000"/>
              </a:lnSpc>
              <a:spcBef>
                <a:spcPts val="0"/>
              </a:spcBef>
              <a:spcAft>
                <a:spcPts val="0"/>
              </a:spcAft>
              <a:buSzPts val="4400"/>
              <a:buFont typeface="Arial"/>
              <a:buNone/>
            </a:pPr>
            <a:r>
              <a:t/>
            </a:r>
            <a:endParaRPr sz="12600">
              <a:solidFill>
                <a:srgbClr val="0D2859"/>
              </a:solidFill>
              <a:latin typeface="Roboto"/>
              <a:ea typeface="Roboto"/>
              <a:cs typeface="Roboto"/>
              <a:sym typeface="Roboto"/>
            </a:endParaRPr>
          </a:p>
          <a:p>
            <a:pPr indent="0" lvl="0" marL="0" rtl="0" algn="l">
              <a:lnSpc>
                <a:spcPct val="90000"/>
              </a:lnSpc>
              <a:spcBef>
                <a:spcPts val="0"/>
              </a:spcBef>
              <a:spcAft>
                <a:spcPts val="0"/>
              </a:spcAft>
              <a:buSzPts val="4400"/>
              <a:buFont typeface="Arial"/>
              <a:buNone/>
            </a:pPr>
            <a:r>
              <a:rPr lang="en-US" sz="12600">
                <a:solidFill>
                  <a:srgbClr val="0D2859"/>
                </a:solidFill>
                <a:latin typeface="Roboto"/>
                <a:ea typeface="Roboto"/>
                <a:cs typeface="Roboto"/>
                <a:sym typeface="Roboto"/>
              </a:rPr>
              <a:t>2</a:t>
            </a:r>
            <a:endParaRPr sz="12600">
              <a:solidFill>
                <a:srgbClr val="0D2859"/>
              </a:solidFill>
              <a:latin typeface="Roboto"/>
              <a:ea typeface="Roboto"/>
              <a:cs typeface="Roboto"/>
              <a:sym typeface="Roboto"/>
            </a:endParaRPr>
          </a:p>
        </p:txBody>
      </p:sp>
      <p:sp>
        <p:nvSpPr>
          <p:cNvPr id="209" name="Google Shape;209;g861c86465a_0_110"/>
          <p:cNvSpPr txBox="1"/>
          <p:nvPr/>
        </p:nvSpPr>
        <p:spPr>
          <a:xfrm>
            <a:off x="3196650" y="9569125"/>
            <a:ext cx="20123099" cy="2045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5500"/>
              <a:buFont typeface="Arial"/>
              <a:buNone/>
            </a:pPr>
            <a:r>
              <a:rPr b="0" i="0" lang="en-US" sz="5500" u="none" cap="none" strike="noStrike">
                <a:solidFill>
                  <a:srgbClr val="000000"/>
                </a:solidFill>
                <a:latin typeface="Roboto Light"/>
                <a:ea typeface="Roboto Light"/>
                <a:cs typeface="Roboto Light"/>
                <a:sym typeface="Roboto Light"/>
                <a:extLst>
                  <a:ext uri="http://customooxmlschemas.google.com/">
                    <go:slidesCustomData xmlns:go="http://customooxmlschemas.google.com/" textRoundtripDataId="1"/>
                  </a:ext>
                </a:extLst>
              </a:rPr>
              <a:t>Be effective with patients that speak different languages: </a:t>
            </a:r>
            <a:endParaRPr b="0" i="0" sz="5500" u="none" cap="none" strike="noStrike">
              <a:solidFill>
                <a:srgbClr val="000000"/>
              </a:solidFill>
              <a:latin typeface="Roboto Light"/>
              <a:ea typeface="Roboto Light"/>
              <a:cs typeface="Roboto Light"/>
              <a:sym typeface="Roboto Light"/>
              <a:extLst>
                <a:ext uri="http://customooxmlschemas.google.com/">
                  <go:slidesCustomData xmlns:go="http://customooxmlschemas.google.com/" textRoundtripDataId="2"/>
                </a:ext>
              </a:extLst>
            </a:endParaRPr>
          </a:p>
          <a:p>
            <a:pPr indent="0" lvl="0" marL="0" marR="0" rtl="0" algn="just">
              <a:lnSpc>
                <a:spcPct val="115000"/>
              </a:lnSpc>
              <a:spcBef>
                <a:spcPts val="0"/>
              </a:spcBef>
              <a:spcAft>
                <a:spcPts val="0"/>
              </a:spcAft>
              <a:buClr>
                <a:srgbClr val="000000"/>
              </a:buClr>
              <a:buSzPts val="5500"/>
              <a:buFont typeface="Arial"/>
              <a:buNone/>
            </a:pPr>
            <a:r>
              <a:rPr b="0" i="0" lang="en-US" sz="5500" u="none" cap="none" strike="noStrike">
                <a:solidFill>
                  <a:srgbClr val="0D2859"/>
                </a:solidFill>
                <a:latin typeface="Roboto"/>
                <a:ea typeface="Roboto"/>
                <a:cs typeface="Roboto"/>
                <a:sym typeface="Roboto"/>
                <a:extLst>
                  <a:ext uri="http://customooxmlschemas.google.com/">
                    <go:slidesCustomData xmlns:go="http://customooxmlschemas.google.com/" textRoundtripDataId="3"/>
                  </a:ext>
                </a:extLst>
              </a:rPr>
              <a:t>English</a:t>
            </a:r>
            <a:r>
              <a:rPr b="0" i="0" lang="en-US" sz="5500" u="none" cap="none" strike="noStrike">
                <a:solidFill>
                  <a:srgbClr val="999999"/>
                </a:solidFill>
                <a:latin typeface="Roboto Light"/>
                <a:ea typeface="Roboto Light"/>
                <a:cs typeface="Roboto Light"/>
                <a:sym typeface="Roboto Light"/>
                <a:extLst>
                  <a:ext uri="http://customooxmlschemas.google.com/">
                    <go:slidesCustomData xmlns:go="http://customooxmlschemas.google.com/" textRoundtripDataId="4"/>
                  </a:ext>
                </a:extLst>
              </a:rPr>
              <a:t> </a:t>
            </a:r>
            <a:r>
              <a:rPr b="0" i="0" lang="en-US" sz="5500" u="none" cap="none" strike="noStrike">
                <a:solidFill>
                  <a:srgbClr val="000000"/>
                </a:solidFill>
                <a:latin typeface="Roboto Light"/>
                <a:ea typeface="Roboto Light"/>
                <a:cs typeface="Roboto Light"/>
                <a:sym typeface="Roboto Light"/>
                <a:extLst>
                  <a:ext uri="http://customooxmlschemas.google.com/">
                    <go:slidesCustomData xmlns:go="http://customooxmlschemas.google.com/" textRoundtripDataId="5"/>
                  </a:ext>
                </a:extLst>
              </a:rPr>
              <a:t>and</a:t>
            </a:r>
            <a:r>
              <a:rPr b="0" i="0" lang="en-US" sz="5500" u="none" cap="none" strike="noStrike">
                <a:solidFill>
                  <a:srgbClr val="999999"/>
                </a:solidFill>
                <a:latin typeface="Roboto Light"/>
                <a:ea typeface="Roboto Light"/>
                <a:cs typeface="Roboto Light"/>
                <a:sym typeface="Roboto Light"/>
                <a:extLst>
                  <a:ext uri="http://customooxmlschemas.google.com/">
                    <go:slidesCustomData xmlns:go="http://customooxmlschemas.google.com/" textRoundtripDataId="6"/>
                  </a:ext>
                </a:extLst>
              </a:rPr>
              <a:t> </a:t>
            </a:r>
            <a:r>
              <a:rPr b="0" i="0" lang="en-US" sz="5500" u="none" cap="none" strike="noStrike">
                <a:solidFill>
                  <a:srgbClr val="0D2859"/>
                </a:solidFill>
                <a:latin typeface="Roboto"/>
                <a:ea typeface="Roboto"/>
                <a:cs typeface="Roboto"/>
                <a:sym typeface="Roboto"/>
                <a:extLst>
                  <a:ext uri="http://customooxmlschemas.google.com/">
                    <go:slidesCustomData xmlns:go="http://customooxmlschemas.google.com/" textRoundtripDataId="7"/>
                  </a:ext>
                </a:extLst>
              </a:rPr>
              <a:t>Italian</a:t>
            </a:r>
            <a:endParaRPr b="0" i="0" sz="5500" u="none" cap="none" strike="noStrike">
              <a:solidFill>
                <a:srgbClr val="000000"/>
              </a:solidFill>
              <a:latin typeface="Roboto Light"/>
              <a:ea typeface="Roboto Light"/>
              <a:cs typeface="Roboto Light"/>
              <a:sym typeface="Roboto Light"/>
            </a:endParaRPr>
          </a:p>
        </p:txBody>
      </p:sp>
      <p:sp>
        <p:nvSpPr>
          <p:cNvPr id="210" name="Google Shape;210;g861c86465a_0_110"/>
          <p:cNvSpPr/>
          <p:nvPr/>
        </p:nvSpPr>
        <p:spPr>
          <a:xfrm>
            <a:off x="1676550" y="9492925"/>
            <a:ext cx="21031199" cy="2045700"/>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211" name="Google Shape;211;g861c86465a_0_110"/>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4</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61"/>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Random Forest: Feature Importance</a:t>
            </a:r>
            <a:endParaRPr sz="6500">
              <a:solidFill>
                <a:srgbClr val="0D2859"/>
              </a:solidFill>
              <a:latin typeface="Roboto"/>
              <a:ea typeface="Roboto"/>
              <a:cs typeface="Roboto"/>
              <a:sym typeface="Roboto"/>
            </a:endParaRPr>
          </a:p>
        </p:txBody>
      </p:sp>
      <p:sp>
        <p:nvSpPr>
          <p:cNvPr id="1259" name="Google Shape;1259;p61"/>
          <p:cNvSpPr txBox="1"/>
          <p:nvPr>
            <p:ph idx="1" type="body"/>
          </p:nvPr>
        </p:nvSpPr>
        <p:spPr>
          <a:xfrm>
            <a:off x="1676400" y="3019600"/>
            <a:ext cx="21031199" cy="87030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1800"/>
              <a:buFont typeface="Helvetica Neue"/>
              <a:buNone/>
            </a:pPr>
            <a:r>
              <a:rPr lang="en-US" sz="4200">
                <a:latin typeface="Roboto"/>
                <a:ea typeface="Roboto"/>
                <a:cs typeface="Roboto"/>
                <a:sym typeface="Roboto"/>
              </a:rPr>
              <a:t>Importance criterion in a random forest model is based on the mean impurity decrease that can obtained by splitting on that feature.</a:t>
            </a:r>
            <a:br>
              <a:rPr lang="en-US" sz="4200">
                <a:latin typeface="Roboto"/>
                <a:ea typeface="Roboto"/>
                <a:cs typeface="Roboto"/>
                <a:sym typeface="Roboto"/>
              </a:rPr>
            </a:br>
            <a:endParaRPr sz="4200">
              <a:latin typeface="Roboto"/>
              <a:ea typeface="Roboto"/>
              <a:cs typeface="Roboto"/>
              <a:sym typeface="Roboto"/>
            </a:endParaRPr>
          </a:p>
          <a:p>
            <a:pPr indent="0" lvl="0" marL="0" marR="0" rtl="0" algn="l">
              <a:lnSpc>
                <a:spcPct val="90000"/>
              </a:lnSpc>
              <a:spcBef>
                <a:spcPts val="0"/>
              </a:spcBef>
              <a:spcAft>
                <a:spcPts val="0"/>
              </a:spcAft>
              <a:buClr>
                <a:srgbClr val="000000"/>
              </a:buClr>
              <a:buSzPts val="1800"/>
              <a:buFont typeface="Helvetica Neue"/>
              <a:buNone/>
            </a:pPr>
            <a:r>
              <a:rPr lang="en-US" sz="4200">
                <a:latin typeface="Roboto"/>
                <a:ea typeface="Roboto"/>
                <a:cs typeface="Roboto"/>
                <a:sym typeface="Roboto"/>
              </a:rPr>
              <a:t>A percentage of the importance for each of the 1152 is computed.</a:t>
            </a:r>
            <a:endParaRPr sz="4200">
              <a:latin typeface="Roboto"/>
              <a:ea typeface="Roboto"/>
              <a:cs typeface="Roboto"/>
              <a:sym typeface="Roboto"/>
            </a:endParaRPr>
          </a:p>
          <a:p>
            <a:pPr indent="0" lvl="0" marL="914400" marR="0" rtl="0" algn="l">
              <a:lnSpc>
                <a:spcPct val="90000"/>
              </a:lnSpc>
              <a:spcBef>
                <a:spcPts val="0"/>
              </a:spcBef>
              <a:spcAft>
                <a:spcPts val="0"/>
              </a:spcAft>
              <a:buClr>
                <a:srgbClr val="000000"/>
              </a:buClr>
              <a:buSzPts val="1800"/>
              <a:buFont typeface="Helvetica Neue"/>
              <a:buNone/>
            </a:pPr>
            <a:r>
              <a:t/>
            </a:r>
            <a:endParaRPr sz="4200">
              <a:latin typeface="Roboto"/>
              <a:ea typeface="Roboto"/>
              <a:cs typeface="Roboto"/>
              <a:sym typeface="Roboto"/>
            </a:endParaRPr>
          </a:p>
          <a:p>
            <a:pPr indent="0" lvl="0" marL="0" marR="0" rtl="0" algn="l">
              <a:lnSpc>
                <a:spcPct val="90000"/>
              </a:lnSpc>
              <a:spcBef>
                <a:spcPts val="0"/>
              </a:spcBef>
              <a:spcAft>
                <a:spcPts val="0"/>
              </a:spcAft>
              <a:buClr>
                <a:srgbClr val="000000"/>
              </a:buClr>
              <a:buSzPts val="1800"/>
              <a:buFont typeface="Helvetica Neue"/>
              <a:buNone/>
            </a:pPr>
            <a:r>
              <a:rPr lang="en-US" sz="4200">
                <a:latin typeface="Roboto"/>
                <a:ea typeface="Roboto"/>
                <a:cs typeface="Roboto"/>
                <a:sym typeface="Roboto"/>
              </a:rPr>
              <a:t>We group the feature importance considering different inputs and different neural network architectures. </a:t>
            </a:r>
            <a:endParaRPr>
              <a:solidFill>
                <a:srgbClr val="2850A3"/>
              </a:solidFill>
              <a:latin typeface="Roboto"/>
              <a:ea typeface="Roboto"/>
              <a:cs typeface="Roboto"/>
              <a:sym typeface="Roboto"/>
            </a:endParaRPr>
          </a:p>
        </p:txBody>
      </p:sp>
      <p:sp>
        <p:nvSpPr>
          <p:cNvPr id="1260" name="Google Shape;1260;p61"/>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261" name="Google Shape;1261;p61"/>
          <p:cNvGrpSpPr/>
          <p:nvPr/>
        </p:nvGrpSpPr>
        <p:grpSpPr>
          <a:xfrm>
            <a:off x="21065094" y="730238"/>
            <a:ext cx="2332669" cy="1059616"/>
            <a:chOff x="0" y="0"/>
            <a:chExt cx="5272760" cy="2395154"/>
          </a:xfrm>
        </p:grpSpPr>
        <p:pic>
          <p:nvPicPr>
            <p:cNvPr descr="Image" id="1262" name="Google Shape;1262;p61"/>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263" name="Google Shape;1263;p61"/>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62"/>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Random Forest Feature Importance</a:t>
            </a:r>
            <a:endParaRPr sz="6500">
              <a:solidFill>
                <a:srgbClr val="0D2859"/>
              </a:solidFill>
              <a:latin typeface="Roboto"/>
              <a:ea typeface="Roboto"/>
              <a:cs typeface="Roboto"/>
              <a:sym typeface="Roboto"/>
            </a:endParaRPr>
          </a:p>
        </p:txBody>
      </p:sp>
      <p:pic>
        <p:nvPicPr>
          <p:cNvPr id="1269" name="Google Shape;1269;p62"/>
          <p:cNvPicPr preferRelativeResize="0"/>
          <p:nvPr/>
        </p:nvPicPr>
        <p:blipFill rotWithShape="1">
          <a:blip r:embed="rId3">
            <a:alphaModFix/>
          </a:blip>
          <a:srcRect b="0" l="0" r="0" t="0"/>
          <a:stretch/>
        </p:blipFill>
        <p:spPr>
          <a:xfrm>
            <a:off x="3354936" y="3381651"/>
            <a:ext cx="10094212" cy="8523198"/>
          </a:xfrm>
          <a:prstGeom prst="rect">
            <a:avLst/>
          </a:prstGeom>
          <a:noFill/>
          <a:ln>
            <a:noFill/>
          </a:ln>
        </p:spPr>
      </p:pic>
      <p:sp>
        <p:nvSpPr>
          <p:cNvPr id="1270" name="Google Shape;1270;p62"/>
          <p:cNvSpPr txBox="1"/>
          <p:nvPr>
            <p:ph idx="1" type="body"/>
          </p:nvPr>
        </p:nvSpPr>
        <p:spPr>
          <a:xfrm>
            <a:off x="14407800" y="3291750"/>
            <a:ext cx="8661000" cy="8703000"/>
          </a:xfrm>
          <a:prstGeom prst="rect">
            <a:avLst/>
          </a:prstGeom>
          <a:noFill/>
          <a:ln>
            <a:noFill/>
          </a:ln>
        </p:spPr>
        <p:txBody>
          <a:bodyPr anchorCtr="0" anchor="t" bIns="91400" lIns="182850" spcFirstLastPara="1" rIns="182850" wrap="square" tIns="91400">
            <a:noAutofit/>
          </a:bodyPr>
          <a:lstStyle/>
          <a:p>
            <a:pPr indent="-457200" lvl="0" marL="457200" marR="0" rtl="0" algn="l">
              <a:lnSpc>
                <a:spcPct val="90000"/>
              </a:lnSpc>
              <a:spcBef>
                <a:spcPts val="0"/>
              </a:spcBef>
              <a:spcAft>
                <a:spcPts val="0"/>
              </a:spcAft>
              <a:buClr>
                <a:srgbClr val="0D2859"/>
              </a:buClr>
              <a:buSzPts val="4200"/>
              <a:buFont typeface="Roboto Light"/>
              <a:buChar char="•"/>
            </a:pPr>
            <a:r>
              <a:rPr lang="en-US" sz="4200">
                <a:latin typeface="Roboto"/>
                <a:ea typeface="Roboto"/>
                <a:cs typeface="Roboto"/>
                <a:sym typeface="Roboto"/>
              </a:rPr>
              <a:t>GRU extracted features revals to be more significant for the binary classification. </a:t>
            </a:r>
            <a:endParaRPr sz="4200">
              <a:latin typeface="Roboto"/>
              <a:ea typeface="Roboto"/>
              <a:cs typeface="Roboto"/>
              <a:sym typeface="Roboto"/>
            </a:endParaRPr>
          </a:p>
          <a:p>
            <a:pPr indent="0" lvl="0" marL="1371600" marR="0" rtl="0" algn="l">
              <a:lnSpc>
                <a:spcPct val="90000"/>
              </a:lnSpc>
              <a:spcBef>
                <a:spcPts val="0"/>
              </a:spcBef>
              <a:spcAft>
                <a:spcPts val="0"/>
              </a:spcAft>
              <a:buSzPts val="1800"/>
              <a:buNone/>
            </a:pPr>
            <a:r>
              <a:t/>
            </a:r>
            <a:endParaRPr sz="4200">
              <a:latin typeface="Roboto"/>
              <a:ea typeface="Roboto"/>
              <a:cs typeface="Roboto"/>
              <a:sym typeface="Roboto"/>
            </a:endParaRPr>
          </a:p>
          <a:p>
            <a:pPr indent="-457200" lvl="0" marL="457200" marR="0" rtl="0" algn="l">
              <a:lnSpc>
                <a:spcPct val="90000"/>
              </a:lnSpc>
              <a:spcBef>
                <a:spcPts val="0"/>
              </a:spcBef>
              <a:spcAft>
                <a:spcPts val="0"/>
              </a:spcAft>
              <a:buClr>
                <a:srgbClr val="0D2859"/>
              </a:buClr>
              <a:buSzPts val="4200"/>
              <a:buFont typeface="Roboto Light"/>
              <a:buChar char="•"/>
            </a:pPr>
            <a:r>
              <a:rPr lang="en-US" sz="4200">
                <a:latin typeface="Roboto"/>
                <a:ea typeface="Roboto"/>
                <a:cs typeface="Roboto"/>
                <a:sym typeface="Roboto"/>
              </a:rPr>
              <a:t>WORD and MOR inputs account for the highest importance values. </a:t>
            </a:r>
            <a:endParaRPr>
              <a:solidFill>
                <a:srgbClr val="2850A3"/>
              </a:solidFill>
              <a:latin typeface="Roboto"/>
              <a:ea typeface="Roboto"/>
              <a:cs typeface="Roboto"/>
              <a:sym typeface="Roboto"/>
            </a:endParaRPr>
          </a:p>
        </p:txBody>
      </p:sp>
      <p:sp>
        <p:nvSpPr>
          <p:cNvPr id="1271" name="Google Shape;1271;p62"/>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272" name="Google Shape;1272;p62"/>
          <p:cNvGrpSpPr/>
          <p:nvPr/>
        </p:nvGrpSpPr>
        <p:grpSpPr>
          <a:xfrm>
            <a:off x="21065094" y="730238"/>
            <a:ext cx="2332669" cy="1059616"/>
            <a:chOff x="0" y="0"/>
            <a:chExt cx="5272760" cy="2395154"/>
          </a:xfrm>
        </p:grpSpPr>
        <p:pic>
          <p:nvPicPr>
            <p:cNvPr descr="Image" id="1273" name="Google Shape;1273;p62"/>
            <p:cNvPicPr preferRelativeResize="0"/>
            <p:nvPr/>
          </p:nvPicPr>
          <p:blipFill rotWithShape="1">
            <a:blip r:embed="rId4">
              <a:alphaModFix/>
            </a:blip>
            <a:srcRect b="4620" l="0" r="50000" t="13451"/>
            <a:stretch/>
          </p:blipFill>
          <p:spPr>
            <a:xfrm>
              <a:off x="0" y="16687"/>
              <a:ext cx="2615960" cy="2378467"/>
            </a:xfrm>
            <a:prstGeom prst="rect">
              <a:avLst/>
            </a:prstGeom>
            <a:noFill/>
            <a:ln>
              <a:noFill/>
            </a:ln>
          </p:spPr>
        </p:pic>
        <p:pic>
          <p:nvPicPr>
            <p:cNvPr descr="Image" id="1274" name="Google Shape;1274;p62"/>
            <p:cNvPicPr preferRelativeResize="0"/>
            <p:nvPr/>
          </p:nvPicPr>
          <p:blipFill rotWithShape="1">
            <a:blip r:embed="rId4">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31"/>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Dataset: DementiaBank</a:t>
            </a:r>
            <a:endParaRPr sz="6500">
              <a:solidFill>
                <a:srgbClr val="0D2859"/>
              </a:solidFill>
              <a:latin typeface="Roboto"/>
              <a:ea typeface="Roboto"/>
              <a:cs typeface="Roboto"/>
              <a:sym typeface="Roboto"/>
            </a:endParaRPr>
          </a:p>
        </p:txBody>
      </p:sp>
      <p:sp>
        <p:nvSpPr>
          <p:cNvPr id="1280" name="Google Shape;1280;p31"/>
          <p:cNvSpPr txBox="1"/>
          <p:nvPr>
            <p:ph idx="1" type="body"/>
          </p:nvPr>
        </p:nvSpPr>
        <p:spPr>
          <a:xfrm>
            <a:off x="1676400" y="3063650"/>
            <a:ext cx="21031199" cy="8703000"/>
          </a:xfrm>
          <a:prstGeom prst="rect">
            <a:avLst/>
          </a:prstGeom>
          <a:noFill/>
          <a:ln>
            <a:noFill/>
          </a:ln>
        </p:spPr>
        <p:txBody>
          <a:bodyPr anchorCtr="0" anchor="t" bIns="91400" lIns="182850" spcFirstLastPara="1" rIns="182850" wrap="square" tIns="91400">
            <a:noAutofit/>
          </a:bodyPr>
          <a:lstStyle/>
          <a:p>
            <a:pPr indent="0" lvl="0" marL="0" rtl="0" algn="just">
              <a:lnSpc>
                <a:spcPct val="90000"/>
              </a:lnSpc>
              <a:spcBef>
                <a:spcPts val="0"/>
              </a:spcBef>
              <a:spcAft>
                <a:spcPts val="0"/>
              </a:spcAft>
              <a:buSzPts val="1100"/>
              <a:buFont typeface="Helvetica Neue"/>
              <a:buNone/>
            </a:pPr>
            <a:r>
              <a:rPr lang="en-US" sz="4200">
                <a:latin typeface="Roboto"/>
                <a:ea typeface="Roboto"/>
                <a:cs typeface="Roboto"/>
                <a:sym typeface="Roboto"/>
              </a:rPr>
              <a:t>Contains conversational transcripts for 510 elderly participants divided into healthy controls and individuals with ADRD. </a:t>
            </a:r>
            <a:endParaRPr sz="4200">
              <a:latin typeface="Roboto"/>
              <a:ea typeface="Roboto"/>
              <a:cs typeface="Roboto"/>
              <a:sym typeface="Roboto"/>
            </a:endParaRPr>
          </a:p>
          <a:p>
            <a:pPr indent="0" lvl="0" marL="0" rtl="0" algn="just">
              <a:lnSpc>
                <a:spcPct val="90000"/>
              </a:lnSpc>
              <a:spcBef>
                <a:spcPts val="0"/>
              </a:spcBef>
              <a:spcAft>
                <a:spcPts val="0"/>
              </a:spcAft>
              <a:buSzPts val="1100"/>
              <a:buFont typeface="Helvetica Neue"/>
              <a:buNone/>
            </a:pPr>
            <a:r>
              <a:t/>
            </a:r>
            <a:endParaRPr sz="4200">
              <a:latin typeface="Roboto"/>
              <a:ea typeface="Roboto"/>
              <a:cs typeface="Roboto"/>
              <a:sym typeface="Roboto"/>
            </a:endParaRPr>
          </a:p>
          <a:p>
            <a:pPr indent="0" lvl="0" marL="0" rtl="0" algn="just">
              <a:lnSpc>
                <a:spcPct val="90000"/>
              </a:lnSpc>
              <a:spcBef>
                <a:spcPts val="0"/>
              </a:spcBef>
              <a:spcAft>
                <a:spcPts val="0"/>
              </a:spcAft>
              <a:buSzPts val="1100"/>
              <a:buFont typeface="Helvetica Neue"/>
              <a:buNone/>
            </a:pPr>
            <a:r>
              <a:rPr lang="en-US" sz="4200">
                <a:latin typeface="Roboto"/>
                <a:ea typeface="Roboto"/>
                <a:cs typeface="Roboto"/>
                <a:sym typeface="Roboto"/>
              </a:rPr>
              <a:t>Data were gathered from the University of Pittsburgh school of medicine from 1983 to 1988.</a:t>
            </a:r>
            <a:endParaRPr sz="4200">
              <a:latin typeface="Roboto"/>
              <a:ea typeface="Roboto"/>
              <a:cs typeface="Roboto"/>
              <a:sym typeface="Roboto"/>
            </a:endParaRPr>
          </a:p>
          <a:p>
            <a:pPr indent="0" lvl="0" marL="0" rtl="0" algn="just">
              <a:lnSpc>
                <a:spcPct val="90000"/>
              </a:lnSpc>
              <a:spcBef>
                <a:spcPts val="0"/>
              </a:spcBef>
              <a:spcAft>
                <a:spcPts val="0"/>
              </a:spcAft>
              <a:buSzPts val="1100"/>
              <a:buFont typeface="Helvetica Neue"/>
              <a:buNone/>
            </a:pPr>
            <a:r>
              <a:rPr lang="en-US" sz="4200">
                <a:latin typeface="Roboto"/>
                <a:ea typeface="Roboto"/>
                <a:cs typeface="Roboto"/>
                <a:sym typeface="Roboto"/>
              </a:rPr>
              <a:t>  </a:t>
            </a:r>
            <a:endParaRPr sz="4200">
              <a:latin typeface="Roboto"/>
              <a:ea typeface="Roboto"/>
              <a:cs typeface="Roboto"/>
              <a:sym typeface="Roboto"/>
            </a:endParaRPr>
          </a:p>
          <a:p>
            <a:pPr indent="0" lvl="0" marL="0" rtl="0" algn="just">
              <a:lnSpc>
                <a:spcPct val="90000"/>
              </a:lnSpc>
              <a:spcBef>
                <a:spcPts val="0"/>
              </a:spcBef>
              <a:spcAft>
                <a:spcPts val="0"/>
              </a:spcAft>
              <a:buSzPts val="1800"/>
              <a:buFont typeface="Helvetica Neue"/>
              <a:buNone/>
            </a:pPr>
            <a:r>
              <a:rPr lang="en-US" sz="4200">
                <a:latin typeface="Roboto"/>
                <a:ea typeface="Roboto"/>
                <a:cs typeface="Roboto"/>
                <a:sym typeface="Roboto"/>
              </a:rPr>
              <a:t>For each patient the dataset contains the transcript of his interview with a physician. </a:t>
            </a:r>
            <a:endParaRPr>
              <a:latin typeface="Roboto"/>
              <a:ea typeface="Roboto"/>
              <a:cs typeface="Roboto"/>
              <a:sym typeface="Roboto"/>
            </a:endParaRPr>
          </a:p>
          <a:p>
            <a:pPr indent="-101600" lvl="0" marL="457200" rtl="0" algn="just">
              <a:lnSpc>
                <a:spcPct val="90000"/>
              </a:lnSpc>
              <a:spcBef>
                <a:spcPts val="2000"/>
              </a:spcBef>
              <a:spcAft>
                <a:spcPts val="0"/>
              </a:spcAft>
              <a:buSzPts val="2800"/>
              <a:buFont typeface="Helvetica Neue"/>
              <a:buNone/>
            </a:pPr>
            <a:r>
              <a:t/>
            </a:r>
            <a:endParaRPr>
              <a:latin typeface="Roboto"/>
              <a:ea typeface="Roboto"/>
              <a:cs typeface="Roboto"/>
              <a:sym typeface="Roboto"/>
            </a:endParaRPr>
          </a:p>
          <a:p>
            <a:pPr indent="0" lvl="0" marL="0" rtl="0" algn="just">
              <a:lnSpc>
                <a:spcPct val="90000"/>
              </a:lnSpc>
              <a:spcBef>
                <a:spcPts val="0"/>
              </a:spcBef>
              <a:spcAft>
                <a:spcPts val="0"/>
              </a:spcAft>
              <a:buSzPts val="1100"/>
              <a:buFont typeface="Helvetica Neue"/>
              <a:buNone/>
            </a:pPr>
            <a:r>
              <a:t/>
            </a:r>
            <a:endParaRPr>
              <a:latin typeface="Roboto"/>
              <a:ea typeface="Roboto"/>
              <a:cs typeface="Roboto"/>
              <a:sym typeface="Roboto"/>
            </a:endParaRPr>
          </a:p>
        </p:txBody>
      </p:sp>
      <p:sp>
        <p:nvSpPr>
          <p:cNvPr id="1281" name="Google Shape;1281;p31"/>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282" name="Google Shape;1282;p31"/>
          <p:cNvGrpSpPr/>
          <p:nvPr/>
        </p:nvGrpSpPr>
        <p:grpSpPr>
          <a:xfrm>
            <a:off x="21065094" y="730238"/>
            <a:ext cx="2332669" cy="1059616"/>
            <a:chOff x="0" y="0"/>
            <a:chExt cx="5272760" cy="2395154"/>
          </a:xfrm>
        </p:grpSpPr>
        <p:pic>
          <p:nvPicPr>
            <p:cNvPr descr="Image" id="1283" name="Google Shape;1283;p31"/>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284" name="Google Shape;1284;p31"/>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Google Shape;1289;p32"/>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CHAT Transcription Format</a:t>
            </a:r>
            <a:endParaRPr sz="6500">
              <a:solidFill>
                <a:srgbClr val="0D2859"/>
              </a:solidFill>
              <a:latin typeface="Roboto"/>
              <a:ea typeface="Roboto"/>
              <a:cs typeface="Roboto"/>
              <a:sym typeface="Roboto"/>
            </a:endParaRPr>
          </a:p>
        </p:txBody>
      </p:sp>
      <p:sp>
        <p:nvSpPr>
          <p:cNvPr id="1290" name="Google Shape;1290;p32"/>
          <p:cNvSpPr txBox="1"/>
          <p:nvPr>
            <p:ph idx="1" type="body"/>
          </p:nvPr>
        </p:nvSpPr>
        <p:spPr>
          <a:xfrm>
            <a:off x="1676400" y="3078350"/>
            <a:ext cx="21031199" cy="87030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WORD:	she [//] &amp;uh the little girl is &amp;uh saying.</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%mor:	det:art|the adj|little n|girl aux|be&amp;3S part|say-PRESP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%gra:	1|DET 2|MOD 3|SUBJ 4|AUX 5|ROOT 6|PUNCT</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WORD:	&amp;uh the mother don't hear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%mor:	det:art|the n|mother mod|do~neg|not v|hear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%gra:	1|2|DET 2|5|SUBJ 3|5|AUX 4|3|NEG 5|0|ROOT 6|5|PUNCT</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WORD:	did I tell [//] say the sink was running over ? </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sz="4200">
                <a:latin typeface="Roboto"/>
                <a:ea typeface="Roboto"/>
                <a:cs typeface="Roboto"/>
                <a:sym typeface="Roboto"/>
              </a:rPr>
              <a:t>...</a:t>
            </a:r>
            <a:endParaRPr sz="4200">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a:solidFill>
                <a:srgbClr val="2850A3"/>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a:solidFill>
                <a:srgbClr val="2850A3"/>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a:solidFill>
                <a:srgbClr val="2850A3"/>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2850A3"/>
              </a:solidFill>
              <a:latin typeface="Roboto"/>
              <a:ea typeface="Roboto"/>
              <a:cs typeface="Roboto"/>
              <a:sym typeface="Roboto"/>
            </a:endParaRPr>
          </a:p>
          <a:p>
            <a:pPr indent="-101600" lvl="0" marL="457200" rtl="0" algn="l">
              <a:lnSpc>
                <a:spcPct val="90000"/>
              </a:lnSpc>
              <a:spcBef>
                <a:spcPts val="2000"/>
              </a:spcBef>
              <a:spcAft>
                <a:spcPts val="0"/>
              </a:spcAft>
              <a:buSzPts val="2800"/>
              <a:buFont typeface="Helvetica Neue"/>
              <a:buNone/>
            </a:pPr>
            <a:r>
              <a:t/>
            </a:r>
            <a:endParaRPr>
              <a:latin typeface="Roboto"/>
              <a:ea typeface="Roboto"/>
              <a:cs typeface="Roboto"/>
              <a:sym typeface="Roboto"/>
            </a:endParaRPr>
          </a:p>
        </p:txBody>
      </p:sp>
      <p:sp>
        <p:nvSpPr>
          <p:cNvPr id="1291" name="Google Shape;1291;p32"/>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292" name="Google Shape;1292;p32"/>
          <p:cNvGrpSpPr/>
          <p:nvPr/>
        </p:nvGrpSpPr>
        <p:grpSpPr>
          <a:xfrm>
            <a:off x="21065094" y="730238"/>
            <a:ext cx="2332669" cy="1059616"/>
            <a:chOff x="0" y="0"/>
            <a:chExt cx="5272760" cy="2395154"/>
          </a:xfrm>
        </p:grpSpPr>
        <p:pic>
          <p:nvPicPr>
            <p:cNvPr descr="Image" id="1293" name="Google Shape;1293;p32"/>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294" name="Google Shape;1294;p32"/>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33"/>
          <p:cNvSpPr txBox="1"/>
          <p:nvPr>
            <p:ph type="title"/>
          </p:nvPr>
        </p:nvSpPr>
        <p:spPr>
          <a:xfrm>
            <a:off x="1676400" y="730250"/>
            <a:ext cx="21031199" cy="2651400"/>
          </a:xfrm>
          <a:prstGeom prst="rect">
            <a:avLst/>
          </a:prstGeom>
          <a:noFill/>
          <a:ln>
            <a:noFill/>
          </a:ln>
        </p:spPr>
        <p:txBody>
          <a:bodyPr anchorCtr="0" anchor="t" bIns="91400" lIns="182850" spcFirstLastPara="1" rIns="182850" wrap="square" tIns="91400">
            <a:noAutofit/>
          </a:bodyPr>
          <a:lstStyle/>
          <a:p>
            <a:pPr indent="0" lvl="0" marL="0" marR="0" rtl="0" algn="l">
              <a:lnSpc>
                <a:spcPct val="90000"/>
              </a:lnSpc>
              <a:spcBef>
                <a:spcPts val="0"/>
              </a:spcBef>
              <a:spcAft>
                <a:spcPts val="0"/>
              </a:spcAft>
              <a:buClr>
                <a:srgbClr val="000000"/>
              </a:buClr>
              <a:buSzPts val="4400"/>
              <a:buFont typeface="Arial"/>
              <a:buNone/>
            </a:pPr>
            <a:r>
              <a:rPr lang="en-US" sz="6500">
                <a:solidFill>
                  <a:srgbClr val="0D2859"/>
                </a:solidFill>
                <a:latin typeface="Roboto"/>
                <a:ea typeface="Roboto"/>
                <a:cs typeface="Roboto"/>
                <a:sym typeface="Roboto"/>
              </a:rPr>
              <a:t>Disfluency Tokens</a:t>
            </a:r>
            <a:endParaRPr sz="6500">
              <a:solidFill>
                <a:srgbClr val="0D2859"/>
              </a:solidFill>
              <a:latin typeface="Roboto"/>
              <a:ea typeface="Roboto"/>
              <a:cs typeface="Roboto"/>
              <a:sym typeface="Roboto"/>
            </a:endParaRPr>
          </a:p>
        </p:txBody>
      </p:sp>
      <p:sp>
        <p:nvSpPr>
          <p:cNvPr id="1300" name="Google Shape;1300;p33"/>
          <p:cNvSpPr txBox="1"/>
          <p:nvPr>
            <p:ph idx="1" type="body"/>
          </p:nvPr>
        </p:nvSpPr>
        <p:spPr>
          <a:xfrm>
            <a:off x="1676400" y="3651250"/>
            <a:ext cx="21031199" cy="87030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t/>
            </a:r>
            <a:endParaRPr sz="1800">
              <a:solidFill>
                <a:srgbClr val="C3CEE3"/>
              </a:solidFill>
              <a:highlight>
                <a:srgbClr val="263238"/>
              </a:highlight>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lang="en-US">
                <a:latin typeface="Roboto"/>
                <a:ea typeface="Roboto"/>
                <a:cs typeface="Roboto"/>
                <a:sym typeface="Roboto"/>
              </a:rPr>
              <a:t>WORD:	she [//] &amp;uh the little girl is &amp;uh saying.</a:t>
            </a:r>
            <a:endParaRPr>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C3CEE3"/>
              </a:solidFill>
              <a:latin typeface="Roboto"/>
              <a:ea typeface="Roboto"/>
              <a:cs typeface="Roboto"/>
              <a:sym typeface="Roboto"/>
            </a:endParaRPr>
          </a:p>
          <a:p>
            <a:pPr indent="-101600" lvl="0" marL="457200" rtl="0" algn="l">
              <a:lnSpc>
                <a:spcPct val="90000"/>
              </a:lnSpc>
              <a:spcBef>
                <a:spcPts val="2000"/>
              </a:spcBef>
              <a:spcAft>
                <a:spcPts val="0"/>
              </a:spcAft>
              <a:buSzPts val="2800"/>
              <a:buFont typeface="Helvetica Neue"/>
              <a:buNone/>
            </a:pPr>
            <a:r>
              <a:t/>
            </a:r>
            <a:endParaRPr>
              <a:latin typeface="Roboto"/>
              <a:ea typeface="Roboto"/>
              <a:cs typeface="Roboto"/>
              <a:sym typeface="Roboto"/>
            </a:endParaRPr>
          </a:p>
        </p:txBody>
      </p:sp>
      <p:sp>
        <p:nvSpPr>
          <p:cNvPr id="1301" name="Google Shape;1301;p33"/>
          <p:cNvSpPr/>
          <p:nvPr/>
        </p:nvSpPr>
        <p:spPr>
          <a:xfrm rot="5400000">
            <a:off x="7192050" y="4716100"/>
            <a:ext cx="393000" cy="655200"/>
          </a:xfrm>
          <a:prstGeom prst="rightBrace">
            <a:avLst>
              <a:gd fmla="val 8333" name="adj1"/>
              <a:gd fmla="val 53998" name="adj2"/>
            </a:avLst>
          </a:prstGeom>
          <a:noFill/>
          <a:ln cap="flat" cmpd="sng" w="9525">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FF0000"/>
              </a:solidFill>
              <a:latin typeface="Roboto"/>
              <a:ea typeface="Roboto"/>
              <a:cs typeface="Roboto"/>
              <a:sym typeface="Roboto"/>
            </a:endParaRPr>
          </a:p>
        </p:txBody>
      </p:sp>
      <p:sp>
        <p:nvSpPr>
          <p:cNvPr id="1302" name="Google Shape;1302;p33"/>
          <p:cNvSpPr/>
          <p:nvPr/>
        </p:nvSpPr>
        <p:spPr>
          <a:xfrm rot="5400000">
            <a:off x="8562800" y="4410100"/>
            <a:ext cx="393000" cy="1267200"/>
          </a:xfrm>
          <a:prstGeom prst="rightBrace">
            <a:avLst>
              <a:gd fmla="val 8333" name="adj1"/>
              <a:gd fmla="val 53998" name="adj2"/>
            </a:avLst>
          </a:prstGeom>
          <a:noFill/>
          <a:ln cap="flat" cmpd="sng" w="9525">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FF0000"/>
              </a:solidFill>
              <a:latin typeface="Roboto"/>
              <a:ea typeface="Roboto"/>
              <a:cs typeface="Roboto"/>
              <a:sym typeface="Roboto"/>
            </a:endParaRPr>
          </a:p>
        </p:txBody>
      </p:sp>
      <p:sp>
        <p:nvSpPr>
          <p:cNvPr id="1303" name="Google Shape;1303;p33"/>
          <p:cNvSpPr/>
          <p:nvPr/>
        </p:nvSpPr>
        <p:spPr>
          <a:xfrm rot="5400000">
            <a:off x="15103350" y="4410100"/>
            <a:ext cx="393000" cy="1267200"/>
          </a:xfrm>
          <a:prstGeom prst="rightBrace">
            <a:avLst>
              <a:gd fmla="val 8333" name="adj1"/>
              <a:gd fmla="val 53998" name="adj2"/>
            </a:avLst>
          </a:prstGeom>
          <a:noFill/>
          <a:ln cap="flat" cmpd="sng" w="9525">
            <a:solidFill>
              <a:srgbClr val="FF0000"/>
            </a:solidFill>
            <a:prstDash val="solid"/>
            <a:round/>
            <a:headEnd len="sm" w="sm" type="none"/>
            <a:tailEnd len="sm" w="sm" type="none"/>
          </a:ln>
        </p:spPr>
        <p:txBody>
          <a:bodyPr anchorCtr="0" anchor="ctr" bIns="182850" lIns="182850" spcFirstLastPara="1" rIns="182850" wrap="square" tIns="182850">
            <a:noAutofit/>
          </a:bodyPr>
          <a:lstStyle/>
          <a:p>
            <a:pPr indent="0" lvl="0" marL="0" marR="0" rtl="0" algn="l">
              <a:lnSpc>
                <a:spcPct val="90000"/>
              </a:lnSpc>
              <a:spcBef>
                <a:spcPts val="0"/>
              </a:spcBef>
              <a:spcAft>
                <a:spcPts val="0"/>
              </a:spcAft>
              <a:buClr>
                <a:srgbClr val="000000"/>
              </a:buClr>
              <a:buSzPts val="9600"/>
              <a:buFont typeface="Helvetica Neue"/>
              <a:buNone/>
            </a:pPr>
            <a:r>
              <a:t/>
            </a:r>
            <a:endParaRPr b="0" i="0" sz="9600" u="none" cap="none" strike="noStrike">
              <a:solidFill>
                <a:srgbClr val="FF0000"/>
              </a:solidFill>
              <a:latin typeface="Roboto"/>
              <a:ea typeface="Roboto"/>
              <a:cs typeface="Roboto"/>
              <a:sym typeface="Roboto"/>
            </a:endParaRPr>
          </a:p>
        </p:txBody>
      </p:sp>
      <p:cxnSp>
        <p:nvCxnSpPr>
          <p:cNvPr id="1304" name="Google Shape;1304;p33"/>
          <p:cNvCxnSpPr>
            <a:stCxn id="1301" idx="1"/>
          </p:cNvCxnSpPr>
          <p:nvPr/>
        </p:nvCxnSpPr>
        <p:spPr>
          <a:xfrm>
            <a:off x="7362355" y="5240200"/>
            <a:ext cx="0" cy="1972200"/>
          </a:xfrm>
          <a:prstGeom prst="straightConnector1">
            <a:avLst/>
          </a:prstGeom>
          <a:noFill/>
          <a:ln cap="flat" cmpd="sng" w="9525">
            <a:solidFill>
              <a:srgbClr val="FF0000"/>
            </a:solidFill>
            <a:prstDash val="solid"/>
            <a:round/>
            <a:headEnd len="sm" w="sm" type="none"/>
            <a:tailEnd len="med" w="med" type="triangle"/>
          </a:ln>
        </p:spPr>
      </p:cxnSp>
      <p:cxnSp>
        <p:nvCxnSpPr>
          <p:cNvPr id="1305" name="Google Shape;1305;p33"/>
          <p:cNvCxnSpPr>
            <a:stCxn id="1302" idx="1"/>
          </p:cNvCxnSpPr>
          <p:nvPr/>
        </p:nvCxnSpPr>
        <p:spPr>
          <a:xfrm>
            <a:off x="8708637" y="5240200"/>
            <a:ext cx="6998400" cy="2174400"/>
          </a:xfrm>
          <a:prstGeom prst="straightConnector1">
            <a:avLst/>
          </a:prstGeom>
          <a:noFill/>
          <a:ln cap="flat" cmpd="sng" w="9525">
            <a:solidFill>
              <a:srgbClr val="FF0000"/>
            </a:solidFill>
            <a:prstDash val="solid"/>
            <a:round/>
            <a:headEnd len="sm" w="sm" type="none"/>
            <a:tailEnd len="med" w="med" type="triangle"/>
          </a:ln>
        </p:spPr>
      </p:cxnSp>
      <p:cxnSp>
        <p:nvCxnSpPr>
          <p:cNvPr id="1306" name="Google Shape;1306;p33"/>
          <p:cNvCxnSpPr>
            <a:stCxn id="1303" idx="1"/>
            <a:endCxn id="1307" idx="0"/>
          </p:cNvCxnSpPr>
          <p:nvPr/>
        </p:nvCxnSpPr>
        <p:spPr>
          <a:xfrm>
            <a:off x="15249187" y="5240200"/>
            <a:ext cx="880800" cy="2230500"/>
          </a:xfrm>
          <a:prstGeom prst="straightConnector1">
            <a:avLst/>
          </a:prstGeom>
          <a:noFill/>
          <a:ln cap="flat" cmpd="sng" w="9525">
            <a:solidFill>
              <a:srgbClr val="FF0000"/>
            </a:solidFill>
            <a:prstDash val="solid"/>
            <a:round/>
            <a:headEnd len="sm" w="sm" type="none"/>
            <a:tailEnd len="med" w="med" type="triangle"/>
          </a:ln>
        </p:spPr>
      </p:cxnSp>
      <p:sp>
        <p:nvSpPr>
          <p:cNvPr id="1308" name="Google Shape;1308;p33"/>
          <p:cNvSpPr txBox="1"/>
          <p:nvPr>
            <p:ph idx="1" type="body"/>
          </p:nvPr>
        </p:nvSpPr>
        <p:spPr>
          <a:xfrm>
            <a:off x="3964550" y="7470650"/>
            <a:ext cx="6795600" cy="16254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t/>
            </a:r>
            <a:endParaRPr sz="1800">
              <a:solidFill>
                <a:srgbClr val="C3CEE3"/>
              </a:solidFill>
              <a:highlight>
                <a:srgbClr val="263238"/>
              </a:highlight>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b="1" lang="en-US">
                <a:solidFill>
                  <a:srgbClr val="FF0000"/>
                </a:solidFill>
                <a:latin typeface="Roboto"/>
                <a:ea typeface="Roboto"/>
                <a:cs typeface="Roboto"/>
                <a:sym typeface="Roboto"/>
              </a:rPr>
              <a:t>Word repetition</a:t>
            </a:r>
            <a:endParaRPr b="1">
              <a:solidFill>
                <a:srgbClr val="FF0000"/>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C3CEE3"/>
              </a:solidFill>
              <a:latin typeface="Roboto"/>
              <a:ea typeface="Roboto"/>
              <a:cs typeface="Roboto"/>
              <a:sym typeface="Roboto"/>
            </a:endParaRPr>
          </a:p>
          <a:p>
            <a:pPr indent="-101600" lvl="0" marL="457200" rtl="0" algn="l">
              <a:lnSpc>
                <a:spcPct val="90000"/>
              </a:lnSpc>
              <a:spcBef>
                <a:spcPts val="2000"/>
              </a:spcBef>
              <a:spcAft>
                <a:spcPts val="0"/>
              </a:spcAft>
              <a:buSzPts val="2800"/>
              <a:buFont typeface="Helvetica Neue"/>
              <a:buNone/>
            </a:pPr>
            <a:r>
              <a:t/>
            </a:r>
            <a:endParaRPr>
              <a:latin typeface="Roboto"/>
              <a:ea typeface="Roboto"/>
              <a:cs typeface="Roboto"/>
              <a:sym typeface="Roboto"/>
            </a:endParaRPr>
          </a:p>
        </p:txBody>
      </p:sp>
      <p:sp>
        <p:nvSpPr>
          <p:cNvPr id="1307" name="Google Shape;1307;p33"/>
          <p:cNvSpPr txBox="1"/>
          <p:nvPr>
            <p:ph idx="1" type="body"/>
          </p:nvPr>
        </p:nvSpPr>
        <p:spPr>
          <a:xfrm>
            <a:off x="12732150" y="7470650"/>
            <a:ext cx="6795600" cy="16254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1800"/>
              <a:buFont typeface="Helvetica Neue"/>
              <a:buNone/>
            </a:pPr>
            <a:r>
              <a:t/>
            </a:r>
            <a:endParaRPr sz="1800">
              <a:solidFill>
                <a:srgbClr val="C3CEE3"/>
              </a:solidFill>
              <a:highlight>
                <a:srgbClr val="263238"/>
              </a:highlight>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rPr b="1" lang="en-US">
                <a:solidFill>
                  <a:srgbClr val="FF0000"/>
                </a:solidFill>
                <a:latin typeface="Roboto"/>
                <a:ea typeface="Roboto"/>
                <a:cs typeface="Roboto"/>
                <a:sym typeface="Roboto"/>
              </a:rPr>
              <a:t>Filled Pause</a:t>
            </a:r>
            <a:endParaRPr b="1">
              <a:solidFill>
                <a:srgbClr val="FF0000"/>
              </a:solidFill>
              <a:latin typeface="Roboto"/>
              <a:ea typeface="Roboto"/>
              <a:cs typeface="Roboto"/>
              <a:sym typeface="Roboto"/>
            </a:endParaRPr>
          </a:p>
          <a:p>
            <a:pPr indent="0" lvl="0" marL="914400" rtl="0" algn="l">
              <a:lnSpc>
                <a:spcPct val="90000"/>
              </a:lnSpc>
              <a:spcBef>
                <a:spcPts val="0"/>
              </a:spcBef>
              <a:spcAft>
                <a:spcPts val="0"/>
              </a:spcAft>
              <a:buSzPts val="1800"/>
              <a:buFont typeface="Helvetica Neue"/>
              <a:buNone/>
            </a:pPr>
            <a:r>
              <a:t/>
            </a:r>
            <a:endParaRPr b="1">
              <a:solidFill>
                <a:srgbClr val="C3CEE3"/>
              </a:solidFill>
              <a:latin typeface="Roboto"/>
              <a:ea typeface="Roboto"/>
              <a:cs typeface="Roboto"/>
              <a:sym typeface="Roboto"/>
            </a:endParaRPr>
          </a:p>
          <a:p>
            <a:pPr indent="-101600" lvl="0" marL="457200" rtl="0" algn="l">
              <a:lnSpc>
                <a:spcPct val="90000"/>
              </a:lnSpc>
              <a:spcBef>
                <a:spcPts val="2000"/>
              </a:spcBef>
              <a:spcAft>
                <a:spcPts val="0"/>
              </a:spcAft>
              <a:buSzPts val="2800"/>
              <a:buFont typeface="Helvetica Neue"/>
              <a:buNone/>
            </a:pPr>
            <a:r>
              <a:t/>
            </a:r>
            <a:endParaRPr>
              <a:latin typeface="Roboto"/>
              <a:ea typeface="Roboto"/>
              <a:cs typeface="Roboto"/>
              <a:sym typeface="Roboto"/>
            </a:endParaRPr>
          </a:p>
        </p:txBody>
      </p:sp>
      <p:sp>
        <p:nvSpPr>
          <p:cNvPr id="1309" name="Google Shape;1309;p33"/>
          <p:cNvSpPr txBox="1"/>
          <p:nvPr>
            <p:ph idx="12" type="sldNum"/>
          </p:nvPr>
        </p:nvSpPr>
        <p:spPr>
          <a:xfrm>
            <a:off x="21955675" y="12354262"/>
            <a:ext cx="1442100" cy="1059600"/>
          </a:xfrm>
          <a:prstGeom prst="rect">
            <a:avLst/>
          </a:prstGeom>
          <a:noFill/>
          <a:ln>
            <a:noFill/>
          </a:ln>
        </p:spPr>
        <p:txBody>
          <a:bodyPr anchorCtr="0" anchor="t" bIns="50800" lIns="50800" spcFirstLastPara="1" rIns="50800" wrap="square" tIns="50800">
            <a:noAutofit/>
          </a:bodyPr>
          <a:lstStyle/>
          <a:p>
            <a:pPr indent="0" lvl="0" marL="0" rtl="0" algn="r">
              <a:lnSpc>
                <a:spcPct val="100000"/>
              </a:lnSpc>
              <a:spcBef>
                <a:spcPts val="0"/>
              </a:spcBef>
              <a:spcAft>
                <a:spcPts val="0"/>
              </a:spcAft>
              <a:buSzPts val="1800"/>
              <a:buNone/>
            </a:pPr>
            <a:fld id="{00000000-1234-1234-1234-123412341234}" type="slidenum">
              <a:rPr lang="en-US">
                <a:solidFill>
                  <a:srgbClr val="999999"/>
                </a:solidFill>
                <a:latin typeface="Roboto"/>
                <a:ea typeface="Roboto"/>
                <a:cs typeface="Roboto"/>
                <a:sym typeface="Roboto"/>
              </a:rPr>
              <a:t>‹#›</a:t>
            </a:fld>
            <a:endParaRPr>
              <a:solidFill>
                <a:srgbClr val="999999"/>
              </a:solidFill>
              <a:latin typeface="Roboto"/>
              <a:ea typeface="Roboto"/>
              <a:cs typeface="Roboto"/>
              <a:sym typeface="Roboto"/>
            </a:endParaRPr>
          </a:p>
        </p:txBody>
      </p:sp>
      <p:grpSp>
        <p:nvGrpSpPr>
          <p:cNvPr id="1310" name="Google Shape;1310;p33"/>
          <p:cNvGrpSpPr/>
          <p:nvPr/>
        </p:nvGrpSpPr>
        <p:grpSpPr>
          <a:xfrm>
            <a:off x="21065094" y="730238"/>
            <a:ext cx="2332669" cy="1059616"/>
            <a:chOff x="0" y="0"/>
            <a:chExt cx="5272760" cy="2395154"/>
          </a:xfrm>
        </p:grpSpPr>
        <p:pic>
          <p:nvPicPr>
            <p:cNvPr descr="Image" id="1311" name="Google Shape;1311;p33"/>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1312" name="Google Shape;1312;p33"/>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g86149a095b_2_181"/>
          <p:cNvSpPr txBox="1"/>
          <p:nvPr>
            <p:ph idx="1" type="body"/>
          </p:nvPr>
        </p:nvSpPr>
        <p:spPr>
          <a:xfrm>
            <a:off x="1676400" y="2909500"/>
            <a:ext cx="21031199" cy="2045700"/>
          </a:xfrm>
          <a:prstGeom prst="rect">
            <a:avLst/>
          </a:prstGeom>
          <a:noFill/>
          <a:ln>
            <a:noFill/>
          </a:ln>
        </p:spPr>
        <p:txBody>
          <a:bodyPr anchorCtr="0" anchor="t" bIns="91400" lIns="182850" spcFirstLastPara="1" rIns="182850" wrap="square" tIns="91400">
            <a:noAutofit/>
          </a:bodyPr>
          <a:lstStyle/>
          <a:p>
            <a:pPr indent="0" lvl="0" marL="0" rtl="0" algn="ctr">
              <a:lnSpc>
                <a:spcPct val="115000"/>
              </a:lnSpc>
              <a:spcBef>
                <a:spcPts val="0"/>
              </a:spcBef>
              <a:spcAft>
                <a:spcPts val="0"/>
              </a:spcAft>
              <a:buSzPts val="1800"/>
              <a:buNone/>
            </a:pPr>
            <a:r>
              <a:rPr lang="en-US" sz="5500">
                <a:latin typeface="Roboto Light"/>
                <a:ea typeface="Roboto Light"/>
                <a:cs typeface="Roboto Light"/>
                <a:sym typeface="Roboto Light"/>
              </a:rPr>
              <a:t>This work aims at developing an</a:t>
            </a:r>
            <a:br>
              <a:rPr lang="en-US" sz="5500">
                <a:latin typeface="Roboto Light"/>
                <a:ea typeface="Roboto Light"/>
                <a:cs typeface="Roboto Light"/>
                <a:sym typeface="Roboto Light"/>
              </a:rPr>
            </a:br>
            <a:r>
              <a:rPr lang="en-US" sz="5500">
                <a:solidFill>
                  <a:srgbClr val="0D2859"/>
                </a:solidFill>
                <a:latin typeface="Roboto Medium"/>
                <a:ea typeface="Roboto Medium"/>
                <a:cs typeface="Roboto Medium"/>
                <a:sym typeface="Roboto Medium"/>
              </a:rPr>
              <a:t>end-to-end Machine Learning methodology</a:t>
            </a:r>
            <a:r>
              <a:rPr lang="en-US" sz="5500">
                <a:latin typeface="Roboto Light"/>
                <a:ea typeface="Roboto Light"/>
                <a:cs typeface="Roboto Light"/>
                <a:sym typeface="Roboto Light"/>
              </a:rPr>
              <a:t> that can: </a:t>
            </a:r>
            <a:endParaRPr sz="5500">
              <a:latin typeface="Roboto Light"/>
              <a:ea typeface="Roboto Light"/>
              <a:cs typeface="Roboto Light"/>
              <a:sym typeface="Roboto Light"/>
            </a:endParaRPr>
          </a:p>
          <a:p>
            <a:pPr indent="0" lvl="0" marL="0" marR="0" rtl="0" algn="just">
              <a:lnSpc>
                <a:spcPct val="115000"/>
              </a:lnSpc>
              <a:spcBef>
                <a:spcPts val="1000"/>
              </a:spcBef>
              <a:spcAft>
                <a:spcPts val="0"/>
              </a:spcAft>
              <a:buSzPts val="1800"/>
              <a:buNone/>
            </a:pPr>
            <a:r>
              <a:t/>
            </a:r>
            <a:endParaRPr sz="4200">
              <a:solidFill>
                <a:srgbClr val="0D2859"/>
              </a:solidFill>
              <a:latin typeface="Roboto Light"/>
              <a:ea typeface="Roboto Light"/>
              <a:cs typeface="Roboto Light"/>
              <a:sym typeface="Roboto Light"/>
            </a:endParaRPr>
          </a:p>
        </p:txBody>
      </p:sp>
      <p:sp>
        <p:nvSpPr>
          <p:cNvPr id="217" name="Google Shape;217;g86149a095b_2_181"/>
          <p:cNvSpPr txBox="1"/>
          <p:nvPr>
            <p:ph type="title"/>
          </p:nvPr>
        </p:nvSpPr>
        <p:spPr>
          <a:xfrm>
            <a:off x="1676400" y="730251"/>
            <a:ext cx="21031199" cy="10596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6500">
                <a:solidFill>
                  <a:srgbClr val="0D2859"/>
                </a:solidFill>
                <a:latin typeface="Roboto"/>
                <a:ea typeface="Roboto"/>
                <a:cs typeface="Roboto"/>
                <a:sym typeface="Roboto"/>
              </a:rPr>
              <a:t>Objective</a:t>
            </a:r>
            <a:endParaRPr sz="6500">
              <a:solidFill>
                <a:srgbClr val="0D2859"/>
              </a:solidFill>
              <a:latin typeface="Roboto"/>
              <a:ea typeface="Roboto"/>
              <a:cs typeface="Roboto"/>
              <a:sym typeface="Roboto"/>
            </a:endParaRPr>
          </a:p>
        </p:txBody>
      </p:sp>
      <p:grpSp>
        <p:nvGrpSpPr>
          <p:cNvPr id="218" name="Google Shape;218;g86149a095b_2_181"/>
          <p:cNvGrpSpPr/>
          <p:nvPr/>
        </p:nvGrpSpPr>
        <p:grpSpPr>
          <a:xfrm>
            <a:off x="21065094" y="730238"/>
            <a:ext cx="2332669" cy="1059616"/>
            <a:chOff x="0" y="0"/>
            <a:chExt cx="5272760" cy="2395154"/>
          </a:xfrm>
        </p:grpSpPr>
        <p:pic>
          <p:nvPicPr>
            <p:cNvPr descr="Image" id="219" name="Google Shape;219;g86149a095b_2_181"/>
            <p:cNvPicPr preferRelativeResize="0"/>
            <p:nvPr/>
          </p:nvPicPr>
          <p:blipFill rotWithShape="1">
            <a:blip r:embed="rId3">
              <a:alphaModFix/>
            </a:blip>
            <a:srcRect b="4620" l="0" r="50000" t="13451"/>
            <a:stretch/>
          </p:blipFill>
          <p:spPr>
            <a:xfrm>
              <a:off x="0" y="16687"/>
              <a:ext cx="2615960" cy="2378467"/>
            </a:xfrm>
            <a:prstGeom prst="rect">
              <a:avLst/>
            </a:prstGeom>
            <a:noFill/>
            <a:ln>
              <a:noFill/>
            </a:ln>
          </p:spPr>
        </p:pic>
        <p:pic>
          <p:nvPicPr>
            <p:cNvPr descr="Image" id="220" name="Google Shape;220;g86149a095b_2_181"/>
            <p:cNvPicPr preferRelativeResize="0"/>
            <p:nvPr/>
          </p:nvPicPr>
          <p:blipFill rotWithShape="1">
            <a:blip r:embed="rId3">
              <a:alphaModFix/>
            </a:blip>
            <a:srcRect b="0" l="50000" r="0" t="9412"/>
            <a:stretch/>
          </p:blipFill>
          <p:spPr>
            <a:xfrm>
              <a:off x="2906926" y="0"/>
              <a:ext cx="2365834" cy="2378539"/>
            </a:xfrm>
            <a:prstGeom prst="rect">
              <a:avLst/>
            </a:prstGeom>
            <a:noFill/>
            <a:ln>
              <a:noFill/>
            </a:ln>
          </p:spPr>
        </p:pic>
      </p:grpSp>
      <p:sp>
        <p:nvSpPr>
          <p:cNvPr id="221" name="Google Shape;221;g86149a095b_2_181"/>
          <p:cNvSpPr txBox="1"/>
          <p:nvPr>
            <p:ph idx="1" type="body"/>
          </p:nvPr>
        </p:nvSpPr>
        <p:spPr>
          <a:xfrm>
            <a:off x="3118500" y="6207150"/>
            <a:ext cx="19588800" cy="1758900"/>
          </a:xfrm>
          <a:prstGeom prst="rect">
            <a:avLst/>
          </a:prstGeom>
          <a:noFill/>
          <a:ln>
            <a:noFill/>
          </a:ln>
        </p:spPr>
        <p:txBody>
          <a:bodyPr anchorCtr="0" anchor="t" bIns="91400" lIns="182850" spcFirstLastPara="1" rIns="182850" wrap="square" tIns="91400">
            <a:noAutofit/>
          </a:bodyPr>
          <a:lstStyle/>
          <a:p>
            <a:pPr indent="0" lvl="0" marL="0" marR="0" rtl="0" algn="just">
              <a:lnSpc>
                <a:spcPct val="115000"/>
              </a:lnSpc>
              <a:spcBef>
                <a:spcPts val="0"/>
              </a:spcBef>
              <a:spcAft>
                <a:spcPts val="1000"/>
              </a:spcAft>
              <a:buSzPts val="1800"/>
              <a:buNone/>
            </a:pPr>
            <a:r>
              <a:rPr lang="en-US" sz="5500">
                <a:latin typeface="Roboto Light"/>
                <a:ea typeface="Roboto Light"/>
                <a:cs typeface="Roboto Light"/>
                <a:sym typeface="Roboto Light"/>
              </a:rPr>
              <a:t>Distinguish between healthy elderly patients and patients with cognitive impairment using only samples of patients’ </a:t>
            </a:r>
            <a:r>
              <a:rPr lang="en-US" sz="5500">
                <a:latin typeface="Roboto Light"/>
                <a:ea typeface="Roboto Light"/>
                <a:cs typeface="Roboto Light"/>
                <a:sym typeface="Roboto Light"/>
                <a:extLst>
                  <a:ext uri="http://customooxmlschemas.google.com/">
                    <go:slidesCustomData xmlns:go="http://customooxmlschemas.google.com/" textRoundtripDataId="8"/>
                  </a:ext>
                </a:extLst>
              </a:rPr>
              <a:t>language</a:t>
            </a:r>
            <a:endParaRPr sz="5500">
              <a:solidFill>
                <a:srgbClr val="0D2859"/>
              </a:solidFill>
              <a:latin typeface="Roboto Light"/>
              <a:ea typeface="Roboto Light"/>
              <a:cs typeface="Roboto Light"/>
              <a:sym typeface="Roboto Light"/>
            </a:endParaRPr>
          </a:p>
        </p:txBody>
      </p:sp>
      <p:sp>
        <p:nvSpPr>
          <p:cNvPr id="222" name="Google Shape;222;g86149a095b_2_181"/>
          <p:cNvSpPr txBox="1"/>
          <p:nvPr>
            <p:ph type="title"/>
          </p:nvPr>
        </p:nvSpPr>
        <p:spPr>
          <a:xfrm>
            <a:off x="1676400" y="6227250"/>
            <a:ext cx="1442100" cy="5117100"/>
          </a:xfrm>
          <a:prstGeom prst="rect">
            <a:avLst/>
          </a:prstGeom>
          <a:noFill/>
          <a:ln>
            <a:noFill/>
          </a:ln>
        </p:spPr>
        <p:txBody>
          <a:bodyPr anchorCtr="0" anchor="t" bIns="91400" lIns="182850" spcFirstLastPara="1" rIns="182850" wrap="square" tIns="91400">
            <a:noAutofit/>
          </a:bodyPr>
          <a:lstStyle/>
          <a:p>
            <a:pPr indent="0" lvl="0" marL="0" rtl="0" algn="l">
              <a:lnSpc>
                <a:spcPct val="90000"/>
              </a:lnSpc>
              <a:spcBef>
                <a:spcPts val="0"/>
              </a:spcBef>
              <a:spcAft>
                <a:spcPts val="0"/>
              </a:spcAft>
              <a:buSzPts val="4400"/>
              <a:buFont typeface="Arial"/>
              <a:buNone/>
            </a:pPr>
            <a:r>
              <a:rPr lang="en-US" sz="12600">
                <a:solidFill>
                  <a:srgbClr val="0D2859"/>
                </a:solidFill>
                <a:latin typeface="Roboto"/>
                <a:ea typeface="Roboto"/>
                <a:cs typeface="Roboto"/>
                <a:sym typeface="Roboto"/>
              </a:rPr>
              <a:t>1</a:t>
            </a:r>
            <a:endParaRPr sz="12600">
              <a:solidFill>
                <a:srgbClr val="0D2859"/>
              </a:solidFill>
              <a:latin typeface="Roboto"/>
              <a:ea typeface="Roboto"/>
              <a:cs typeface="Roboto"/>
              <a:sym typeface="Roboto"/>
            </a:endParaRPr>
          </a:p>
          <a:p>
            <a:pPr indent="0" lvl="0" marL="0" rtl="0" algn="l">
              <a:lnSpc>
                <a:spcPct val="90000"/>
              </a:lnSpc>
              <a:spcBef>
                <a:spcPts val="0"/>
              </a:spcBef>
              <a:spcAft>
                <a:spcPts val="0"/>
              </a:spcAft>
              <a:buSzPts val="4400"/>
              <a:buFont typeface="Arial"/>
              <a:buNone/>
            </a:pPr>
            <a:r>
              <a:t/>
            </a:r>
            <a:endParaRPr sz="12600">
              <a:solidFill>
                <a:srgbClr val="0D2859"/>
              </a:solidFill>
              <a:latin typeface="Roboto"/>
              <a:ea typeface="Roboto"/>
              <a:cs typeface="Roboto"/>
              <a:sym typeface="Roboto"/>
            </a:endParaRPr>
          </a:p>
          <a:p>
            <a:pPr indent="0" lvl="0" marL="0" rtl="0" algn="l">
              <a:lnSpc>
                <a:spcPct val="90000"/>
              </a:lnSpc>
              <a:spcBef>
                <a:spcPts val="0"/>
              </a:spcBef>
              <a:spcAft>
                <a:spcPts val="0"/>
              </a:spcAft>
              <a:buSzPts val="4400"/>
              <a:buFont typeface="Arial"/>
              <a:buNone/>
            </a:pPr>
            <a:r>
              <a:rPr lang="en-US" sz="12600">
                <a:solidFill>
                  <a:srgbClr val="0D2859"/>
                </a:solidFill>
                <a:latin typeface="Roboto"/>
                <a:ea typeface="Roboto"/>
                <a:cs typeface="Roboto"/>
                <a:sym typeface="Roboto"/>
              </a:rPr>
              <a:t>2</a:t>
            </a:r>
            <a:endParaRPr sz="12600">
              <a:solidFill>
                <a:srgbClr val="0D2859"/>
              </a:solidFill>
              <a:latin typeface="Roboto"/>
              <a:ea typeface="Roboto"/>
              <a:cs typeface="Roboto"/>
              <a:sym typeface="Roboto"/>
            </a:endParaRPr>
          </a:p>
        </p:txBody>
      </p:sp>
      <p:sp>
        <p:nvSpPr>
          <p:cNvPr id="223" name="Google Shape;223;g86149a095b_2_181"/>
          <p:cNvSpPr txBox="1"/>
          <p:nvPr/>
        </p:nvSpPr>
        <p:spPr>
          <a:xfrm>
            <a:off x="3196650" y="9569125"/>
            <a:ext cx="20123099" cy="2045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5500"/>
              <a:buFont typeface="Arial"/>
              <a:buNone/>
            </a:pPr>
            <a:r>
              <a:rPr b="0" i="0" lang="en-US" sz="5500" u="none" cap="none" strike="noStrike">
                <a:solidFill>
                  <a:srgbClr val="000000"/>
                </a:solidFill>
                <a:latin typeface="Roboto Light"/>
                <a:ea typeface="Roboto Light"/>
                <a:cs typeface="Roboto Light"/>
                <a:sym typeface="Roboto Light"/>
                <a:extLst>
                  <a:ext uri="http://customooxmlschemas.google.com/">
                    <go:slidesCustomData xmlns:go="http://customooxmlschemas.google.com/" textRoundtripDataId="9"/>
                  </a:ext>
                </a:extLst>
              </a:rPr>
              <a:t>Be effective with patients that speak different languages: </a:t>
            </a:r>
            <a:endParaRPr b="0" i="0" sz="5500" u="none" cap="none" strike="noStrike">
              <a:solidFill>
                <a:srgbClr val="000000"/>
              </a:solidFill>
              <a:latin typeface="Roboto Light"/>
              <a:ea typeface="Roboto Light"/>
              <a:cs typeface="Roboto Light"/>
              <a:sym typeface="Roboto Light"/>
              <a:extLst>
                <a:ext uri="http://customooxmlschemas.google.com/">
                  <go:slidesCustomData xmlns:go="http://customooxmlschemas.google.com/" textRoundtripDataId="10"/>
                </a:ext>
              </a:extLst>
            </a:endParaRPr>
          </a:p>
          <a:p>
            <a:pPr indent="0" lvl="0" marL="0" marR="0" rtl="0" algn="just">
              <a:lnSpc>
                <a:spcPct val="115000"/>
              </a:lnSpc>
              <a:spcBef>
                <a:spcPts val="0"/>
              </a:spcBef>
              <a:spcAft>
                <a:spcPts val="0"/>
              </a:spcAft>
              <a:buClr>
                <a:srgbClr val="000000"/>
              </a:buClr>
              <a:buSzPts val="5500"/>
              <a:buFont typeface="Arial"/>
              <a:buNone/>
            </a:pPr>
            <a:r>
              <a:rPr b="0" i="0" lang="en-US" sz="5500" u="none" cap="none" strike="noStrike">
                <a:solidFill>
                  <a:srgbClr val="0D2859"/>
                </a:solidFill>
                <a:latin typeface="Roboto"/>
                <a:ea typeface="Roboto"/>
                <a:cs typeface="Roboto"/>
                <a:sym typeface="Roboto"/>
                <a:extLst>
                  <a:ext uri="http://customooxmlschemas.google.com/">
                    <go:slidesCustomData xmlns:go="http://customooxmlschemas.google.com/" textRoundtripDataId="11"/>
                  </a:ext>
                </a:extLst>
              </a:rPr>
              <a:t>English</a:t>
            </a:r>
            <a:r>
              <a:rPr b="0" i="0" lang="en-US" sz="5500" u="none" cap="none" strike="noStrike">
                <a:solidFill>
                  <a:srgbClr val="999999"/>
                </a:solidFill>
                <a:latin typeface="Roboto Light"/>
                <a:ea typeface="Roboto Light"/>
                <a:cs typeface="Roboto Light"/>
                <a:sym typeface="Roboto Light"/>
                <a:extLst>
                  <a:ext uri="http://customooxmlschemas.google.com/">
                    <go:slidesCustomData xmlns:go="http://customooxmlschemas.google.com/" textRoundtripDataId="12"/>
                  </a:ext>
                </a:extLst>
              </a:rPr>
              <a:t> </a:t>
            </a:r>
            <a:r>
              <a:rPr b="0" i="0" lang="en-US" sz="5500" u="none" cap="none" strike="noStrike">
                <a:solidFill>
                  <a:srgbClr val="000000"/>
                </a:solidFill>
                <a:latin typeface="Roboto Light"/>
                <a:ea typeface="Roboto Light"/>
                <a:cs typeface="Roboto Light"/>
                <a:sym typeface="Roboto Light"/>
                <a:extLst>
                  <a:ext uri="http://customooxmlschemas.google.com/">
                    <go:slidesCustomData xmlns:go="http://customooxmlschemas.google.com/" textRoundtripDataId="13"/>
                  </a:ext>
                </a:extLst>
              </a:rPr>
              <a:t>and</a:t>
            </a:r>
            <a:r>
              <a:rPr b="0" i="0" lang="en-US" sz="5500" u="none" cap="none" strike="noStrike">
                <a:solidFill>
                  <a:srgbClr val="999999"/>
                </a:solidFill>
                <a:latin typeface="Roboto Light"/>
                <a:ea typeface="Roboto Light"/>
                <a:cs typeface="Roboto Light"/>
                <a:sym typeface="Roboto Light"/>
                <a:extLst>
                  <a:ext uri="http://customooxmlschemas.google.com/">
                    <go:slidesCustomData xmlns:go="http://customooxmlschemas.google.com/" textRoundtripDataId="14"/>
                  </a:ext>
                </a:extLst>
              </a:rPr>
              <a:t> </a:t>
            </a:r>
            <a:r>
              <a:rPr b="0" i="0" lang="en-US" sz="5500" u="none" cap="none" strike="noStrike">
                <a:solidFill>
                  <a:srgbClr val="0D2859"/>
                </a:solidFill>
                <a:latin typeface="Roboto"/>
                <a:ea typeface="Roboto"/>
                <a:cs typeface="Roboto"/>
                <a:sym typeface="Roboto"/>
                <a:extLst>
                  <a:ext uri="http://customooxmlschemas.google.com/">
                    <go:slidesCustomData xmlns:go="http://customooxmlschemas.google.com/" textRoundtripDataId="15"/>
                  </a:ext>
                </a:extLst>
              </a:rPr>
              <a:t>Italian</a:t>
            </a:r>
            <a:endParaRPr b="0" i="0" sz="5500" u="none" cap="none" strike="noStrike">
              <a:solidFill>
                <a:srgbClr val="000000"/>
              </a:solidFill>
              <a:latin typeface="Roboto Light"/>
              <a:ea typeface="Roboto Light"/>
              <a:cs typeface="Roboto Light"/>
              <a:sym typeface="Roboto Light"/>
            </a:endParaRPr>
          </a:p>
        </p:txBody>
      </p:sp>
      <p:sp>
        <p:nvSpPr>
          <p:cNvPr id="224" name="Google Shape;224;g86149a095b_2_181"/>
          <p:cNvSpPr/>
          <p:nvPr/>
        </p:nvSpPr>
        <p:spPr>
          <a:xfrm>
            <a:off x="1676550" y="6216325"/>
            <a:ext cx="21031199" cy="2045700"/>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000"/>
              <a:buFont typeface="Arial"/>
              <a:buNone/>
            </a:pPr>
            <a:r>
              <a:t/>
            </a:r>
            <a:endParaRPr b="0" i="0" sz="5000" u="none" cap="none" strike="noStrike">
              <a:solidFill>
                <a:srgbClr val="0D2859"/>
              </a:solidFill>
              <a:latin typeface="Roboto"/>
              <a:ea typeface="Roboto"/>
              <a:cs typeface="Roboto"/>
              <a:sym typeface="Roboto"/>
            </a:endParaRPr>
          </a:p>
        </p:txBody>
      </p:sp>
      <p:sp>
        <p:nvSpPr>
          <p:cNvPr id="225" name="Google Shape;225;g86149a095b_2_181"/>
          <p:cNvSpPr txBox="1"/>
          <p:nvPr>
            <p:ph idx="12" type="sldNum"/>
          </p:nvPr>
        </p:nvSpPr>
        <p:spPr>
          <a:xfrm>
            <a:off x="21955663" y="12718473"/>
            <a:ext cx="1442100" cy="695377"/>
          </a:xfrm>
          <a:prstGeom prst="rect">
            <a:avLst/>
          </a:prstGeom>
          <a:noFill/>
          <a:ln>
            <a:noFill/>
          </a:ln>
        </p:spPr>
        <p:txBody>
          <a:bodyPr anchorCtr="0" anchor="ctr" bIns="50800" lIns="50800" spcFirstLastPara="1" rIns="50800" wrap="square" tIns="50800">
            <a:noAutofit/>
          </a:bodyPr>
          <a:lstStyle/>
          <a:p>
            <a:pPr indent="0" lvl="0" marL="0" rtl="0" algn="r">
              <a:lnSpc>
                <a:spcPct val="100000"/>
              </a:lnSpc>
              <a:spcBef>
                <a:spcPts val="0"/>
              </a:spcBef>
              <a:spcAft>
                <a:spcPts val="0"/>
              </a:spcAft>
              <a:buSzPts val="1800"/>
              <a:buNone/>
            </a:pPr>
            <a:r>
              <a:rPr lang="en-US" sz="3000">
                <a:solidFill>
                  <a:schemeClr val="dk1"/>
                </a:solidFill>
                <a:latin typeface="Roboto Light"/>
                <a:ea typeface="Roboto Light"/>
                <a:cs typeface="Roboto Light"/>
                <a:sym typeface="Roboto Light"/>
              </a:rPr>
              <a:t>4</a:t>
            </a:r>
            <a:endParaRPr sz="3000">
              <a:solidFill>
                <a:schemeClr val="dk1"/>
              </a:solidFill>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